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13535660" cy="95758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3.png"/><Relationship Id="rId12" Type="http://schemas.openxmlformats.org/officeDocument/2006/relationships/image" Target="../media/image12.jpe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5.png"/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" Target="slide8.xml"/><Relationship Id="rId8" Type="http://schemas.openxmlformats.org/officeDocument/2006/relationships/slide" Target="slide6.xml"/><Relationship Id="rId7" Type="http://schemas.openxmlformats.org/officeDocument/2006/relationships/slide" Target="slide4.xml"/><Relationship Id="rId6" Type="http://schemas.openxmlformats.org/officeDocument/2006/relationships/slide" Target="slide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3" Type="http://schemas.openxmlformats.org/officeDocument/2006/relationships/slideLayout" Target="../slideLayouts/slideLayout1.xml"/><Relationship Id="rId32" Type="http://schemas.openxmlformats.org/officeDocument/2006/relationships/image" Target="../media/image37.png"/><Relationship Id="rId31" Type="http://schemas.openxmlformats.org/officeDocument/2006/relationships/image" Target="../media/image36.jpeg"/><Relationship Id="rId30" Type="http://schemas.openxmlformats.org/officeDocument/2006/relationships/image" Target="../media/image35.png"/><Relationship Id="rId3" Type="http://schemas.openxmlformats.org/officeDocument/2006/relationships/image" Target="../media/image28.png"/><Relationship Id="rId29" Type="http://schemas.openxmlformats.org/officeDocument/2006/relationships/image" Target="../media/image34.png"/><Relationship Id="rId28" Type="http://schemas.openxmlformats.org/officeDocument/2006/relationships/image" Target="../media/image33.png"/><Relationship Id="rId27" Type="http://schemas.openxmlformats.org/officeDocument/2006/relationships/slide" Target="slide35.xml"/><Relationship Id="rId26" Type="http://schemas.openxmlformats.org/officeDocument/2006/relationships/image" Target="../media/image32.png"/><Relationship Id="rId25" Type="http://schemas.openxmlformats.org/officeDocument/2006/relationships/image" Target="../media/image31.png"/><Relationship Id="rId24" Type="http://schemas.openxmlformats.org/officeDocument/2006/relationships/slide" Target="slide32.xml"/><Relationship Id="rId23" Type="http://schemas.openxmlformats.org/officeDocument/2006/relationships/slide" Target="slide31.xml"/><Relationship Id="rId22" Type="http://schemas.openxmlformats.org/officeDocument/2006/relationships/slide" Target="slide30.xml"/><Relationship Id="rId21" Type="http://schemas.openxmlformats.org/officeDocument/2006/relationships/slide" Target="slide29.xml"/><Relationship Id="rId20" Type="http://schemas.openxmlformats.org/officeDocument/2006/relationships/slide" Target="slide28.xml"/><Relationship Id="rId2" Type="http://schemas.openxmlformats.org/officeDocument/2006/relationships/image" Target="../media/image27.png"/><Relationship Id="rId19" Type="http://schemas.openxmlformats.org/officeDocument/2006/relationships/slide" Target="slide26.xml"/><Relationship Id="rId18" Type="http://schemas.openxmlformats.org/officeDocument/2006/relationships/slide" Target="slide25.xml"/><Relationship Id="rId17" Type="http://schemas.openxmlformats.org/officeDocument/2006/relationships/slide" Target="slide24.xml"/><Relationship Id="rId16" Type="http://schemas.openxmlformats.org/officeDocument/2006/relationships/slide" Target="slide23.xml"/><Relationship Id="rId15" Type="http://schemas.openxmlformats.org/officeDocument/2006/relationships/slide" Target="slide20.xml"/><Relationship Id="rId14" Type="http://schemas.openxmlformats.org/officeDocument/2006/relationships/slide" Target="slide18.xml"/><Relationship Id="rId13" Type="http://schemas.openxmlformats.org/officeDocument/2006/relationships/slide" Target="slide16.xml"/><Relationship Id="rId12" Type="http://schemas.openxmlformats.org/officeDocument/2006/relationships/slide" Target="slide14.xml"/><Relationship Id="rId11" Type="http://schemas.openxmlformats.org/officeDocument/2006/relationships/slide" Target="slide12.xml"/><Relationship Id="rId10" Type="http://schemas.openxmlformats.org/officeDocument/2006/relationships/slide" Target="slide10.xml"/><Relationship Id="rId1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image" Target="../media/image45.png"/><Relationship Id="rId7" Type="http://schemas.openxmlformats.org/officeDocument/2006/relationships/image" Target="../media/image44.png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8" Type="http://schemas.openxmlformats.org/officeDocument/2006/relationships/slideLayout" Target="../slideLayouts/slideLayout1.xml"/><Relationship Id="rId27" Type="http://schemas.openxmlformats.org/officeDocument/2006/relationships/image" Target="../media/image73.png"/><Relationship Id="rId26" Type="http://schemas.openxmlformats.org/officeDocument/2006/relationships/image" Target="../media/image72.png"/><Relationship Id="rId25" Type="http://schemas.openxmlformats.org/officeDocument/2006/relationships/image" Target="../media/image71.png"/><Relationship Id="rId24" Type="http://schemas.openxmlformats.org/officeDocument/2006/relationships/image" Target="../media/image70.png"/><Relationship Id="rId23" Type="http://schemas.openxmlformats.org/officeDocument/2006/relationships/image" Target="../media/image69.png"/><Relationship Id="rId22" Type="http://schemas.openxmlformats.org/officeDocument/2006/relationships/image" Target="../media/image68.png"/><Relationship Id="rId21" Type="http://schemas.openxmlformats.org/officeDocument/2006/relationships/image" Target="../media/image67.png"/><Relationship Id="rId20" Type="http://schemas.openxmlformats.org/officeDocument/2006/relationships/image" Target="../media/image66.png"/><Relationship Id="rId2" Type="http://schemas.openxmlformats.org/officeDocument/2006/relationships/image" Target="../media/image48.png"/><Relationship Id="rId19" Type="http://schemas.openxmlformats.org/officeDocument/2006/relationships/image" Target="../media/image65.png"/><Relationship Id="rId18" Type="http://schemas.openxmlformats.org/officeDocument/2006/relationships/image" Target="../media/image64.png"/><Relationship Id="rId17" Type="http://schemas.openxmlformats.org/officeDocument/2006/relationships/image" Target="../media/image63.png"/><Relationship Id="rId16" Type="http://schemas.openxmlformats.org/officeDocument/2006/relationships/image" Target="../media/image62.png"/><Relationship Id="rId15" Type="http://schemas.openxmlformats.org/officeDocument/2006/relationships/image" Target="../media/image61.png"/><Relationship Id="rId14" Type="http://schemas.openxmlformats.org/officeDocument/2006/relationships/image" Target="../media/image60.png"/><Relationship Id="rId13" Type="http://schemas.openxmlformats.org/officeDocument/2006/relationships/image" Target="../media/image59.png"/><Relationship Id="rId12" Type="http://schemas.openxmlformats.org/officeDocument/2006/relationships/image" Target="../media/image58.png"/><Relationship Id="rId11" Type="http://schemas.openxmlformats.org/officeDocument/2006/relationships/image" Target="../media/image57.png"/><Relationship Id="rId10" Type="http://schemas.openxmlformats.org/officeDocument/2006/relationships/image" Target="../media/image56.png"/><Relationship Id="rId1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2.png"/><Relationship Id="rId8" Type="http://schemas.openxmlformats.org/officeDocument/2006/relationships/image" Target="../media/image81.png"/><Relationship Id="rId7" Type="http://schemas.openxmlformats.org/officeDocument/2006/relationships/image" Target="../media/image80.png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3" Type="http://schemas.openxmlformats.org/officeDocument/2006/relationships/image" Target="../media/image76.png"/><Relationship Id="rId29" Type="http://schemas.openxmlformats.org/officeDocument/2006/relationships/slideLayout" Target="../slideLayouts/slideLayout1.xml"/><Relationship Id="rId28" Type="http://schemas.openxmlformats.org/officeDocument/2006/relationships/image" Target="../media/image73.png"/><Relationship Id="rId27" Type="http://schemas.openxmlformats.org/officeDocument/2006/relationships/image" Target="../media/image98.png"/><Relationship Id="rId26" Type="http://schemas.openxmlformats.org/officeDocument/2006/relationships/image" Target="../media/image97.png"/><Relationship Id="rId25" Type="http://schemas.openxmlformats.org/officeDocument/2006/relationships/image" Target="../media/image96.png"/><Relationship Id="rId24" Type="http://schemas.openxmlformats.org/officeDocument/2006/relationships/image" Target="../media/image95.png"/><Relationship Id="rId23" Type="http://schemas.openxmlformats.org/officeDocument/2006/relationships/image" Target="../media/image94.png"/><Relationship Id="rId22" Type="http://schemas.openxmlformats.org/officeDocument/2006/relationships/image" Target="../media/image93.png"/><Relationship Id="rId21" Type="http://schemas.openxmlformats.org/officeDocument/2006/relationships/image" Target="../media/image92.png"/><Relationship Id="rId20" Type="http://schemas.openxmlformats.org/officeDocument/2006/relationships/image" Target="../media/image91.png"/><Relationship Id="rId2" Type="http://schemas.openxmlformats.org/officeDocument/2006/relationships/image" Target="../media/image75.png"/><Relationship Id="rId19" Type="http://schemas.openxmlformats.org/officeDocument/2006/relationships/image" Target="../media/image90.png"/><Relationship Id="rId18" Type="http://schemas.openxmlformats.org/officeDocument/2006/relationships/image" Target="../media/image68.png"/><Relationship Id="rId17" Type="http://schemas.openxmlformats.org/officeDocument/2006/relationships/image" Target="../media/image67.png"/><Relationship Id="rId16" Type="http://schemas.openxmlformats.org/officeDocument/2006/relationships/image" Target="../media/image89.png"/><Relationship Id="rId15" Type="http://schemas.openxmlformats.org/officeDocument/2006/relationships/image" Target="../media/image88.png"/><Relationship Id="rId14" Type="http://schemas.openxmlformats.org/officeDocument/2006/relationships/image" Target="../media/image87.png"/><Relationship Id="rId13" Type="http://schemas.openxmlformats.org/officeDocument/2006/relationships/image" Target="../media/image86.png"/><Relationship Id="rId12" Type="http://schemas.openxmlformats.org/officeDocument/2006/relationships/image" Target="../media/image85.png"/><Relationship Id="rId11" Type="http://schemas.openxmlformats.org/officeDocument/2006/relationships/image" Target="../media/image84.png"/><Relationship Id="rId10" Type="http://schemas.openxmlformats.org/officeDocument/2006/relationships/image" Target="../media/image83.png"/><Relationship Id="rId1" Type="http://schemas.openxmlformats.org/officeDocument/2006/relationships/image" Target="../media/image7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5.png"/><Relationship Id="rId8" Type="http://schemas.openxmlformats.org/officeDocument/2006/relationships/image" Target="../media/image104.png"/><Relationship Id="rId7" Type="http://schemas.openxmlformats.org/officeDocument/2006/relationships/image" Target="../media/image103.png"/><Relationship Id="rId6" Type="http://schemas.openxmlformats.org/officeDocument/2006/relationships/image" Target="../media/image84.png"/><Relationship Id="rId5" Type="http://schemas.openxmlformats.org/officeDocument/2006/relationships/image" Target="../media/image58.png"/><Relationship Id="rId4" Type="http://schemas.openxmlformats.org/officeDocument/2006/relationships/image" Target="../media/image102.png"/><Relationship Id="rId3" Type="http://schemas.openxmlformats.org/officeDocument/2006/relationships/image" Target="../media/image101.png"/><Relationship Id="rId28" Type="http://schemas.openxmlformats.org/officeDocument/2006/relationships/slideLayout" Target="../slideLayouts/slideLayout1.xml"/><Relationship Id="rId27" Type="http://schemas.openxmlformats.org/officeDocument/2006/relationships/image" Target="../media/image119.png"/><Relationship Id="rId26" Type="http://schemas.openxmlformats.org/officeDocument/2006/relationships/image" Target="../media/image118.png"/><Relationship Id="rId25" Type="http://schemas.openxmlformats.org/officeDocument/2006/relationships/image" Target="../media/image117.png"/><Relationship Id="rId24" Type="http://schemas.openxmlformats.org/officeDocument/2006/relationships/image" Target="../media/image78.png"/><Relationship Id="rId23" Type="http://schemas.openxmlformats.org/officeDocument/2006/relationships/image" Target="../media/image96.png"/><Relationship Id="rId22" Type="http://schemas.openxmlformats.org/officeDocument/2006/relationships/image" Target="../media/image95.png"/><Relationship Id="rId21" Type="http://schemas.openxmlformats.org/officeDocument/2006/relationships/image" Target="../media/image94.png"/><Relationship Id="rId20" Type="http://schemas.openxmlformats.org/officeDocument/2006/relationships/image" Target="../media/image116.png"/><Relationship Id="rId2" Type="http://schemas.openxmlformats.org/officeDocument/2006/relationships/image" Target="../media/image100.png"/><Relationship Id="rId19" Type="http://schemas.openxmlformats.org/officeDocument/2006/relationships/image" Target="../media/image115.png"/><Relationship Id="rId18" Type="http://schemas.openxmlformats.org/officeDocument/2006/relationships/image" Target="../media/image114.png"/><Relationship Id="rId17" Type="http://schemas.openxmlformats.org/officeDocument/2006/relationships/image" Target="../media/image113.png"/><Relationship Id="rId16" Type="http://schemas.openxmlformats.org/officeDocument/2006/relationships/image" Target="../media/image112.png"/><Relationship Id="rId15" Type="http://schemas.openxmlformats.org/officeDocument/2006/relationships/image" Target="../media/image111.png"/><Relationship Id="rId14" Type="http://schemas.openxmlformats.org/officeDocument/2006/relationships/image" Target="../media/image110.png"/><Relationship Id="rId13" Type="http://schemas.openxmlformats.org/officeDocument/2006/relationships/image" Target="../media/image109.png"/><Relationship Id="rId12" Type="http://schemas.openxmlformats.org/officeDocument/2006/relationships/image" Target="../media/image108.png"/><Relationship Id="rId11" Type="http://schemas.openxmlformats.org/officeDocument/2006/relationships/image" Target="../media/image107.png"/><Relationship Id="rId10" Type="http://schemas.openxmlformats.org/officeDocument/2006/relationships/image" Target="../media/image106.png"/><Relationship Id="rId1" Type="http://schemas.openxmlformats.org/officeDocument/2006/relationships/image" Target="../media/image99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8.png"/><Relationship Id="rId8" Type="http://schemas.openxmlformats.org/officeDocument/2006/relationships/image" Target="../media/image127.png"/><Relationship Id="rId7" Type="http://schemas.openxmlformats.org/officeDocument/2006/relationships/image" Target="../media/image126.png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Relationship Id="rId31" Type="http://schemas.openxmlformats.org/officeDocument/2006/relationships/slideLayout" Target="../slideLayouts/slideLayout1.xml"/><Relationship Id="rId30" Type="http://schemas.openxmlformats.org/officeDocument/2006/relationships/image" Target="../media/image141.png"/><Relationship Id="rId3" Type="http://schemas.openxmlformats.org/officeDocument/2006/relationships/image" Target="../media/image122.png"/><Relationship Id="rId29" Type="http://schemas.openxmlformats.org/officeDocument/2006/relationships/image" Target="../media/image72.png"/><Relationship Id="rId28" Type="http://schemas.openxmlformats.org/officeDocument/2006/relationships/image" Target="../media/image140.png"/><Relationship Id="rId27" Type="http://schemas.openxmlformats.org/officeDocument/2006/relationships/image" Target="../media/image139.png"/><Relationship Id="rId26" Type="http://schemas.openxmlformats.org/officeDocument/2006/relationships/image" Target="../media/image138.png"/><Relationship Id="rId25" Type="http://schemas.openxmlformats.org/officeDocument/2006/relationships/image" Target="../media/image78.png"/><Relationship Id="rId24" Type="http://schemas.openxmlformats.org/officeDocument/2006/relationships/image" Target="../media/image137.png"/><Relationship Id="rId23" Type="http://schemas.openxmlformats.org/officeDocument/2006/relationships/image" Target="../media/image136.png"/><Relationship Id="rId22" Type="http://schemas.openxmlformats.org/officeDocument/2006/relationships/image" Target="../media/image66.png"/><Relationship Id="rId21" Type="http://schemas.openxmlformats.org/officeDocument/2006/relationships/image" Target="../media/image135.png"/><Relationship Id="rId20" Type="http://schemas.openxmlformats.org/officeDocument/2006/relationships/image" Target="../media/image134.png"/><Relationship Id="rId2" Type="http://schemas.openxmlformats.org/officeDocument/2006/relationships/image" Target="../media/image121.png"/><Relationship Id="rId19" Type="http://schemas.openxmlformats.org/officeDocument/2006/relationships/image" Target="../media/image133.png"/><Relationship Id="rId18" Type="http://schemas.openxmlformats.org/officeDocument/2006/relationships/image" Target="../media/image89.png"/><Relationship Id="rId17" Type="http://schemas.openxmlformats.org/officeDocument/2006/relationships/image" Target="../media/image132.png"/><Relationship Id="rId16" Type="http://schemas.openxmlformats.org/officeDocument/2006/relationships/image" Target="../media/image131.png"/><Relationship Id="rId15" Type="http://schemas.openxmlformats.org/officeDocument/2006/relationships/image" Target="../media/image86.png"/><Relationship Id="rId14" Type="http://schemas.openxmlformats.org/officeDocument/2006/relationships/image" Target="../media/image130.png"/><Relationship Id="rId13" Type="http://schemas.openxmlformats.org/officeDocument/2006/relationships/image" Target="../media/image85.png"/><Relationship Id="rId12" Type="http://schemas.openxmlformats.org/officeDocument/2006/relationships/image" Target="../media/image84.png"/><Relationship Id="rId11" Type="http://schemas.openxmlformats.org/officeDocument/2006/relationships/image" Target="../media/image83.png"/><Relationship Id="rId10" Type="http://schemas.openxmlformats.org/officeDocument/2006/relationships/image" Target="../media/image129.png"/><Relationship Id="rId1" Type="http://schemas.openxmlformats.org/officeDocument/2006/relationships/image" Target="../media/image120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0.png"/><Relationship Id="rId8" Type="http://schemas.openxmlformats.org/officeDocument/2006/relationships/image" Target="../media/image149.png"/><Relationship Id="rId7" Type="http://schemas.openxmlformats.org/officeDocument/2006/relationships/image" Target="../media/image148.png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Relationship Id="rId31" Type="http://schemas.openxmlformats.org/officeDocument/2006/relationships/slideLayout" Target="../slideLayouts/slideLayout1.xml"/><Relationship Id="rId30" Type="http://schemas.openxmlformats.org/officeDocument/2006/relationships/image" Target="../media/image171.png"/><Relationship Id="rId3" Type="http://schemas.openxmlformats.org/officeDocument/2006/relationships/image" Target="../media/image144.png"/><Relationship Id="rId29" Type="http://schemas.openxmlformats.org/officeDocument/2006/relationships/image" Target="../media/image170.png"/><Relationship Id="rId28" Type="http://schemas.openxmlformats.org/officeDocument/2006/relationships/image" Target="../media/image169.png"/><Relationship Id="rId27" Type="http://schemas.openxmlformats.org/officeDocument/2006/relationships/image" Target="../media/image168.png"/><Relationship Id="rId26" Type="http://schemas.openxmlformats.org/officeDocument/2006/relationships/image" Target="../media/image167.png"/><Relationship Id="rId25" Type="http://schemas.openxmlformats.org/officeDocument/2006/relationships/image" Target="../media/image166.png"/><Relationship Id="rId24" Type="http://schemas.openxmlformats.org/officeDocument/2006/relationships/image" Target="../media/image165.png"/><Relationship Id="rId23" Type="http://schemas.openxmlformats.org/officeDocument/2006/relationships/image" Target="../media/image164.png"/><Relationship Id="rId22" Type="http://schemas.openxmlformats.org/officeDocument/2006/relationships/image" Target="../media/image163.png"/><Relationship Id="rId21" Type="http://schemas.openxmlformats.org/officeDocument/2006/relationships/image" Target="../media/image162.png"/><Relationship Id="rId20" Type="http://schemas.openxmlformats.org/officeDocument/2006/relationships/image" Target="../media/image161.png"/><Relationship Id="rId2" Type="http://schemas.openxmlformats.org/officeDocument/2006/relationships/image" Target="../media/image143.png"/><Relationship Id="rId19" Type="http://schemas.openxmlformats.org/officeDocument/2006/relationships/image" Target="../media/image160.png"/><Relationship Id="rId18" Type="http://schemas.openxmlformats.org/officeDocument/2006/relationships/image" Target="../media/image159.png"/><Relationship Id="rId17" Type="http://schemas.openxmlformats.org/officeDocument/2006/relationships/image" Target="../media/image158.png"/><Relationship Id="rId16" Type="http://schemas.openxmlformats.org/officeDocument/2006/relationships/image" Target="../media/image157.png"/><Relationship Id="rId15" Type="http://schemas.openxmlformats.org/officeDocument/2006/relationships/image" Target="../media/image156.png"/><Relationship Id="rId14" Type="http://schemas.openxmlformats.org/officeDocument/2006/relationships/image" Target="../media/image155.png"/><Relationship Id="rId13" Type="http://schemas.openxmlformats.org/officeDocument/2006/relationships/image" Target="../media/image154.png"/><Relationship Id="rId12" Type="http://schemas.openxmlformats.org/officeDocument/2006/relationships/image" Target="../media/image153.png"/><Relationship Id="rId11" Type="http://schemas.openxmlformats.org/officeDocument/2006/relationships/image" Target="../media/image152.png"/><Relationship Id="rId10" Type="http://schemas.openxmlformats.org/officeDocument/2006/relationships/image" Target="../media/image151.png"/><Relationship Id="rId1" Type="http://schemas.openxmlformats.org/officeDocument/2006/relationships/image" Target="../media/image14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7.png"/><Relationship Id="rId8" Type="http://schemas.openxmlformats.org/officeDocument/2006/relationships/image" Target="../media/image100.png"/><Relationship Id="rId7" Type="http://schemas.openxmlformats.org/officeDocument/2006/relationships/image" Target="../media/image176.png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Relationship Id="rId3" Type="http://schemas.openxmlformats.org/officeDocument/2006/relationships/image" Target="../media/image78.png"/><Relationship Id="rId29" Type="http://schemas.openxmlformats.org/officeDocument/2006/relationships/slideLayout" Target="../slideLayouts/slideLayout1.xml"/><Relationship Id="rId28" Type="http://schemas.openxmlformats.org/officeDocument/2006/relationships/image" Target="../media/image171.png"/><Relationship Id="rId27" Type="http://schemas.openxmlformats.org/officeDocument/2006/relationships/image" Target="../media/image170.png"/><Relationship Id="rId26" Type="http://schemas.openxmlformats.org/officeDocument/2006/relationships/image" Target="../media/image183.png"/><Relationship Id="rId25" Type="http://schemas.openxmlformats.org/officeDocument/2006/relationships/image" Target="../media/image96.png"/><Relationship Id="rId24" Type="http://schemas.openxmlformats.org/officeDocument/2006/relationships/image" Target="../media/image95.png"/><Relationship Id="rId23" Type="http://schemas.openxmlformats.org/officeDocument/2006/relationships/image" Target="../media/image94.png"/><Relationship Id="rId22" Type="http://schemas.openxmlformats.org/officeDocument/2006/relationships/image" Target="../media/image182.png"/><Relationship Id="rId21" Type="http://schemas.openxmlformats.org/officeDocument/2006/relationships/image" Target="../media/image181.png"/><Relationship Id="rId20" Type="http://schemas.openxmlformats.org/officeDocument/2006/relationships/image" Target="../media/image163.png"/><Relationship Id="rId2" Type="http://schemas.openxmlformats.org/officeDocument/2006/relationships/image" Target="../media/image76.png"/><Relationship Id="rId19" Type="http://schemas.openxmlformats.org/officeDocument/2006/relationships/image" Target="../media/image162.png"/><Relationship Id="rId18" Type="http://schemas.openxmlformats.org/officeDocument/2006/relationships/image" Target="../media/image165.png"/><Relationship Id="rId17" Type="http://schemas.openxmlformats.org/officeDocument/2006/relationships/image" Target="../media/image164.png"/><Relationship Id="rId16" Type="http://schemas.openxmlformats.org/officeDocument/2006/relationships/image" Target="../media/image84.png"/><Relationship Id="rId15" Type="http://schemas.openxmlformats.org/officeDocument/2006/relationships/image" Target="../media/image180.png"/><Relationship Id="rId14" Type="http://schemas.openxmlformats.org/officeDocument/2006/relationships/image" Target="../media/image105.png"/><Relationship Id="rId13" Type="http://schemas.openxmlformats.org/officeDocument/2006/relationships/image" Target="../media/image179.png"/><Relationship Id="rId12" Type="http://schemas.openxmlformats.org/officeDocument/2006/relationships/image" Target="../media/image178.png"/><Relationship Id="rId11" Type="http://schemas.openxmlformats.org/officeDocument/2006/relationships/image" Target="../media/image85.png"/><Relationship Id="rId10" Type="http://schemas.openxmlformats.org/officeDocument/2006/relationships/image" Target="../media/image101.png"/><Relationship Id="rId1" Type="http://schemas.openxmlformats.org/officeDocument/2006/relationships/image" Target="../media/image17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2.png"/><Relationship Id="rId8" Type="http://schemas.openxmlformats.org/officeDocument/2006/relationships/image" Target="../media/image191.png"/><Relationship Id="rId7" Type="http://schemas.openxmlformats.org/officeDocument/2006/relationships/image" Target="../media/image190.png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4" Type="http://schemas.openxmlformats.org/officeDocument/2006/relationships/image" Target="../media/image187.png"/><Relationship Id="rId3" Type="http://schemas.openxmlformats.org/officeDocument/2006/relationships/image" Target="../media/image186.png"/><Relationship Id="rId28" Type="http://schemas.openxmlformats.org/officeDocument/2006/relationships/slideLayout" Target="../slideLayouts/slideLayout1.xml"/><Relationship Id="rId27" Type="http://schemas.openxmlformats.org/officeDocument/2006/relationships/image" Target="../media/image209.png"/><Relationship Id="rId26" Type="http://schemas.openxmlformats.org/officeDocument/2006/relationships/image" Target="../media/image208.png"/><Relationship Id="rId25" Type="http://schemas.openxmlformats.org/officeDocument/2006/relationships/image" Target="../media/image207.png"/><Relationship Id="rId24" Type="http://schemas.openxmlformats.org/officeDocument/2006/relationships/image" Target="../media/image206.png"/><Relationship Id="rId23" Type="http://schemas.openxmlformats.org/officeDocument/2006/relationships/image" Target="../media/image205.png"/><Relationship Id="rId22" Type="http://schemas.openxmlformats.org/officeDocument/2006/relationships/image" Target="../media/image204.png"/><Relationship Id="rId21" Type="http://schemas.openxmlformats.org/officeDocument/2006/relationships/image" Target="../media/image203.png"/><Relationship Id="rId20" Type="http://schemas.openxmlformats.org/officeDocument/2006/relationships/image" Target="../media/image202.png"/><Relationship Id="rId2" Type="http://schemas.openxmlformats.org/officeDocument/2006/relationships/image" Target="../media/image185.png"/><Relationship Id="rId19" Type="http://schemas.openxmlformats.org/officeDocument/2006/relationships/image" Target="../media/image201.png"/><Relationship Id="rId18" Type="http://schemas.openxmlformats.org/officeDocument/2006/relationships/image" Target="../media/image200.png"/><Relationship Id="rId17" Type="http://schemas.openxmlformats.org/officeDocument/2006/relationships/image" Target="../media/image199.png"/><Relationship Id="rId16" Type="http://schemas.openxmlformats.org/officeDocument/2006/relationships/image" Target="../media/image198.png"/><Relationship Id="rId15" Type="http://schemas.openxmlformats.org/officeDocument/2006/relationships/image" Target="../media/image197.png"/><Relationship Id="rId14" Type="http://schemas.openxmlformats.org/officeDocument/2006/relationships/image" Target="../media/image58.png"/><Relationship Id="rId13" Type="http://schemas.openxmlformats.org/officeDocument/2006/relationships/image" Target="../media/image196.png"/><Relationship Id="rId12" Type="http://schemas.openxmlformats.org/officeDocument/2006/relationships/image" Target="../media/image195.png"/><Relationship Id="rId11" Type="http://schemas.openxmlformats.org/officeDocument/2006/relationships/image" Target="../media/image194.png"/><Relationship Id="rId10" Type="http://schemas.openxmlformats.org/officeDocument/2006/relationships/image" Target="../media/image193.png"/><Relationship Id="rId1" Type="http://schemas.openxmlformats.org/officeDocument/2006/relationships/image" Target="../media/image18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8.png"/><Relationship Id="rId8" Type="http://schemas.openxmlformats.org/officeDocument/2006/relationships/image" Target="../media/image217.png"/><Relationship Id="rId7" Type="http://schemas.openxmlformats.org/officeDocument/2006/relationships/image" Target="../media/image216.png"/><Relationship Id="rId6" Type="http://schemas.openxmlformats.org/officeDocument/2006/relationships/image" Target="../media/image215.png"/><Relationship Id="rId5" Type="http://schemas.openxmlformats.org/officeDocument/2006/relationships/image" Target="../media/image214.png"/><Relationship Id="rId4" Type="http://schemas.openxmlformats.org/officeDocument/2006/relationships/image" Target="../media/image213.png"/><Relationship Id="rId3" Type="http://schemas.openxmlformats.org/officeDocument/2006/relationships/image" Target="../media/image212.png"/><Relationship Id="rId27" Type="http://schemas.openxmlformats.org/officeDocument/2006/relationships/slideLayout" Target="../slideLayouts/slideLayout1.xml"/><Relationship Id="rId26" Type="http://schemas.openxmlformats.org/officeDocument/2006/relationships/image" Target="../media/image235.png"/><Relationship Id="rId25" Type="http://schemas.openxmlformats.org/officeDocument/2006/relationships/image" Target="../media/image234.png"/><Relationship Id="rId24" Type="http://schemas.openxmlformats.org/officeDocument/2006/relationships/image" Target="../media/image233.png"/><Relationship Id="rId23" Type="http://schemas.openxmlformats.org/officeDocument/2006/relationships/image" Target="../media/image232.png"/><Relationship Id="rId22" Type="http://schemas.openxmlformats.org/officeDocument/2006/relationships/image" Target="../media/image231.png"/><Relationship Id="rId21" Type="http://schemas.openxmlformats.org/officeDocument/2006/relationships/image" Target="../media/image230.png"/><Relationship Id="rId20" Type="http://schemas.openxmlformats.org/officeDocument/2006/relationships/image" Target="../media/image229.png"/><Relationship Id="rId2" Type="http://schemas.openxmlformats.org/officeDocument/2006/relationships/image" Target="../media/image211.png"/><Relationship Id="rId19" Type="http://schemas.openxmlformats.org/officeDocument/2006/relationships/image" Target="../media/image228.png"/><Relationship Id="rId18" Type="http://schemas.openxmlformats.org/officeDocument/2006/relationships/image" Target="../media/image227.png"/><Relationship Id="rId17" Type="http://schemas.openxmlformats.org/officeDocument/2006/relationships/image" Target="../media/image226.png"/><Relationship Id="rId16" Type="http://schemas.openxmlformats.org/officeDocument/2006/relationships/image" Target="../media/image225.png"/><Relationship Id="rId15" Type="http://schemas.openxmlformats.org/officeDocument/2006/relationships/image" Target="../media/image224.png"/><Relationship Id="rId14" Type="http://schemas.openxmlformats.org/officeDocument/2006/relationships/image" Target="../media/image223.png"/><Relationship Id="rId13" Type="http://schemas.openxmlformats.org/officeDocument/2006/relationships/image" Target="../media/image222.png"/><Relationship Id="rId12" Type="http://schemas.openxmlformats.org/officeDocument/2006/relationships/image" Target="../media/image221.png"/><Relationship Id="rId11" Type="http://schemas.openxmlformats.org/officeDocument/2006/relationships/image" Target="../media/image220.png"/><Relationship Id="rId10" Type="http://schemas.openxmlformats.org/officeDocument/2006/relationships/image" Target="../media/image219.png"/><Relationship Id="rId1" Type="http://schemas.openxmlformats.org/officeDocument/2006/relationships/image" Target="../media/image210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4.png"/><Relationship Id="rId8" Type="http://schemas.openxmlformats.org/officeDocument/2006/relationships/image" Target="../media/image243.png"/><Relationship Id="rId7" Type="http://schemas.openxmlformats.org/officeDocument/2006/relationships/image" Target="../media/image242.png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Relationship Id="rId3" Type="http://schemas.openxmlformats.org/officeDocument/2006/relationships/image" Target="../media/image238.png"/><Relationship Id="rId26" Type="http://schemas.openxmlformats.org/officeDocument/2006/relationships/slideLayout" Target="../slideLayouts/slideLayout1.xml"/><Relationship Id="rId25" Type="http://schemas.openxmlformats.org/officeDocument/2006/relationships/image" Target="../media/image260.png"/><Relationship Id="rId24" Type="http://schemas.openxmlformats.org/officeDocument/2006/relationships/image" Target="../media/image259.png"/><Relationship Id="rId23" Type="http://schemas.openxmlformats.org/officeDocument/2006/relationships/image" Target="../media/image258.png"/><Relationship Id="rId22" Type="http://schemas.openxmlformats.org/officeDocument/2006/relationships/image" Target="../media/image257.png"/><Relationship Id="rId21" Type="http://schemas.openxmlformats.org/officeDocument/2006/relationships/image" Target="../media/image256.png"/><Relationship Id="rId20" Type="http://schemas.openxmlformats.org/officeDocument/2006/relationships/image" Target="../media/image255.png"/><Relationship Id="rId2" Type="http://schemas.openxmlformats.org/officeDocument/2006/relationships/image" Target="../media/image237.png"/><Relationship Id="rId19" Type="http://schemas.openxmlformats.org/officeDocument/2006/relationships/image" Target="../media/image254.png"/><Relationship Id="rId18" Type="http://schemas.openxmlformats.org/officeDocument/2006/relationships/image" Target="../media/image253.png"/><Relationship Id="rId17" Type="http://schemas.openxmlformats.org/officeDocument/2006/relationships/image" Target="../media/image252.png"/><Relationship Id="rId16" Type="http://schemas.openxmlformats.org/officeDocument/2006/relationships/image" Target="../media/image251.png"/><Relationship Id="rId15" Type="http://schemas.openxmlformats.org/officeDocument/2006/relationships/image" Target="../media/image250.png"/><Relationship Id="rId14" Type="http://schemas.openxmlformats.org/officeDocument/2006/relationships/image" Target="../media/image249.png"/><Relationship Id="rId13" Type="http://schemas.openxmlformats.org/officeDocument/2006/relationships/image" Target="../media/image248.png"/><Relationship Id="rId12" Type="http://schemas.openxmlformats.org/officeDocument/2006/relationships/image" Target="../media/image247.png"/><Relationship Id="rId11" Type="http://schemas.openxmlformats.org/officeDocument/2006/relationships/image" Target="../media/image246.png"/><Relationship Id="rId10" Type="http://schemas.openxmlformats.org/officeDocument/2006/relationships/image" Target="../media/image245.png"/><Relationship Id="rId1" Type="http://schemas.openxmlformats.org/officeDocument/2006/relationships/image" Target="../media/image236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5.png"/><Relationship Id="rId8" Type="http://schemas.openxmlformats.org/officeDocument/2006/relationships/image" Target="../media/image268.png"/><Relationship Id="rId7" Type="http://schemas.openxmlformats.org/officeDocument/2006/relationships/image" Target="../media/image267.png"/><Relationship Id="rId6" Type="http://schemas.openxmlformats.org/officeDocument/2006/relationships/image" Target="../media/image266.png"/><Relationship Id="rId5" Type="http://schemas.openxmlformats.org/officeDocument/2006/relationships/image" Target="../media/image265.png"/><Relationship Id="rId4" Type="http://schemas.openxmlformats.org/officeDocument/2006/relationships/image" Target="../media/image264.png"/><Relationship Id="rId3" Type="http://schemas.openxmlformats.org/officeDocument/2006/relationships/image" Target="../media/image263.png"/><Relationship Id="rId25" Type="http://schemas.openxmlformats.org/officeDocument/2006/relationships/slideLayout" Target="../slideLayouts/slideLayout1.xml"/><Relationship Id="rId24" Type="http://schemas.openxmlformats.org/officeDocument/2006/relationships/image" Target="../media/image283.png"/><Relationship Id="rId23" Type="http://schemas.openxmlformats.org/officeDocument/2006/relationships/image" Target="../media/image282.png"/><Relationship Id="rId22" Type="http://schemas.openxmlformats.org/officeDocument/2006/relationships/image" Target="../media/image281.png"/><Relationship Id="rId21" Type="http://schemas.openxmlformats.org/officeDocument/2006/relationships/image" Target="../media/image280.png"/><Relationship Id="rId20" Type="http://schemas.openxmlformats.org/officeDocument/2006/relationships/image" Target="../media/image279.png"/><Relationship Id="rId2" Type="http://schemas.openxmlformats.org/officeDocument/2006/relationships/image" Target="../media/image262.png"/><Relationship Id="rId19" Type="http://schemas.openxmlformats.org/officeDocument/2006/relationships/image" Target="../media/image278.png"/><Relationship Id="rId18" Type="http://schemas.openxmlformats.org/officeDocument/2006/relationships/image" Target="../media/image277.png"/><Relationship Id="rId17" Type="http://schemas.openxmlformats.org/officeDocument/2006/relationships/image" Target="../media/image276.png"/><Relationship Id="rId16" Type="http://schemas.openxmlformats.org/officeDocument/2006/relationships/image" Target="../media/image275.png"/><Relationship Id="rId15" Type="http://schemas.openxmlformats.org/officeDocument/2006/relationships/image" Target="../media/image274.png"/><Relationship Id="rId14" Type="http://schemas.openxmlformats.org/officeDocument/2006/relationships/image" Target="../media/image273.png"/><Relationship Id="rId13" Type="http://schemas.openxmlformats.org/officeDocument/2006/relationships/image" Target="../media/image272.png"/><Relationship Id="rId12" Type="http://schemas.openxmlformats.org/officeDocument/2006/relationships/image" Target="../media/image271.png"/><Relationship Id="rId11" Type="http://schemas.openxmlformats.org/officeDocument/2006/relationships/image" Target="../media/image270.png"/><Relationship Id="rId10" Type="http://schemas.openxmlformats.org/officeDocument/2006/relationships/image" Target="../media/image269.png"/><Relationship Id="rId1" Type="http://schemas.openxmlformats.org/officeDocument/2006/relationships/image" Target="../media/image261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2.png"/><Relationship Id="rId8" Type="http://schemas.openxmlformats.org/officeDocument/2006/relationships/image" Target="../media/image291.png"/><Relationship Id="rId7" Type="http://schemas.openxmlformats.org/officeDocument/2006/relationships/image" Target="../media/image290.png"/><Relationship Id="rId6" Type="http://schemas.openxmlformats.org/officeDocument/2006/relationships/image" Target="../media/image289.png"/><Relationship Id="rId5" Type="http://schemas.openxmlformats.org/officeDocument/2006/relationships/image" Target="../media/image288.png"/><Relationship Id="rId4" Type="http://schemas.openxmlformats.org/officeDocument/2006/relationships/image" Target="../media/image287.png"/><Relationship Id="rId3" Type="http://schemas.openxmlformats.org/officeDocument/2006/relationships/image" Target="../media/image286.png"/><Relationship Id="rId2" Type="http://schemas.openxmlformats.org/officeDocument/2006/relationships/image" Target="../media/image285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96.png"/><Relationship Id="rId12" Type="http://schemas.openxmlformats.org/officeDocument/2006/relationships/image" Target="../media/image295.png"/><Relationship Id="rId11" Type="http://schemas.openxmlformats.org/officeDocument/2006/relationships/image" Target="../media/image294.png"/><Relationship Id="rId10" Type="http://schemas.openxmlformats.org/officeDocument/2006/relationships/image" Target="../media/image293.png"/><Relationship Id="rId1" Type="http://schemas.openxmlformats.org/officeDocument/2006/relationships/image" Target="../media/image284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5.png"/><Relationship Id="rId8" Type="http://schemas.openxmlformats.org/officeDocument/2006/relationships/image" Target="../media/image304.png"/><Relationship Id="rId7" Type="http://schemas.openxmlformats.org/officeDocument/2006/relationships/image" Target="../media/image303.png"/><Relationship Id="rId6" Type="http://schemas.openxmlformats.org/officeDocument/2006/relationships/image" Target="../media/image302.png"/><Relationship Id="rId5" Type="http://schemas.openxmlformats.org/officeDocument/2006/relationships/image" Target="../media/image301.png"/><Relationship Id="rId4" Type="http://schemas.openxmlformats.org/officeDocument/2006/relationships/image" Target="../media/image300.png"/><Relationship Id="rId34" Type="http://schemas.openxmlformats.org/officeDocument/2006/relationships/slideLayout" Target="../slideLayouts/slideLayout1.xml"/><Relationship Id="rId33" Type="http://schemas.openxmlformats.org/officeDocument/2006/relationships/image" Target="../media/image329.png"/><Relationship Id="rId32" Type="http://schemas.openxmlformats.org/officeDocument/2006/relationships/image" Target="../media/image328.png"/><Relationship Id="rId31" Type="http://schemas.openxmlformats.org/officeDocument/2006/relationships/image" Target="../media/image327.png"/><Relationship Id="rId30" Type="http://schemas.openxmlformats.org/officeDocument/2006/relationships/image" Target="../media/image326.png"/><Relationship Id="rId3" Type="http://schemas.openxmlformats.org/officeDocument/2006/relationships/image" Target="../media/image299.png"/><Relationship Id="rId29" Type="http://schemas.openxmlformats.org/officeDocument/2006/relationships/image" Target="../media/image325.png"/><Relationship Id="rId28" Type="http://schemas.openxmlformats.org/officeDocument/2006/relationships/image" Target="../media/image324.png"/><Relationship Id="rId27" Type="http://schemas.openxmlformats.org/officeDocument/2006/relationships/image" Target="../media/image323.png"/><Relationship Id="rId26" Type="http://schemas.openxmlformats.org/officeDocument/2006/relationships/image" Target="../media/image322.png"/><Relationship Id="rId25" Type="http://schemas.openxmlformats.org/officeDocument/2006/relationships/image" Target="../media/image321.png"/><Relationship Id="rId24" Type="http://schemas.openxmlformats.org/officeDocument/2006/relationships/image" Target="../media/image320.png"/><Relationship Id="rId23" Type="http://schemas.openxmlformats.org/officeDocument/2006/relationships/image" Target="../media/image319.png"/><Relationship Id="rId22" Type="http://schemas.openxmlformats.org/officeDocument/2006/relationships/image" Target="../media/image318.png"/><Relationship Id="rId21" Type="http://schemas.openxmlformats.org/officeDocument/2006/relationships/image" Target="../media/image317.png"/><Relationship Id="rId20" Type="http://schemas.openxmlformats.org/officeDocument/2006/relationships/image" Target="../media/image316.png"/><Relationship Id="rId2" Type="http://schemas.openxmlformats.org/officeDocument/2006/relationships/image" Target="../media/image298.png"/><Relationship Id="rId19" Type="http://schemas.openxmlformats.org/officeDocument/2006/relationships/image" Target="../media/image315.png"/><Relationship Id="rId18" Type="http://schemas.openxmlformats.org/officeDocument/2006/relationships/image" Target="../media/image314.png"/><Relationship Id="rId17" Type="http://schemas.openxmlformats.org/officeDocument/2006/relationships/image" Target="../media/image313.png"/><Relationship Id="rId16" Type="http://schemas.openxmlformats.org/officeDocument/2006/relationships/image" Target="../media/image312.png"/><Relationship Id="rId15" Type="http://schemas.openxmlformats.org/officeDocument/2006/relationships/image" Target="../media/image311.png"/><Relationship Id="rId14" Type="http://schemas.openxmlformats.org/officeDocument/2006/relationships/image" Target="../media/image310.png"/><Relationship Id="rId13" Type="http://schemas.openxmlformats.org/officeDocument/2006/relationships/image" Target="../media/image309.png"/><Relationship Id="rId12" Type="http://schemas.openxmlformats.org/officeDocument/2006/relationships/image" Target="../media/image308.png"/><Relationship Id="rId11" Type="http://schemas.openxmlformats.org/officeDocument/2006/relationships/image" Target="../media/image307.png"/><Relationship Id="rId10" Type="http://schemas.openxmlformats.org/officeDocument/2006/relationships/image" Target="../media/image306.png"/><Relationship Id="rId1" Type="http://schemas.openxmlformats.org/officeDocument/2006/relationships/image" Target="../media/image297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8.png"/><Relationship Id="rId8" Type="http://schemas.openxmlformats.org/officeDocument/2006/relationships/image" Target="../media/image337.png"/><Relationship Id="rId7" Type="http://schemas.openxmlformats.org/officeDocument/2006/relationships/image" Target="../media/image336.png"/><Relationship Id="rId6" Type="http://schemas.openxmlformats.org/officeDocument/2006/relationships/image" Target="../media/image335.png"/><Relationship Id="rId5" Type="http://schemas.openxmlformats.org/officeDocument/2006/relationships/image" Target="../media/image334.png"/><Relationship Id="rId4" Type="http://schemas.openxmlformats.org/officeDocument/2006/relationships/image" Target="../media/image333.png"/><Relationship Id="rId3" Type="http://schemas.openxmlformats.org/officeDocument/2006/relationships/image" Target="../media/image332.pn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331.png"/><Relationship Id="rId19" Type="http://schemas.openxmlformats.org/officeDocument/2006/relationships/image" Target="../media/image348.png"/><Relationship Id="rId18" Type="http://schemas.openxmlformats.org/officeDocument/2006/relationships/image" Target="../media/image347.png"/><Relationship Id="rId17" Type="http://schemas.openxmlformats.org/officeDocument/2006/relationships/image" Target="../media/image346.png"/><Relationship Id="rId16" Type="http://schemas.openxmlformats.org/officeDocument/2006/relationships/image" Target="../media/image345.png"/><Relationship Id="rId15" Type="http://schemas.openxmlformats.org/officeDocument/2006/relationships/image" Target="../media/image344.png"/><Relationship Id="rId14" Type="http://schemas.openxmlformats.org/officeDocument/2006/relationships/image" Target="../media/image343.png"/><Relationship Id="rId13" Type="http://schemas.openxmlformats.org/officeDocument/2006/relationships/image" Target="../media/image342.png"/><Relationship Id="rId12" Type="http://schemas.openxmlformats.org/officeDocument/2006/relationships/image" Target="../media/image341.png"/><Relationship Id="rId11" Type="http://schemas.openxmlformats.org/officeDocument/2006/relationships/image" Target="../media/image340.png"/><Relationship Id="rId10" Type="http://schemas.openxmlformats.org/officeDocument/2006/relationships/image" Target="../media/image339.png"/><Relationship Id="rId1" Type="http://schemas.openxmlformats.org/officeDocument/2006/relationships/image" Target="../media/image330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7.png"/><Relationship Id="rId8" Type="http://schemas.openxmlformats.org/officeDocument/2006/relationships/image" Target="../media/image356.png"/><Relationship Id="rId7" Type="http://schemas.openxmlformats.org/officeDocument/2006/relationships/image" Target="../media/image355.png"/><Relationship Id="rId6" Type="http://schemas.openxmlformats.org/officeDocument/2006/relationships/image" Target="../media/image354.png"/><Relationship Id="rId5" Type="http://schemas.openxmlformats.org/officeDocument/2006/relationships/image" Target="../media/image353.png"/><Relationship Id="rId4" Type="http://schemas.openxmlformats.org/officeDocument/2006/relationships/image" Target="../media/image352.png"/><Relationship Id="rId3" Type="http://schemas.openxmlformats.org/officeDocument/2006/relationships/image" Target="../media/image351.pn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369.png"/><Relationship Id="rId20" Type="http://schemas.openxmlformats.org/officeDocument/2006/relationships/image" Target="../media/image368.png"/><Relationship Id="rId2" Type="http://schemas.openxmlformats.org/officeDocument/2006/relationships/image" Target="../media/image350.png"/><Relationship Id="rId19" Type="http://schemas.openxmlformats.org/officeDocument/2006/relationships/image" Target="../media/image367.png"/><Relationship Id="rId18" Type="http://schemas.openxmlformats.org/officeDocument/2006/relationships/image" Target="../media/image366.png"/><Relationship Id="rId17" Type="http://schemas.openxmlformats.org/officeDocument/2006/relationships/image" Target="../media/image365.png"/><Relationship Id="rId16" Type="http://schemas.openxmlformats.org/officeDocument/2006/relationships/image" Target="../media/image364.png"/><Relationship Id="rId15" Type="http://schemas.openxmlformats.org/officeDocument/2006/relationships/image" Target="../media/image363.png"/><Relationship Id="rId14" Type="http://schemas.openxmlformats.org/officeDocument/2006/relationships/image" Target="../media/image362.png"/><Relationship Id="rId13" Type="http://schemas.openxmlformats.org/officeDocument/2006/relationships/image" Target="../media/image361.png"/><Relationship Id="rId12" Type="http://schemas.openxmlformats.org/officeDocument/2006/relationships/image" Target="../media/image360.png"/><Relationship Id="rId11" Type="http://schemas.openxmlformats.org/officeDocument/2006/relationships/image" Target="../media/image359.png"/><Relationship Id="rId10" Type="http://schemas.openxmlformats.org/officeDocument/2006/relationships/image" Target="../media/image358.png"/><Relationship Id="rId1" Type="http://schemas.openxmlformats.org/officeDocument/2006/relationships/image" Target="../media/image349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8.png"/><Relationship Id="rId8" Type="http://schemas.openxmlformats.org/officeDocument/2006/relationships/image" Target="../media/image377.png"/><Relationship Id="rId7" Type="http://schemas.openxmlformats.org/officeDocument/2006/relationships/image" Target="../media/image376.png"/><Relationship Id="rId6" Type="http://schemas.openxmlformats.org/officeDocument/2006/relationships/image" Target="../media/image375.png"/><Relationship Id="rId5" Type="http://schemas.openxmlformats.org/officeDocument/2006/relationships/image" Target="../media/image374.png"/><Relationship Id="rId4" Type="http://schemas.openxmlformats.org/officeDocument/2006/relationships/image" Target="../media/image373.png"/><Relationship Id="rId3" Type="http://schemas.openxmlformats.org/officeDocument/2006/relationships/image" Target="../media/image372.pn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389.png"/><Relationship Id="rId2" Type="http://schemas.openxmlformats.org/officeDocument/2006/relationships/image" Target="../media/image371.png"/><Relationship Id="rId19" Type="http://schemas.openxmlformats.org/officeDocument/2006/relationships/image" Target="../media/image388.png"/><Relationship Id="rId18" Type="http://schemas.openxmlformats.org/officeDocument/2006/relationships/image" Target="../media/image387.png"/><Relationship Id="rId17" Type="http://schemas.openxmlformats.org/officeDocument/2006/relationships/image" Target="../media/image386.png"/><Relationship Id="rId16" Type="http://schemas.openxmlformats.org/officeDocument/2006/relationships/image" Target="../media/image385.png"/><Relationship Id="rId15" Type="http://schemas.openxmlformats.org/officeDocument/2006/relationships/image" Target="../media/image384.png"/><Relationship Id="rId14" Type="http://schemas.openxmlformats.org/officeDocument/2006/relationships/image" Target="../media/image383.png"/><Relationship Id="rId13" Type="http://schemas.openxmlformats.org/officeDocument/2006/relationships/image" Target="../media/image382.png"/><Relationship Id="rId12" Type="http://schemas.openxmlformats.org/officeDocument/2006/relationships/image" Target="../media/image381.png"/><Relationship Id="rId11" Type="http://schemas.openxmlformats.org/officeDocument/2006/relationships/image" Target="../media/image380.png"/><Relationship Id="rId10" Type="http://schemas.openxmlformats.org/officeDocument/2006/relationships/image" Target="../media/image379.png"/><Relationship Id="rId1" Type="http://schemas.openxmlformats.org/officeDocument/2006/relationships/image" Target="../media/image370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8.png"/><Relationship Id="rId8" Type="http://schemas.openxmlformats.org/officeDocument/2006/relationships/image" Target="../media/image397.png"/><Relationship Id="rId7" Type="http://schemas.openxmlformats.org/officeDocument/2006/relationships/image" Target="../media/image396.png"/><Relationship Id="rId6" Type="http://schemas.openxmlformats.org/officeDocument/2006/relationships/image" Target="../media/image395.png"/><Relationship Id="rId5" Type="http://schemas.openxmlformats.org/officeDocument/2006/relationships/image" Target="../media/image394.png"/><Relationship Id="rId4" Type="http://schemas.openxmlformats.org/officeDocument/2006/relationships/image" Target="../media/image393.png"/><Relationship Id="rId3" Type="http://schemas.openxmlformats.org/officeDocument/2006/relationships/image" Target="../media/image392.png"/><Relationship Id="rId25" Type="http://schemas.openxmlformats.org/officeDocument/2006/relationships/slideLayout" Target="../slideLayouts/slideLayout1.xml"/><Relationship Id="rId24" Type="http://schemas.openxmlformats.org/officeDocument/2006/relationships/image" Target="../media/image413.png"/><Relationship Id="rId23" Type="http://schemas.openxmlformats.org/officeDocument/2006/relationships/image" Target="../media/image412.png"/><Relationship Id="rId22" Type="http://schemas.openxmlformats.org/officeDocument/2006/relationships/image" Target="../media/image411.png"/><Relationship Id="rId21" Type="http://schemas.openxmlformats.org/officeDocument/2006/relationships/image" Target="../media/image410.png"/><Relationship Id="rId20" Type="http://schemas.openxmlformats.org/officeDocument/2006/relationships/image" Target="../media/image409.png"/><Relationship Id="rId2" Type="http://schemas.openxmlformats.org/officeDocument/2006/relationships/image" Target="../media/image391.png"/><Relationship Id="rId19" Type="http://schemas.openxmlformats.org/officeDocument/2006/relationships/image" Target="../media/image408.png"/><Relationship Id="rId18" Type="http://schemas.openxmlformats.org/officeDocument/2006/relationships/image" Target="../media/image407.png"/><Relationship Id="rId17" Type="http://schemas.openxmlformats.org/officeDocument/2006/relationships/image" Target="../media/image406.png"/><Relationship Id="rId16" Type="http://schemas.openxmlformats.org/officeDocument/2006/relationships/image" Target="../media/image405.png"/><Relationship Id="rId15" Type="http://schemas.openxmlformats.org/officeDocument/2006/relationships/image" Target="../media/image404.png"/><Relationship Id="rId14" Type="http://schemas.openxmlformats.org/officeDocument/2006/relationships/image" Target="../media/image403.png"/><Relationship Id="rId13" Type="http://schemas.openxmlformats.org/officeDocument/2006/relationships/image" Target="../media/image402.png"/><Relationship Id="rId12" Type="http://schemas.openxmlformats.org/officeDocument/2006/relationships/image" Target="../media/image401.png"/><Relationship Id="rId11" Type="http://schemas.openxmlformats.org/officeDocument/2006/relationships/image" Target="../media/image400.png"/><Relationship Id="rId10" Type="http://schemas.openxmlformats.org/officeDocument/2006/relationships/image" Target="../media/image399.png"/><Relationship Id="rId1" Type="http://schemas.openxmlformats.org/officeDocument/2006/relationships/image" Target="../media/image390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2.png"/><Relationship Id="rId8" Type="http://schemas.openxmlformats.org/officeDocument/2006/relationships/image" Target="../media/image421.png"/><Relationship Id="rId7" Type="http://schemas.openxmlformats.org/officeDocument/2006/relationships/image" Target="../media/image420.png"/><Relationship Id="rId6" Type="http://schemas.openxmlformats.org/officeDocument/2006/relationships/image" Target="../media/image419.png"/><Relationship Id="rId5" Type="http://schemas.openxmlformats.org/officeDocument/2006/relationships/image" Target="../media/image418.png"/><Relationship Id="rId4" Type="http://schemas.openxmlformats.org/officeDocument/2006/relationships/image" Target="../media/image417.png"/><Relationship Id="rId3" Type="http://schemas.openxmlformats.org/officeDocument/2006/relationships/image" Target="../media/image416.png"/><Relationship Id="rId2" Type="http://schemas.openxmlformats.org/officeDocument/2006/relationships/image" Target="../media/image415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23.png"/><Relationship Id="rId1" Type="http://schemas.openxmlformats.org/officeDocument/2006/relationships/image" Target="../media/image414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2.png"/><Relationship Id="rId8" Type="http://schemas.openxmlformats.org/officeDocument/2006/relationships/image" Target="../media/image431.png"/><Relationship Id="rId7" Type="http://schemas.openxmlformats.org/officeDocument/2006/relationships/image" Target="../media/image430.png"/><Relationship Id="rId6" Type="http://schemas.openxmlformats.org/officeDocument/2006/relationships/image" Target="../media/image429.png"/><Relationship Id="rId5" Type="http://schemas.openxmlformats.org/officeDocument/2006/relationships/image" Target="../media/image428.png"/><Relationship Id="rId4" Type="http://schemas.openxmlformats.org/officeDocument/2006/relationships/image" Target="../media/image427.png"/><Relationship Id="rId3" Type="http://schemas.openxmlformats.org/officeDocument/2006/relationships/image" Target="../media/image426.png"/><Relationship Id="rId2" Type="http://schemas.openxmlformats.org/officeDocument/2006/relationships/image" Target="../media/image425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34.png"/><Relationship Id="rId10" Type="http://schemas.openxmlformats.org/officeDocument/2006/relationships/image" Target="../media/image433.png"/><Relationship Id="rId1" Type="http://schemas.openxmlformats.org/officeDocument/2006/relationships/image" Target="../media/image424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3.png"/><Relationship Id="rId8" Type="http://schemas.openxmlformats.org/officeDocument/2006/relationships/image" Target="../media/image442.png"/><Relationship Id="rId7" Type="http://schemas.openxmlformats.org/officeDocument/2006/relationships/image" Target="../media/image441.png"/><Relationship Id="rId6" Type="http://schemas.openxmlformats.org/officeDocument/2006/relationships/image" Target="../media/image440.png"/><Relationship Id="rId5" Type="http://schemas.openxmlformats.org/officeDocument/2006/relationships/image" Target="../media/image439.png"/><Relationship Id="rId4" Type="http://schemas.openxmlformats.org/officeDocument/2006/relationships/image" Target="../media/image438.png"/><Relationship Id="rId3" Type="http://schemas.openxmlformats.org/officeDocument/2006/relationships/image" Target="../media/image437.png"/><Relationship Id="rId2" Type="http://schemas.openxmlformats.org/officeDocument/2006/relationships/image" Target="../media/image436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446.png"/><Relationship Id="rId11" Type="http://schemas.openxmlformats.org/officeDocument/2006/relationships/image" Target="../media/image445.png"/><Relationship Id="rId10" Type="http://schemas.openxmlformats.org/officeDocument/2006/relationships/image" Target="../media/image444.png"/><Relationship Id="rId1" Type="http://schemas.openxmlformats.org/officeDocument/2006/relationships/image" Target="../media/image435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5.png"/><Relationship Id="rId8" Type="http://schemas.openxmlformats.org/officeDocument/2006/relationships/image" Target="../media/image454.png"/><Relationship Id="rId7" Type="http://schemas.openxmlformats.org/officeDocument/2006/relationships/image" Target="../media/image453.png"/><Relationship Id="rId6" Type="http://schemas.openxmlformats.org/officeDocument/2006/relationships/image" Target="../media/image452.png"/><Relationship Id="rId5" Type="http://schemas.openxmlformats.org/officeDocument/2006/relationships/image" Target="../media/image451.png"/><Relationship Id="rId4" Type="http://schemas.openxmlformats.org/officeDocument/2006/relationships/image" Target="../media/image450.png"/><Relationship Id="rId3" Type="http://schemas.openxmlformats.org/officeDocument/2006/relationships/image" Target="../media/image449.png"/><Relationship Id="rId2" Type="http://schemas.openxmlformats.org/officeDocument/2006/relationships/image" Target="../media/image448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459.png"/><Relationship Id="rId12" Type="http://schemas.openxmlformats.org/officeDocument/2006/relationships/image" Target="../media/image458.png"/><Relationship Id="rId11" Type="http://schemas.openxmlformats.org/officeDocument/2006/relationships/image" Target="../media/image457.png"/><Relationship Id="rId10" Type="http://schemas.openxmlformats.org/officeDocument/2006/relationships/image" Target="../media/image456.png"/><Relationship Id="rId1" Type="http://schemas.openxmlformats.org/officeDocument/2006/relationships/image" Target="../media/image447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8.png"/><Relationship Id="rId8" Type="http://schemas.openxmlformats.org/officeDocument/2006/relationships/image" Target="../media/image467.png"/><Relationship Id="rId7" Type="http://schemas.openxmlformats.org/officeDocument/2006/relationships/image" Target="../media/image466.png"/><Relationship Id="rId6" Type="http://schemas.openxmlformats.org/officeDocument/2006/relationships/image" Target="../media/image465.png"/><Relationship Id="rId5" Type="http://schemas.openxmlformats.org/officeDocument/2006/relationships/image" Target="../media/image464.png"/><Relationship Id="rId4" Type="http://schemas.openxmlformats.org/officeDocument/2006/relationships/image" Target="../media/image463.png"/><Relationship Id="rId3" Type="http://schemas.openxmlformats.org/officeDocument/2006/relationships/image" Target="../media/image462.png"/><Relationship Id="rId2" Type="http://schemas.openxmlformats.org/officeDocument/2006/relationships/image" Target="../media/image461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6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9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8.png"/><Relationship Id="rId8" Type="http://schemas.openxmlformats.org/officeDocument/2006/relationships/image" Target="../media/image477.png"/><Relationship Id="rId7" Type="http://schemas.openxmlformats.org/officeDocument/2006/relationships/image" Target="../media/image476.png"/><Relationship Id="rId6" Type="http://schemas.openxmlformats.org/officeDocument/2006/relationships/image" Target="../media/image475.png"/><Relationship Id="rId5" Type="http://schemas.openxmlformats.org/officeDocument/2006/relationships/image" Target="../media/image474.png"/><Relationship Id="rId4" Type="http://schemas.openxmlformats.org/officeDocument/2006/relationships/image" Target="../media/image473.png"/><Relationship Id="rId3" Type="http://schemas.openxmlformats.org/officeDocument/2006/relationships/image" Target="../media/image472.png"/><Relationship Id="rId21" Type="http://schemas.openxmlformats.org/officeDocument/2006/relationships/slideLayout" Target="../slideLayouts/slideLayout1.xml"/><Relationship Id="rId20" Type="http://schemas.openxmlformats.org/officeDocument/2006/relationships/image" Target="../media/image489.png"/><Relationship Id="rId2" Type="http://schemas.openxmlformats.org/officeDocument/2006/relationships/image" Target="../media/image471.png"/><Relationship Id="rId19" Type="http://schemas.openxmlformats.org/officeDocument/2006/relationships/image" Target="../media/image488.png"/><Relationship Id="rId18" Type="http://schemas.openxmlformats.org/officeDocument/2006/relationships/image" Target="../media/image487.png"/><Relationship Id="rId17" Type="http://schemas.openxmlformats.org/officeDocument/2006/relationships/image" Target="../media/image486.png"/><Relationship Id="rId16" Type="http://schemas.openxmlformats.org/officeDocument/2006/relationships/image" Target="../media/image485.png"/><Relationship Id="rId15" Type="http://schemas.openxmlformats.org/officeDocument/2006/relationships/image" Target="../media/image484.png"/><Relationship Id="rId14" Type="http://schemas.openxmlformats.org/officeDocument/2006/relationships/image" Target="../media/image483.png"/><Relationship Id="rId13" Type="http://schemas.openxmlformats.org/officeDocument/2006/relationships/image" Target="../media/image482.png"/><Relationship Id="rId12" Type="http://schemas.openxmlformats.org/officeDocument/2006/relationships/image" Target="../media/image481.png"/><Relationship Id="rId11" Type="http://schemas.openxmlformats.org/officeDocument/2006/relationships/image" Target="../media/image480.png"/><Relationship Id="rId10" Type="http://schemas.openxmlformats.org/officeDocument/2006/relationships/image" Target="../media/image479.png"/><Relationship Id="rId1" Type="http://schemas.openxmlformats.org/officeDocument/2006/relationships/image" Target="../media/image4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96.png"/><Relationship Id="rId6" Type="http://schemas.openxmlformats.org/officeDocument/2006/relationships/image" Target="../media/image495.png"/><Relationship Id="rId5" Type="http://schemas.openxmlformats.org/officeDocument/2006/relationships/image" Target="../media/image494.png"/><Relationship Id="rId4" Type="http://schemas.openxmlformats.org/officeDocument/2006/relationships/image" Target="../media/image493.png"/><Relationship Id="rId3" Type="http://schemas.openxmlformats.org/officeDocument/2006/relationships/image" Target="../media/image492.png"/><Relationship Id="rId2" Type="http://schemas.openxmlformats.org/officeDocument/2006/relationships/image" Target="../media/image491.png"/><Relationship Id="rId1" Type="http://schemas.openxmlformats.org/officeDocument/2006/relationships/image" Target="../media/image490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04.png"/><Relationship Id="rId7" Type="http://schemas.openxmlformats.org/officeDocument/2006/relationships/image" Target="../media/image503.png"/><Relationship Id="rId6" Type="http://schemas.openxmlformats.org/officeDocument/2006/relationships/image" Target="../media/image502.png"/><Relationship Id="rId5" Type="http://schemas.openxmlformats.org/officeDocument/2006/relationships/image" Target="../media/image501.png"/><Relationship Id="rId4" Type="http://schemas.openxmlformats.org/officeDocument/2006/relationships/image" Target="../media/image500.png"/><Relationship Id="rId3" Type="http://schemas.openxmlformats.org/officeDocument/2006/relationships/image" Target="../media/image499.png"/><Relationship Id="rId2" Type="http://schemas.openxmlformats.org/officeDocument/2006/relationships/image" Target="../media/image498.png"/><Relationship Id="rId1" Type="http://schemas.openxmlformats.org/officeDocument/2006/relationships/image" Target="../media/image497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3.png"/><Relationship Id="rId8" Type="http://schemas.openxmlformats.org/officeDocument/2006/relationships/image" Target="../media/image512.png"/><Relationship Id="rId7" Type="http://schemas.openxmlformats.org/officeDocument/2006/relationships/image" Target="../media/image511.png"/><Relationship Id="rId6" Type="http://schemas.openxmlformats.org/officeDocument/2006/relationships/image" Target="../media/image510.png"/><Relationship Id="rId5" Type="http://schemas.openxmlformats.org/officeDocument/2006/relationships/image" Target="../media/image509.png"/><Relationship Id="rId4" Type="http://schemas.openxmlformats.org/officeDocument/2006/relationships/image" Target="../media/image508.png"/><Relationship Id="rId3" Type="http://schemas.openxmlformats.org/officeDocument/2006/relationships/image" Target="../media/image507.png"/><Relationship Id="rId2" Type="http://schemas.openxmlformats.org/officeDocument/2006/relationships/image" Target="../media/image50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05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2.png"/><Relationship Id="rId8" Type="http://schemas.openxmlformats.org/officeDocument/2006/relationships/image" Target="../media/image521.png"/><Relationship Id="rId7" Type="http://schemas.openxmlformats.org/officeDocument/2006/relationships/image" Target="../media/image520.png"/><Relationship Id="rId6" Type="http://schemas.openxmlformats.org/officeDocument/2006/relationships/image" Target="../media/image519.png"/><Relationship Id="rId5" Type="http://schemas.openxmlformats.org/officeDocument/2006/relationships/image" Target="../media/image518.png"/><Relationship Id="rId4" Type="http://schemas.openxmlformats.org/officeDocument/2006/relationships/image" Target="../media/image517.png"/><Relationship Id="rId3" Type="http://schemas.openxmlformats.org/officeDocument/2006/relationships/image" Target="../media/image516.png"/><Relationship Id="rId2" Type="http://schemas.openxmlformats.org/officeDocument/2006/relationships/image" Target="../media/image515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524.png"/><Relationship Id="rId10" Type="http://schemas.openxmlformats.org/officeDocument/2006/relationships/image" Target="../media/image523.png"/><Relationship Id="rId1" Type="http://schemas.openxmlformats.org/officeDocument/2006/relationships/image" Target="../media/image514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3.png"/><Relationship Id="rId8" Type="http://schemas.openxmlformats.org/officeDocument/2006/relationships/image" Target="../media/image532.png"/><Relationship Id="rId7" Type="http://schemas.openxmlformats.org/officeDocument/2006/relationships/image" Target="../media/image531.png"/><Relationship Id="rId6" Type="http://schemas.openxmlformats.org/officeDocument/2006/relationships/image" Target="../media/image530.png"/><Relationship Id="rId5" Type="http://schemas.openxmlformats.org/officeDocument/2006/relationships/image" Target="../media/image529.png"/><Relationship Id="rId4" Type="http://schemas.openxmlformats.org/officeDocument/2006/relationships/image" Target="../media/image528.png"/><Relationship Id="rId3" Type="http://schemas.openxmlformats.org/officeDocument/2006/relationships/image" Target="../media/image527.png"/><Relationship Id="rId2" Type="http://schemas.openxmlformats.org/officeDocument/2006/relationships/image" Target="../media/image526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34.png"/><Relationship Id="rId1" Type="http://schemas.openxmlformats.org/officeDocument/2006/relationships/image" Target="../media/image525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3.png"/><Relationship Id="rId8" Type="http://schemas.openxmlformats.org/officeDocument/2006/relationships/image" Target="../media/image542.png"/><Relationship Id="rId7" Type="http://schemas.openxmlformats.org/officeDocument/2006/relationships/image" Target="../media/image541.png"/><Relationship Id="rId6" Type="http://schemas.openxmlformats.org/officeDocument/2006/relationships/image" Target="../media/image540.png"/><Relationship Id="rId5" Type="http://schemas.openxmlformats.org/officeDocument/2006/relationships/image" Target="../media/image539.png"/><Relationship Id="rId4" Type="http://schemas.openxmlformats.org/officeDocument/2006/relationships/image" Target="../media/image538.png"/><Relationship Id="rId3" Type="http://schemas.openxmlformats.org/officeDocument/2006/relationships/image" Target="../media/image537.png"/><Relationship Id="rId2" Type="http://schemas.openxmlformats.org/officeDocument/2006/relationships/image" Target="../media/image536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545.png"/><Relationship Id="rId10" Type="http://schemas.openxmlformats.org/officeDocument/2006/relationships/image" Target="../media/image544.png"/><Relationship Id="rId1" Type="http://schemas.openxmlformats.org/officeDocument/2006/relationships/image" Target="../media/image535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4.png"/><Relationship Id="rId8" Type="http://schemas.openxmlformats.org/officeDocument/2006/relationships/image" Target="../media/image553.png"/><Relationship Id="rId7" Type="http://schemas.openxmlformats.org/officeDocument/2006/relationships/image" Target="../media/image552.png"/><Relationship Id="rId6" Type="http://schemas.openxmlformats.org/officeDocument/2006/relationships/image" Target="../media/image551.png"/><Relationship Id="rId5" Type="http://schemas.openxmlformats.org/officeDocument/2006/relationships/image" Target="../media/image550.png"/><Relationship Id="rId4" Type="http://schemas.openxmlformats.org/officeDocument/2006/relationships/image" Target="../media/image549.png"/><Relationship Id="rId3" Type="http://schemas.openxmlformats.org/officeDocument/2006/relationships/image" Target="../media/image548.png"/><Relationship Id="rId2" Type="http://schemas.openxmlformats.org/officeDocument/2006/relationships/image" Target="../media/image547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55.png"/><Relationship Id="rId1" Type="http://schemas.openxmlformats.org/officeDocument/2006/relationships/image" Target="../media/image546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4.png"/><Relationship Id="rId8" Type="http://schemas.openxmlformats.org/officeDocument/2006/relationships/image" Target="../media/image563.png"/><Relationship Id="rId7" Type="http://schemas.openxmlformats.org/officeDocument/2006/relationships/image" Target="../media/image562.png"/><Relationship Id="rId6" Type="http://schemas.openxmlformats.org/officeDocument/2006/relationships/image" Target="../media/image561.png"/><Relationship Id="rId5" Type="http://schemas.openxmlformats.org/officeDocument/2006/relationships/image" Target="../media/image560.png"/><Relationship Id="rId4" Type="http://schemas.openxmlformats.org/officeDocument/2006/relationships/image" Target="../media/image559.png"/><Relationship Id="rId3" Type="http://schemas.openxmlformats.org/officeDocument/2006/relationships/image" Target="../media/image558.png"/><Relationship Id="rId2" Type="http://schemas.openxmlformats.org/officeDocument/2006/relationships/image" Target="../media/image557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572.png"/><Relationship Id="rId16" Type="http://schemas.openxmlformats.org/officeDocument/2006/relationships/image" Target="../media/image571.png"/><Relationship Id="rId15" Type="http://schemas.openxmlformats.org/officeDocument/2006/relationships/image" Target="../media/image570.png"/><Relationship Id="rId14" Type="http://schemas.openxmlformats.org/officeDocument/2006/relationships/image" Target="../media/image569.png"/><Relationship Id="rId13" Type="http://schemas.openxmlformats.org/officeDocument/2006/relationships/image" Target="../media/image568.png"/><Relationship Id="rId12" Type="http://schemas.openxmlformats.org/officeDocument/2006/relationships/image" Target="../media/image567.png"/><Relationship Id="rId11" Type="http://schemas.openxmlformats.org/officeDocument/2006/relationships/image" Target="../media/image566.png"/><Relationship Id="rId10" Type="http://schemas.openxmlformats.org/officeDocument/2006/relationships/image" Target="../media/image565.png"/><Relationship Id="rId1" Type="http://schemas.openxmlformats.org/officeDocument/2006/relationships/image" Target="../media/image55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79.png"/><Relationship Id="rId6" Type="http://schemas.openxmlformats.org/officeDocument/2006/relationships/image" Target="../media/image578.png"/><Relationship Id="rId5" Type="http://schemas.openxmlformats.org/officeDocument/2006/relationships/image" Target="../media/image577.png"/><Relationship Id="rId4" Type="http://schemas.openxmlformats.org/officeDocument/2006/relationships/image" Target="../media/image576.png"/><Relationship Id="rId3" Type="http://schemas.openxmlformats.org/officeDocument/2006/relationships/image" Target="../media/image575.png"/><Relationship Id="rId2" Type="http://schemas.openxmlformats.org/officeDocument/2006/relationships/image" Target="../media/image574.png"/><Relationship Id="rId1" Type="http://schemas.openxmlformats.org/officeDocument/2006/relationships/image" Target="../media/image573.pn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8.png"/><Relationship Id="rId8" Type="http://schemas.openxmlformats.org/officeDocument/2006/relationships/image" Target="../media/image587.png"/><Relationship Id="rId7" Type="http://schemas.openxmlformats.org/officeDocument/2006/relationships/image" Target="../media/image586.png"/><Relationship Id="rId6" Type="http://schemas.openxmlformats.org/officeDocument/2006/relationships/image" Target="../media/image585.png"/><Relationship Id="rId5" Type="http://schemas.openxmlformats.org/officeDocument/2006/relationships/image" Target="../media/image584.png"/><Relationship Id="rId4" Type="http://schemas.openxmlformats.org/officeDocument/2006/relationships/image" Target="../media/image583.png"/><Relationship Id="rId3" Type="http://schemas.openxmlformats.org/officeDocument/2006/relationships/image" Target="../media/image582.png"/><Relationship Id="rId2" Type="http://schemas.openxmlformats.org/officeDocument/2006/relationships/image" Target="../media/image581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596.png"/><Relationship Id="rId16" Type="http://schemas.openxmlformats.org/officeDocument/2006/relationships/image" Target="../media/image595.png"/><Relationship Id="rId15" Type="http://schemas.openxmlformats.org/officeDocument/2006/relationships/image" Target="../media/image594.png"/><Relationship Id="rId14" Type="http://schemas.openxmlformats.org/officeDocument/2006/relationships/image" Target="../media/image593.png"/><Relationship Id="rId13" Type="http://schemas.openxmlformats.org/officeDocument/2006/relationships/image" Target="../media/image592.png"/><Relationship Id="rId12" Type="http://schemas.openxmlformats.org/officeDocument/2006/relationships/image" Target="../media/image591.png"/><Relationship Id="rId11" Type="http://schemas.openxmlformats.org/officeDocument/2006/relationships/image" Target="../media/image590.png"/><Relationship Id="rId10" Type="http://schemas.openxmlformats.org/officeDocument/2006/relationships/image" Target="../media/image589.png"/><Relationship Id="rId1" Type="http://schemas.openxmlformats.org/officeDocument/2006/relationships/image" Target="../media/image5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6515"/>
            <a:ext cx="6768237" cy="9569487"/>
          </a:xfrm>
          <a:prstGeom prst="rect">
            <a:avLst/>
          </a:prstGeom>
          <a:solidFill>
            <a:srgbClr val="247EC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757553" y="1916810"/>
            <a:ext cx="6778488" cy="7567949"/>
            <a:chOff x="0" y="0"/>
            <a:chExt cx="6778488" cy="756794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6778488" cy="7567949"/>
            </a:xfrm>
            <a:prstGeom prst="rect">
              <a:avLst/>
            </a:prstGeom>
          </p:spPr>
        </p:pic>
        <p:sp>
          <p:nvSpPr>
            <p:cNvPr id="6" name="textbox 6"/>
            <p:cNvSpPr/>
            <p:nvPr/>
          </p:nvSpPr>
          <p:spPr>
            <a:xfrm>
              <a:off x="-12700" y="-12700"/>
              <a:ext cx="6804025" cy="76149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4894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6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(2026版)</a:t>
              </a:r>
              <a:endPara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27785" algn="l" rtl="0" eaLnBrk="0">
                <a:lnSpc>
                  <a:spcPct val="87000"/>
                </a:lnSpc>
                <a:spcBef>
                  <a:spcPts val="600"/>
                </a:spcBef>
              </a:pPr>
              <a:r>
                <a:rPr sz="2000" b="1" kern="0" spc="-80" dirty="0">
                  <a:solidFill>
                    <a:srgbClr val="247EC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不听不信不贪恋   构筑反诈</a:t>
              </a:r>
              <a:r>
                <a:rPr sz="2000" b="1" kern="0" spc="-90" dirty="0">
                  <a:solidFill>
                    <a:srgbClr val="247EC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仆心”防线</a:t>
              </a:r>
              <a:endParaRPr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2120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600" kern="0" spc="-10" dirty="0">
                  <a:solidFill>
                    <a:srgbClr val="3D3B3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公安部刑侦局</a:t>
              </a:r>
              <a:r>
                <a:rPr sz="1600" kern="0" spc="100" dirty="0">
                  <a:solidFill>
                    <a:srgbClr val="3D3B3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</a:t>
              </a:r>
              <a:r>
                <a:rPr sz="1600" kern="0" spc="-10" dirty="0">
                  <a:solidFill>
                    <a:srgbClr val="3D3B3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国家反诈中心</a:t>
              </a:r>
              <a:endPara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46118" y="4304143"/>
            <a:ext cx="3984002" cy="261000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396069" y="1262557"/>
            <a:ext cx="3512668" cy="553909"/>
          </a:xfrm>
          <a:prstGeom prst="rect">
            <a:avLst/>
          </a:prstGeom>
        </p:spPr>
      </p:pic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2283265" y="3143479"/>
          <a:ext cx="2309495" cy="611504"/>
        </p:xfrm>
        <a:graphic>
          <a:graphicData uri="http://schemas.openxmlformats.org/drawingml/2006/table">
            <a:tbl>
              <a:tblPr/>
              <a:tblGrid>
                <a:gridCol w="2309495"/>
              </a:tblGrid>
              <a:tr h="6083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259701" y="1262557"/>
            <a:ext cx="2068677" cy="553136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2383812" y="3294043"/>
            <a:ext cx="2051050" cy="372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94" rIns="0" bIns="0"/>
          <a:lstStyle/>
          <a:p>
            <a:pPr marL="12700" algn="l" rtl="0" eaLnBrk="0">
              <a:lnSpc>
                <a:spcPct val="107000"/>
              </a:lnSpc>
              <a:spcBef>
                <a:spcPts val="5"/>
              </a:spcBef>
            </a:pP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未知链接不点击·陌生来电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不轻信</a:t>
            </a:r>
            <a:r>
              <a:rPr sz="11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个人信息不透漏·转账汇款</a:t>
            </a:r>
            <a:r>
              <a:rPr sz="11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多核实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2328770" y="2595833"/>
            <a:ext cx="2239645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2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防范电信网络诈骗</a:t>
            </a:r>
            <a:endParaRPr sz="2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712189" y="4611946"/>
            <a:ext cx="612000" cy="6120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712189" y="5739039"/>
            <a:ext cx="612000" cy="6120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605898" y="5739040"/>
            <a:ext cx="612000" cy="6120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499609" y="5739040"/>
            <a:ext cx="612000" cy="6120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818479" y="4611946"/>
            <a:ext cx="612000" cy="6120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605898" y="4611941"/>
            <a:ext cx="612000" cy="612000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499609" y="4611941"/>
            <a:ext cx="612000" cy="612000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836497" y="5754928"/>
            <a:ext cx="575993" cy="573601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3030664" y="3056738"/>
            <a:ext cx="815339" cy="173989"/>
          </a:xfrm>
          <a:prstGeom prst="rect">
            <a:avLst/>
          </a:prstGeom>
          <a:solidFill>
            <a:srgbClr val="FFFFFF">
              <a:alpha val="94509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6525" algn="l" rtl="0" eaLnBrk="0">
              <a:lnSpc>
                <a:spcPct val="86000"/>
              </a:lnSpc>
              <a:spcBef>
                <a:spcPts val="0"/>
              </a:spcBef>
            </a:pPr>
            <a:r>
              <a:rPr sz="1100" b="1" kern="0" spc="-30" dirty="0">
                <a:solidFill>
                  <a:srgbClr val="0166B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三不一多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1761647" y="5285079"/>
            <a:ext cx="732790" cy="224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7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国家反诈中心 Ap</a:t>
            </a:r>
            <a:r>
              <a:rPr sz="7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02870" algn="l" rtl="0" eaLnBrk="0">
              <a:lnSpc>
                <a:spcPct val="85000"/>
              </a:lnSpc>
              <a:spcBef>
                <a:spcPts val="75"/>
              </a:spcBef>
            </a:pPr>
            <a:r>
              <a:rPr sz="7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Android 下载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2655270" y="5285079"/>
            <a:ext cx="732790" cy="224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7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国家反诈中心 Ap</a:t>
            </a:r>
            <a:r>
              <a:rPr sz="7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12090" algn="l" rtl="0" eaLnBrk="0">
              <a:lnSpc>
                <a:spcPct val="85000"/>
              </a:lnSpc>
              <a:spcBef>
                <a:spcPts val="75"/>
              </a:spcBef>
            </a:pPr>
            <a:r>
              <a:rPr sz="7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ios 下载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7967674" y="3200565"/>
            <a:ext cx="787031" cy="139941"/>
          </a:xfrm>
          <a:prstGeom prst="rect">
            <a:avLst/>
          </a:prstGeom>
        </p:spPr>
      </p:pic>
      <p:sp>
        <p:nvSpPr>
          <p:cNvPr id="44" name="textbox 44"/>
          <p:cNvSpPr/>
          <p:nvPr/>
        </p:nvSpPr>
        <p:spPr>
          <a:xfrm>
            <a:off x="3637793" y="5285346"/>
            <a:ext cx="553719" cy="231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7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公安部刑侦局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3340" algn="l" rtl="0" eaLnBrk="0">
              <a:lnSpc>
                <a:spcPct val="85000"/>
              </a:lnSpc>
              <a:spcBef>
                <a:spcPts val="180"/>
              </a:spcBef>
            </a:pPr>
            <a:r>
              <a:rPr sz="7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微信视频号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1853214" y="6413131"/>
            <a:ext cx="551180" cy="230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7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国家反诈中心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40970" algn="l" rtl="0" eaLnBrk="0">
              <a:lnSpc>
                <a:spcPct val="85000"/>
              </a:lnSpc>
              <a:spcBef>
                <a:spcPts val="170"/>
              </a:spcBef>
            </a:pPr>
            <a:r>
              <a:rPr sz="7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快手号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4531505" y="5285346"/>
            <a:ext cx="553719" cy="222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7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公安部刑侦局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42240" algn="l" rtl="0" eaLnBrk="0">
              <a:lnSpc>
                <a:spcPct val="85000"/>
              </a:lnSpc>
              <a:spcBef>
                <a:spcPts val="120"/>
              </a:spcBef>
            </a:pPr>
            <a:r>
              <a:rPr sz="7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微博号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2746926" y="6413131"/>
            <a:ext cx="551180" cy="224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7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国家反诈中心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0800" algn="l" rtl="0" eaLnBrk="0">
              <a:lnSpc>
                <a:spcPct val="85000"/>
              </a:lnSpc>
              <a:spcBef>
                <a:spcPts val="115"/>
              </a:spcBef>
            </a:pPr>
            <a:r>
              <a:rPr sz="7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微信视频号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3640638" y="6413131"/>
            <a:ext cx="551180" cy="2235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7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国家反诈中心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9700" algn="l" rtl="0" eaLnBrk="0">
              <a:lnSpc>
                <a:spcPct val="85000"/>
              </a:lnSpc>
              <a:spcBef>
                <a:spcPts val="115"/>
              </a:spcBef>
            </a:pPr>
            <a:r>
              <a:rPr sz="7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微博号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textbox 54"/>
          <p:cNvSpPr/>
          <p:nvPr/>
        </p:nvSpPr>
        <p:spPr>
          <a:xfrm>
            <a:off x="4534349" y="6413131"/>
            <a:ext cx="551180" cy="2241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7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国家反诈中心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1445" algn="l" rtl="0" eaLnBrk="0">
              <a:lnSpc>
                <a:spcPct val="86000"/>
              </a:lnSpc>
              <a:spcBef>
                <a:spcPts val="110"/>
              </a:spcBef>
            </a:pPr>
            <a:r>
              <a:rPr sz="7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抖音号</a:t>
            </a:r>
            <a:endParaRPr sz="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52" y="0"/>
            <a:ext cx="6767992" cy="9576003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7786715" y="1541320"/>
            <a:ext cx="4800600" cy="6978267"/>
            <a:chOff x="0" y="0"/>
            <a:chExt cx="4800600" cy="6978267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800600" cy="6978267"/>
            </a:xfrm>
            <a:prstGeom prst="rect">
              <a:avLst/>
            </a:prstGeom>
          </p:spPr>
        </p:pic>
        <p:sp>
          <p:nvSpPr>
            <p:cNvPr id="60" name="textbox 60"/>
            <p:cNvSpPr/>
            <p:nvPr/>
          </p:nvSpPr>
          <p:spPr>
            <a:xfrm>
              <a:off x="-12700" y="-12700"/>
              <a:ext cx="4826000" cy="70192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73710" algn="l" rtl="0" eaLnBrk="0">
                <a:lnSpc>
                  <a:spcPct val="87000"/>
                </a:lnSpc>
                <a:spcBef>
                  <a:spcPts val="0"/>
                </a:spcBef>
                <a:tabLst>
                  <a:tab pos="615950" algn="l"/>
                </a:tabLst>
              </a:pPr>
              <a:r>
                <a:rPr sz="1200" b="1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3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凡是</a:t>
              </a:r>
              <a:r>
                <a:rPr sz="1200" kern="0" spc="-3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要求垫付资金做任务的兼职刷单，都是诈骗!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17855" indent="-144145" algn="l" rtl="0" eaLnBrk="0">
                <a:lnSpc>
                  <a:spcPct val="111000"/>
                </a:lnSpc>
                <a:spcBef>
                  <a:spcPts val="370"/>
                </a:spcBef>
                <a:tabLst>
                  <a:tab pos="615950" algn="l"/>
                </a:tabLst>
              </a:pPr>
              <a:r>
                <a:rPr sz="1200" b="1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11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凡是</a:t>
              </a:r>
              <a:r>
                <a:rPr sz="1200" kern="0" spc="-11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宣称“内幕消息、专家指导、稳赚不赔、高额回报”的投资</a:t>
              </a:r>
              <a:r>
                <a:rPr sz="1200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1200" kern="0" spc="-9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理财，都是诈骗!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3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17220" indent="-143510" algn="l" rtl="0" eaLnBrk="0">
                <a:lnSpc>
                  <a:spcPct val="126000"/>
                </a:lnSpc>
                <a:spcBef>
                  <a:spcPts val="340"/>
                </a:spcBef>
                <a:tabLst>
                  <a:tab pos="615950" algn="l"/>
                </a:tabLst>
              </a:pPr>
              <a:r>
                <a:rPr sz="1100" b="1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100" b="1" kern="0" spc="-3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凡是</a:t>
              </a:r>
              <a:r>
                <a:rPr sz="1100" kern="0" spc="-3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宣称“无抵押、无资质要求、低利率、放</a:t>
              </a:r>
              <a:r>
                <a:rPr sz="1100" kern="0" spc="-4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款快”的网贷广告，</a:t>
              </a:r>
              <a:r>
                <a:rPr sz="1100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1200" kern="0" spc="-7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要求提供验证码或先交会员费、保证金、解冻费或者“包装账</a:t>
              </a:r>
              <a:r>
                <a:rPr sz="1200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1100" kern="0" spc="-1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户”刷流水的，都是诈骗</a:t>
              </a:r>
              <a:r>
                <a:rPr sz="1100" kern="0" spc="-2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!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5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20395" indent="-146685" algn="l" rtl="0" eaLnBrk="0">
                <a:lnSpc>
                  <a:spcPct val="109000"/>
                </a:lnSpc>
                <a:spcBef>
                  <a:spcPts val="370"/>
                </a:spcBef>
                <a:tabLst>
                  <a:tab pos="615950" algn="l"/>
                </a:tabLst>
              </a:pPr>
              <a:r>
                <a:rPr sz="1200" b="1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9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凡是</a:t>
              </a:r>
              <a:r>
                <a:rPr sz="1200" kern="0" spc="-9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自称电商、物流平台客服，主动以退款、理赔、退换为由，</a:t>
              </a:r>
              <a:r>
                <a:rPr sz="1200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</a:t>
              </a:r>
              <a:r>
                <a:rPr sz="1200" kern="0" spc="-3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要求你提供银行卡和手机验证码的，</a:t>
              </a:r>
              <a:r>
                <a:rPr sz="1200" kern="0" spc="-4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都是诈骗!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14680" indent="-140970" algn="l" rtl="0" eaLnBrk="0">
                <a:lnSpc>
                  <a:spcPct val="109000"/>
                </a:lnSpc>
                <a:spcBef>
                  <a:spcPts val="360"/>
                </a:spcBef>
                <a:tabLst>
                  <a:tab pos="615950" algn="l"/>
                </a:tabLst>
              </a:pPr>
              <a:r>
                <a:rPr sz="1200" b="1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凡是</a:t>
              </a:r>
              <a:r>
                <a:rPr sz="1200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自称公检法工作人员，以涉嫌相关违法犯罪为由，要求</a:t>
              </a:r>
              <a:r>
                <a:rPr sz="1200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sz="1200" kern="0" spc="-10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你将资金打入“安全账户”的，都是诈骗!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3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17855" indent="-144145" algn="l" rtl="0" eaLnBrk="0">
                <a:lnSpc>
                  <a:spcPct val="119000"/>
                </a:lnSpc>
                <a:spcBef>
                  <a:spcPts val="370"/>
                </a:spcBef>
                <a:tabLst>
                  <a:tab pos="615950" algn="l"/>
                </a:tabLst>
              </a:pPr>
              <a:r>
                <a:rPr sz="1200" b="1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9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凡是</a:t>
              </a:r>
              <a:r>
                <a:rPr sz="1200" kern="0" spc="-9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自称“领导”主动申请添加QQ</a:t>
              </a:r>
              <a:r>
                <a:rPr sz="1200" kern="0" spc="-10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、微信等社交账号，先嘘寒</a:t>
              </a:r>
              <a:r>
                <a:rPr sz="1200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1200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问暖关心工作，后以帮助亲属朋友为由让你转账汇款的，都</a:t>
              </a:r>
              <a:r>
                <a:rPr sz="1200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</a:t>
              </a:r>
              <a:r>
                <a:rPr sz="1200" kern="0" spc="-2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是诈骗!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19760" indent="-146050" algn="l" rtl="0" eaLnBrk="0">
                <a:lnSpc>
                  <a:spcPct val="109000"/>
                </a:lnSpc>
                <a:spcBef>
                  <a:spcPts val="365"/>
                </a:spcBef>
                <a:tabLst>
                  <a:tab pos="615950" algn="l"/>
                </a:tabLst>
              </a:pPr>
              <a:r>
                <a:rPr sz="1200" b="1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凡是</a:t>
              </a:r>
              <a:r>
                <a:rPr sz="1200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以各种名义发送不明链接，让你输入银行卡号、手机验</a:t>
              </a:r>
              <a:r>
                <a:rPr sz="1200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sz="1200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证码和各种密码的，都是诈骗!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5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20395" indent="-146685" algn="l" rtl="0" eaLnBrk="0">
                <a:lnSpc>
                  <a:spcPct val="108000"/>
                </a:lnSpc>
                <a:spcBef>
                  <a:spcPts val="365"/>
                </a:spcBef>
                <a:tabLst>
                  <a:tab pos="615950" algn="l"/>
                </a:tabLst>
              </a:pPr>
              <a:r>
                <a:rPr sz="1200" b="1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凡是</a:t>
              </a:r>
              <a:r>
                <a:rPr sz="1200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通过社交平台添加微信、QQ拉你入</a:t>
              </a:r>
              <a:r>
                <a:rPr sz="1200" kern="0" spc="-6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群，让你点击链接下</a:t>
              </a:r>
              <a:r>
                <a:rPr sz="1200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1200" kern="0" spc="-8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载App进行投资、退费的，都是诈</a:t>
              </a:r>
              <a:r>
                <a:rPr sz="1200" kern="0" spc="-9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骗!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5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17220" indent="-143510" algn="l" rtl="0" eaLnBrk="0">
                <a:lnSpc>
                  <a:spcPct val="110000"/>
                </a:lnSpc>
                <a:spcBef>
                  <a:spcPts val="370"/>
                </a:spcBef>
                <a:tabLst>
                  <a:tab pos="615950" algn="l"/>
                </a:tabLst>
              </a:pPr>
              <a:r>
                <a:rPr sz="1200" b="1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凡是</a:t>
              </a:r>
              <a:r>
                <a:rPr sz="1200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以网络兼职或投资理财等名义，要求通过快递、网约车</a:t>
              </a:r>
              <a:r>
                <a:rPr sz="1200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sz="1200" kern="0" spc="-4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等方式寄送现金或黄金的，都是诈骗!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7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17855" indent="-144145" algn="l" rtl="0" eaLnBrk="0">
                <a:lnSpc>
                  <a:spcPct val="108000"/>
                </a:lnSpc>
                <a:spcBef>
                  <a:spcPts val="0"/>
                </a:spcBef>
                <a:tabLst>
                  <a:tab pos="615950" algn="l"/>
                </a:tabLst>
              </a:pPr>
              <a:r>
                <a:rPr sz="1200" b="1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凡是</a:t>
              </a:r>
              <a:r>
                <a:rPr sz="1200" kern="0" spc="-5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要求你打开屏幕共享，指导你进行资金账户操作的，都</a:t>
              </a:r>
              <a:r>
                <a:rPr sz="1200" kern="0" spc="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sz="1200" kern="0" spc="-20" dirty="0">
                  <a:solidFill>
                    <a:srgbClr val="015AA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是诈骗!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249672" y="6500488"/>
              <a:ext cx="211467" cy="211467"/>
            </a:xfrm>
            <a:prstGeom prst="rect">
              <a:avLst/>
            </a:prstGeom>
          </p:spPr>
        </p:pic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249672" y="5788938"/>
              <a:ext cx="211467" cy="211467"/>
            </a:xfrm>
            <a:prstGeom prst="rect">
              <a:avLst/>
            </a:prstGeom>
          </p:spPr>
        </p:pic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249672" y="5112091"/>
              <a:ext cx="211467" cy="211467"/>
            </a:xfrm>
            <a:prstGeom prst="rect">
              <a:avLst/>
            </a:prstGeom>
          </p:spPr>
        </p:pic>
        <p:pic>
          <p:nvPicPr>
            <p:cNvPr id="68" name="picture 6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249672" y="4431920"/>
              <a:ext cx="211467" cy="211467"/>
            </a:xfrm>
            <a:prstGeom prst="rect">
              <a:avLst/>
            </a:prstGeom>
          </p:spPr>
        </p:pic>
        <p:pic>
          <p:nvPicPr>
            <p:cNvPr id="70" name="picture 7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249672" y="3524039"/>
              <a:ext cx="211467" cy="211467"/>
            </a:xfrm>
            <a:prstGeom prst="rect">
              <a:avLst/>
            </a:prstGeom>
          </p:spPr>
        </p:pic>
        <p:pic>
          <p:nvPicPr>
            <p:cNvPr id="72" name="picture 7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249672" y="2842393"/>
              <a:ext cx="211467" cy="211467"/>
            </a:xfrm>
            <a:prstGeom prst="rect">
              <a:avLst/>
            </a:prstGeom>
          </p:spPr>
        </p:pic>
        <p:pic>
          <p:nvPicPr>
            <p:cNvPr id="74" name="picture 7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249672" y="2153828"/>
              <a:ext cx="211467" cy="211467"/>
            </a:xfrm>
            <a:prstGeom prst="rect">
              <a:avLst/>
            </a:prstGeom>
          </p:spPr>
        </p:pic>
        <p:pic>
          <p:nvPicPr>
            <p:cNvPr id="76" name="picture 7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249672" y="1263398"/>
              <a:ext cx="211467" cy="211467"/>
            </a:xfrm>
            <a:prstGeom prst="rect">
              <a:avLst/>
            </a:prstGeom>
          </p:spPr>
        </p:pic>
        <p:pic>
          <p:nvPicPr>
            <p:cNvPr id="78" name="picture 7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249672" y="559888"/>
              <a:ext cx="211467" cy="211467"/>
            </a:xfrm>
            <a:prstGeom prst="rect">
              <a:avLst/>
            </a:prstGeom>
          </p:spPr>
        </p:pic>
        <p:pic>
          <p:nvPicPr>
            <p:cNvPr id="80" name="picture 8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249672" y="93230"/>
              <a:ext cx="211467" cy="211467"/>
            </a:xfrm>
            <a:prstGeom prst="rect">
              <a:avLst/>
            </a:prstGeom>
          </p:spPr>
        </p:pic>
      </p:grpSp>
      <p:sp>
        <p:nvSpPr>
          <p:cNvPr id="82" name="textbox 82"/>
          <p:cNvSpPr/>
          <p:nvPr/>
        </p:nvSpPr>
        <p:spPr>
          <a:xfrm>
            <a:off x="8229265" y="816247"/>
            <a:ext cx="3910965" cy="774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7000"/>
              </a:lnSpc>
            </a:pPr>
            <a:r>
              <a:rPr sz="4800" b="1" kern="0" spc="-210" dirty="0">
                <a:solidFill>
                  <a:srgbClr val="227C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牢记</a:t>
            </a:r>
            <a:r>
              <a:rPr sz="6400" b="1" kern="0" spc="-210" dirty="0">
                <a:solidFill>
                  <a:srgbClr val="F582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4800" b="1" kern="0" spc="-210" dirty="0">
                <a:solidFill>
                  <a:srgbClr val="227C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4800" b="1" kern="0" spc="-200" dirty="0">
                <a:solidFill>
                  <a:srgbClr val="227C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凡</a:t>
            </a:r>
            <a:r>
              <a:rPr sz="4800" b="1" kern="0" spc="-80" dirty="0">
                <a:solidFill>
                  <a:srgbClr val="227C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endParaRPr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808095" y="5961844"/>
            <a:ext cx="776808" cy="556603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7859733" y="4514414"/>
            <a:ext cx="4683759" cy="4016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860" algn="l" rtl="0" eaLnBrk="0">
              <a:lnSpc>
                <a:spcPct val="86000"/>
              </a:lnSpc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1、金融惩戒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43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240" algn="l" rtl="0" eaLnBrk="0">
              <a:lnSpc>
                <a:spcPct val="86000"/>
              </a:lnSpc>
              <a:spcBef>
                <a:spcPts val="93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2、电信网络惩戒             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43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970" algn="l" rtl="0" eaLnBrk="0">
              <a:lnSpc>
                <a:spcPct val="86000"/>
              </a:lnSpc>
              <a:spcBef>
                <a:spcPts val="95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3、信用惩戒             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44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94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4、典型案例              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45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860" algn="l" rtl="0" eaLnBrk="0">
              <a:lnSpc>
                <a:spcPct val="75000"/>
              </a:lnSpc>
              <a:spcBef>
                <a:spcPts val="720"/>
              </a:spcBef>
            </a:pPr>
            <a:r>
              <a:rPr sz="2400" kern="0" spc="100" dirty="0">
                <a:solidFill>
                  <a:srgbClr val="1FB0E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2400" u="sng" kern="0" spc="100" dirty="0">
                <a:solidFill>
                  <a:srgbClr val="1FB0E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  </a:t>
            </a:r>
            <a:r>
              <a:rPr sz="1900" b="1" u="sng" kern="0" spc="100" dirty="0">
                <a:solidFill>
                  <a:srgbClr val="1FB0E6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常见电诈工具人表现形式及法</a:t>
            </a:r>
            <a:r>
              <a:rPr sz="1900" b="1" u="sng" kern="0" spc="90" dirty="0">
                <a:solidFill>
                  <a:srgbClr val="1FB0E6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律后果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6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860" algn="l" rtl="0" eaLnBrk="0">
              <a:lnSpc>
                <a:spcPct val="87000"/>
              </a:lnSpc>
              <a:spcBef>
                <a:spcPts val="36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1、地推式诈骗引流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49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240" algn="l" rtl="0" eaLnBrk="0">
              <a:lnSpc>
                <a:spcPct val="87000"/>
              </a:lnSpc>
              <a:spcBef>
                <a:spcPts val="93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2、短信引流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50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970" algn="l" rtl="0" eaLnBrk="0">
              <a:lnSpc>
                <a:spcPct val="87000"/>
              </a:lnSpc>
              <a:spcBef>
                <a:spcPts val="91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3、冒充客服电话引流                 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51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93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4、搭建手机口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52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algn="l" rtl="0" eaLnBrk="0">
              <a:lnSpc>
                <a:spcPct val="87000"/>
              </a:lnSpc>
              <a:spcBef>
                <a:spcPts val="93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5、架设GOIP、VOIP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等虚拟拨号设备                                             53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780" algn="l" rtl="0" eaLnBrk="0">
              <a:lnSpc>
                <a:spcPct val="86000"/>
              </a:lnSpc>
              <a:spcBef>
                <a:spcPts val="93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6、出租出售出借银行卡、电话卡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54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9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ct val="86000"/>
              </a:lnSpc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7、购买并寄送黄金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55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0" y="13"/>
            <a:ext cx="13536294" cy="1260475"/>
          </a:xfrm>
          <a:prstGeom prst="rect">
            <a:avLst/>
          </a:prstGeom>
          <a:solidFill>
            <a:srgbClr val="247EC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8135" algn="l" rtl="0" eaLnBrk="0">
              <a:lnSpc>
                <a:spcPct val="82000"/>
              </a:lnSpc>
              <a:spcBef>
                <a:spcPts val="5"/>
              </a:spcBef>
            </a:pPr>
            <a:r>
              <a:rPr sz="3500" b="1" kern="0" spc="-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          </a:t>
            </a:r>
            <a:r>
              <a:rPr sz="3500" b="1" kern="0" spc="-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目录</a:t>
            </a:r>
            <a:r>
              <a:rPr sz="35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endParaRPr sz="3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31624" y="744378"/>
            <a:ext cx="2389450" cy="369372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34578" y="744378"/>
            <a:ext cx="2389452" cy="369372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25435" y="5921083"/>
            <a:ext cx="4529823" cy="36004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52019" y="5400478"/>
            <a:ext cx="776808" cy="556602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1014305" y="2359584"/>
            <a:ext cx="4676140" cy="34905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6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1、刷单返利类诈骗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6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          02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1590" algn="l" rtl="0" eaLnBrk="0">
              <a:lnSpc>
                <a:spcPct val="86000"/>
              </a:lnSpc>
              <a:spcBef>
                <a:spcPts val="94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7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2、虚假购物、服务类诈骗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7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          04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9685" algn="l" rtl="0" eaLnBrk="0">
              <a:lnSpc>
                <a:spcPct val="87000"/>
              </a:lnSpc>
              <a:spcBef>
                <a:spcPts val="92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8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3、虚假网络投资理财类诈骗   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8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06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8415" algn="l" rtl="0" eaLnBrk="0">
              <a:lnSpc>
                <a:spcPct val="87000"/>
              </a:lnSpc>
              <a:spcBef>
                <a:spcPts val="93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9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4、冒充电商物流客服类诈骗    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9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08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6000"/>
              </a:lnSpc>
              <a:spcBef>
                <a:spcPts val="92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0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5、贷款、征信类诈骗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0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              10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6000"/>
              </a:lnSpc>
              <a:spcBef>
                <a:spcPts val="93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1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6、网络游戏虚假交易类诈骗  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1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12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7000"/>
              </a:lnSpc>
              <a:spcBef>
                <a:spcPts val="93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2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7、网络婚恋交友类诈骗 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2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14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6000"/>
              </a:lnSpc>
              <a:spcBef>
                <a:spcPts val="93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3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8、冒充公检法类诈骗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3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                16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6000"/>
              </a:lnSpc>
              <a:spcBef>
                <a:spcPts val="94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4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9、冒充领导、熟人类诈骗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4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        18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6000"/>
              </a:lnSpc>
              <a:spcBef>
                <a:spcPts val="93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5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10、机票退改签类诈骗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5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                        20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5000"/>
              </a:lnSpc>
              <a:spcBef>
                <a:spcPts val="0"/>
              </a:spcBef>
            </a:pPr>
            <a:r>
              <a:rPr sz="2400" kern="0" spc="120" dirty="0">
                <a:solidFill>
                  <a:srgbClr val="277DC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r>
              <a:rPr sz="2400" kern="0" spc="150" dirty="0">
                <a:solidFill>
                  <a:srgbClr val="277DC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900" b="1" kern="0" spc="120" dirty="0">
                <a:solidFill>
                  <a:srgbClr val="277DC1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0" name="textbox 100"/>
          <p:cNvSpPr/>
          <p:nvPr/>
        </p:nvSpPr>
        <p:spPr>
          <a:xfrm>
            <a:off x="1020536" y="6129921"/>
            <a:ext cx="4669790" cy="2413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860" algn="l" rtl="0" eaLnBrk="0">
              <a:lnSpc>
                <a:spcPct val="87000"/>
              </a:lnSpc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6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1、跨境业务按需办理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6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                        23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240" algn="l" rtl="0" eaLnBrk="0">
              <a:lnSpc>
                <a:spcPct val="86000"/>
              </a:lnSpc>
              <a:spcBef>
                <a:spcPts val="92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7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2、全国移动电话卡和互联网账号“一证通查”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7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24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970" algn="l" rtl="0" eaLnBrk="0">
              <a:lnSpc>
                <a:spcPct val="92000"/>
              </a:lnSpc>
              <a:spcBef>
                <a:spcPts val="94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8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3、云闪付App“一键查卡”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8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                    25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7000"/>
              </a:lnSpc>
              <a:spcBef>
                <a:spcPts val="84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9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4、“803反诈”智能体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19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                                     26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algn="l" rtl="0" eaLnBrk="0">
              <a:lnSpc>
                <a:spcPct val="86000"/>
              </a:lnSpc>
              <a:spcBef>
                <a:spcPts val="93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0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5、境外来电提醒服务                 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0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28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780" algn="l" rtl="0" eaLnBrk="0">
              <a:lnSpc>
                <a:spcPct val="85000"/>
              </a:lnSpc>
              <a:spcBef>
                <a:spcPts val="94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1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6、反诈名片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1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                                      29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6510" algn="l" rtl="0" eaLnBrk="0">
              <a:lnSpc>
                <a:spcPct val="86000"/>
              </a:lnSpc>
              <a:spcBef>
                <a:spcPts val="955"/>
              </a:spcBef>
            </a:pPr>
            <a:r>
              <a:rPr sz="12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2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7、12381涉诈预警劝阻短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2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信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2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2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     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2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30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6510" algn="l" rtl="0" eaLnBrk="0">
              <a:lnSpc>
                <a:spcPct val="86000"/>
              </a:lnSpc>
              <a:spcBef>
                <a:spcPts val="935"/>
              </a:spcBef>
            </a:pP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3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8、96110预警劝阻专线                                                            </a:t>
            </a:r>
            <a:r>
              <a:rPr sz="12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3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31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2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4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9、国家反诈中心App                                                                     32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8069541" y="4306227"/>
            <a:ext cx="4524947" cy="36004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7791254" y="3786006"/>
            <a:ext cx="776808" cy="556602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7853540" y="2495906"/>
            <a:ext cx="4676140" cy="17341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210" algn="l" rtl="0" eaLnBrk="0">
              <a:lnSpc>
                <a:spcPct val="87000"/>
              </a:lnSpc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7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1、十五日以下拘留 一至十倍的罚款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7" action="ppaction://hlinksldjump">
                  <a:extLst>
                    <a:ext uri="{DAF060AB-1E55-43B9-8AAB-6FB025537F2F}">
                      <wpsdc:hlinkClr xmlns:wpsdc="http://www.wps.cn/officeDocument/2017/drawingmlCustomData" val="231F20"/>
                      <wpsdc:folHlinkClr xmlns:wpsdc="http://www.wps.cn/officeDocument/2017/drawingmlCustomData" val="231F20"/>
                      <wpsdc:hlinkUnderline xmlns:wpsdc="http://www.wps.cn/officeDocument/2017/drawingmlCustomData" val="0"/>
                    </a:ext>
                  </a:extLst>
                </a:hlinkClick>
              </a:rPr>
              <a:t>                          35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1590" algn="l" rtl="0" eaLnBrk="0">
              <a:lnSpc>
                <a:spcPct val="86000"/>
              </a:lnSpc>
              <a:spcBef>
                <a:spcPts val="93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2、五万以上至五百万以下的罚款  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38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9685" algn="l" rtl="0" eaLnBrk="0">
              <a:lnSpc>
                <a:spcPct val="86000"/>
              </a:lnSpc>
              <a:spcBef>
                <a:spcPts val="945"/>
              </a:spcBef>
            </a:pP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3、六个月至三年以内不准出境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41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00" algn="l" rtl="0" eaLnBrk="0">
              <a:lnSpc>
                <a:spcPct val="86000"/>
              </a:lnSpc>
              <a:spcBef>
                <a:spcPts val="0"/>
              </a:spcBef>
            </a:pPr>
            <a:r>
              <a:rPr sz="1900" b="1" kern="0" spc="0" dirty="0">
                <a:solidFill>
                  <a:srgbClr val="F9A64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《电信网络诈骗及其关联违法犯罪联</a:t>
            </a:r>
            <a:r>
              <a:rPr sz="2400" kern="0" spc="110" dirty="0">
                <a:solidFill>
                  <a:srgbClr val="F9A6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  </a:t>
            </a:r>
            <a:r>
              <a:rPr sz="1900" b="1" kern="0" spc="110" dirty="0">
                <a:solidFill>
                  <a:srgbClr val="F9A64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合惩戒办法》的3种</a:t>
            </a:r>
            <a:r>
              <a:rPr sz="1900" b="1" kern="0" spc="100" dirty="0">
                <a:solidFill>
                  <a:srgbClr val="F9A64A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惩戒措施及案例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8" name="picture 108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8076539" y="2247518"/>
            <a:ext cx="4517949" cy="3600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7791254" y="1726920"/>
            <a:ext cx="776808" cy="556603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7830478" y="1775921"/>
            <a:ext cx="468376" cy="468376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7853540" y="1615870"/>
            <a:ext cx="4709795" cy="577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42925" algn="l" rtl="0" eaLnBrk="0">
              <a:lnSpc>
                <a:spcPct val="85000"/>
              </a:lnSpc>
            </a:pPr>
            <a:r>
              <a:rPr sz="1900" b="1" kern="0" spc="-10" dirty="0">
                <a:solidFill>
                  <a:srgbClr val="C8242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《中华人民共和国反电信</a:t>
            </a:r>
            <a:r>
              <a:rPr sz="1900" b="1" kern="0" spc="-20" dirty="0">
                <a:solidFill>
                  <a:srgbClr val="C8242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网络诈骗法》</a:t>
            </a:r>
            <a:r>
              <a:rPr sz="1900" kern="0" spc="0" dirty="0">
                <a:solidFill>
                  <a:srgbClr val="C8242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kern="0" spc="100" baseline="7000" dirty="0">
                <a:solidFill>
                  <a:srgbClr val="C8242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r>
              <a:rPr sz="2300" kern="0" spc="100" dirty="0">
                <a:solidFill>
                  <a:srgbClr val="C8242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1900" b="1" kern="0" spc="100" dirty="0">
                <a:solidFill>
                  <a:srgbClr val="C8242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值得关注的3组数字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1225435" y="2146668"/>
            <a:ext cx="4529823" cy="36004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952019" y="1626067"/>
            <a:ext cx="776808" cy="556603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1066891" y="1777428"/>
            <a:ext cx="2108200" cy="298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5000"/>
              </a:lnSpc>
            </a:pPr>
            <a:r>
              <a:rPr sz="2400" kern="0" spc="20" dirty="0">
                <a:solidFill>
                  <a:srgbClr val="F2665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   </a:t>
            </a:r>
            <a:r>
              <a:rPr sz="1900" b="1" kern="0" spc="20" dirty="0">
                <a:solidFill>
                  <a:srgbClr val="F26656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767995" y="0"/>
            <a:ext cx="6767995" cy="9576003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52022" y="3731415"/>
            <a:ext cx="3913882" cy="4109747"/>
          </a:xfrm>
          <a:prstGeom prst="rect">
            <a:avLst/>
          </a:prstGeom>
        </p:spPr>
      </p:pic>
      <p:pic>
        <p:nvPicPr>
          <p:cNvPr id="126" name="picture 1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41526" y="4407763"/>
            <a:ext cx="4491253" cy="36004"/>
          </a:xfrm>
          <a:prstGeom prst="rect">
            <a:avLst/>
          </a:prstGeom>
        </p:spPr>
      </p:pic>
      <p:pic>
        <p:nvPicPr>
          <p:cNvPr id="128" name="picture 1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63226" y="3887158"/>
            <a:ext cx="776808" cy="556602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1018460" y="1617567"/>
            <a:ext cx="4665979" cy="2719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8、取现寄递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56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93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9、实物洗钱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57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9050" algn="l" rtl="0" eaLnBrk="0">
              <a:lnSpc>
                <a:spcPct val="87000"/>
              </a:lnSpc>
              <a:spcBef>
                <a:spcPts val="94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10、办贷款刷流水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58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9050" algn="l" rtl="0" eaLnBrk="0">
              <a:lnSpc>
                <a:spcPct val="86000"/>
              </a:lnSpc>
              <a:spcBef>
                <a:spcPts val="91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11、话费、电费、燃气费充值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59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9050" algn="l" rtl="0" eaLnBrk="0">
              <a:lnSpc>
                <a:spcPct val="86000"/>
              </a:lnSpc>
              <a:spcBef>
                <a:spcPts val="1030"/>
              </a:spcBef>
            </a:pPr>
            <a:r>
              <a:rPr sz="1200" kern="0" spc="-4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12、跑分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</a:t>
            </a:r>
            <a:r>
              <a:rPr sz="1200" kern="0" spc="-4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9050" algn="l" rtl="0" eaLnBrk="0">
              <a:lnSpc>
                <a:spcPct val="87000"/>
              </a:lnSpc>
              <a:spcBef>
                <a:spcPts val="100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13、POS机套现和对公账户转账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61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9050" algn="l" rtl="0" eaLnBrk="0">
              <a:lnSpc>
                <a:spcPct val="86000"/>
              </a:lnSpc>
              <a:spcBef>
                <a:spcPts val="1015"/>
              </a:spcBef>
            </a:pP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14、法律后果                                                                      </a:t>
            </a:r>
            <a:r>
              <a:rPr sz="12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62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85" algn="l" rtl="0" eaLnBrk="0">
              <a:lnSpc>
                <a:spcPct val="75000"/>
              </a:lnSpc>
              <a:spcBef>
                <a:spcPts val="5"/>
              </a:spcBef>
            </a:pPr>
            <a:r>
              <a:rPr sz="2400" kern="0" spc="110" dirty="0">
                <a:solidFill>
                  <a:srgbClr val="93406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  </a:t>
            </a:r>
            <a:r>
              <a:rPr sz="1900" b="1" kern="0" spc="110" dirty="0">
                <a:solidFill>
                  <a:srgbClr val="934065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警惕境外高薪招聘陷阱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2" name="textbox 132"/>
          <p:cNvSpPr/>
          <p:nvPr/>
        </p:nvSpPr>
        <p:spPr>
          <a:xfrm>
            <a:off x="0" y="13"/>
            <a:ext cx="6768465" cy="1260475"/>
          </a:xfrm>
          <a:prstGeom prst="rect">
            <a:avLst/>
          </a:prstGeom>
          <a:solidFill>
            <a:srgbClr val="247EC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2420" algn="l" rtl="0" eaLnBrk="0">
              <a:lnSpc>
                <a:spcPct val="82000"/>
              </a:lnSpc>
              <a:spcBef>
                <a:spcPts val="5"/>
              </a:spcBef>
            </a:pPr>
            <a:r>
              <a:rPr sz="3500" b="1" kern="0" spc="-2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r>
              <a:rPr sz="35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endParaRPr sz="3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785763" y="744376"/>
            <a:ext cx="2389451" cy="369373"/>
          </a:xfrm>
          <a:prstGeom prst="rect">
            <a:avLst/>
          </a:prstGeom>
        </p:spPr>
      </p:pic>
      <p:sp>
        <p:nvSpPr>
          <p:cNvPr id="136" name="rect 136"/>
          <p:cNvSpPr/>
          <p:nvPr/>
        </p:nvSpPr>
        <p:spPr>
          <a:xfrm>
            <a:off x="8181123" y="1341208"/>
            <a:ext cx="4364799" cy="707821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8" name="rect 138"/>
          <p:cNvSpPr/>
          <p:nvPr/>
        </p:nvSpPr>
        <p:spPr>
          <a:xfrm>
            <a:off x="8189582" y="2114550"/>
            <a:ext cx="4347895" cy="344258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0" name="textbox 140"/>
          <p:cNvSpPr/>
          <p:nvPr/>
        </p:nvSpPr>
        <p:spPr>
          <a:xfrm>
            <a:off x="8178881" y="1357539"/>
            <a:ext cx="4356734" cy="1101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6000"/>
              </a:lnSpc>
            </a:pPr>
            <a:r>
              <a:rPr sz="6000" kern="0" spc="-600" dirty="0">
                <a:solidFill>
                  <a:srgbClr val="F266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十大高</a:t>
            </a:r>
            <a:r>
              <a:rPr sz="6000" kern="0" spc="-590" dirty="0">
                <a:solidFill>
                  <a:srgbClr val="F266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发类</a:t>
            </a:r>
            <a:r>
              <a:rPr sz="6000" kern="0" spc="-80" dirty="0">
                <a:solidFill>
                  <a:srgbClr val="F266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</a:t>
            </a:r>
            <a:endParaRPr sz="6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  <a:spcBef>
                <a:spcPts val="5"/>
              </a:spcBef>
            </a:pPr>
            <a:r>
              <a:rPr sz="2000" kern="0" spc="-20" dirty="0">
                <a:solidFill>
                  <a:srgbClr val="F266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不听不信不贪恋，构筑反诈“</a:t>
            </a:r>
            <a:r>
              <a:rPr sz="2000" kern="0" spc="-420" dirty="0">
                <a:solidFill>
                  <a:srgbClr val="F266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F266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</a:t>
            </a:r>
            <a:r>
              <a:rPr sz="2000" kern="0" spc="-340" dirty="0">
                <a:solidFill>
                  <a:srgbClr val="F266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F266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”防线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754413" y="4683213"/>
            <a:ext cx="285419" cy="1285240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8156110" y="5682196"/>
            <a:ext cx="2351404" cy="14916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81455" indent="-283210" algn="l" rtl="0" eaLnBrk="0">
              <a:lnSpc>
                <a:spcPct val="94000"/>
              </a:lnSpc>
            </a:pPr>
            <a:r>
              <a:rPr sz="2200" b="1" kern="0" spc="4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十大高发</a:t>
            </a:r>
            <a:r>
              <a:rPr sz="2200" b="1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类案</a:t>
            </a:r>
            <a:endParaRPr sz="2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spcBef>
                <a:spcPts val="510"/>
              </a:spcBef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9220" algn="l" rtl="0" eaLnBrk="0">
              <a:lnSpc>
                <a:spcPct val="86000"/>
              </a:lnSpc>
              <a:spcBef>
                <a:spcPts val="0"/>
              </a:spcBef>
            </a:pPr>
            <a:r>
              <a:rPr sz="11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11979402" y="4057690"/>
            <a:ext cx="837564" cy="2896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7790" algn="l" rtl="0" eaLnBrk="0">
              <a:lnSpc>
                <a:spcPct val="86000"/>
              </a:lnSpc>
              <a:spcBef>
                <a:spcPts val="330"/>
              </a:spcBef>
            </a:pP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戏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5400" algn="l" rtl="0" eaLnBrk="0">
              <a:lnSpc>
                <a:spcPct val="87000"/>
              </a:lnSpc>
              <a:spcBef>
                <a:spcPts val="235"/>
              </a:spcBef>
            </a:pP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类诈骗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4465" algn="l" rtl="0" eaLnBrk="0">
              <a:lnSpc>
                <a:spcPct val="78000"/>
              </a:lnSpc>
              <a:spcBef>
                <a:spcPts val="515"/>
              </a:spcBef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7.4%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8130" indent="-258445" algn="l" rtl="0" eaLnBrk="0">
              <a:lnSpc>
                <a:spcPct val="98000"/>
              </a:lnSpc>
              <a:spcBef>
                <a:spcPts val="190"/>
              </a:spcBef>
            </a:pPr>
            <a:r>
              <a:rPr sz="1100" b="1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贷款、征信类</a:t>
            </a: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895" algn="l" rtl="0" eaLnBrk="0">
              <a:lnSpc>
                <a:spcPct val="78000"/>
              </a:lnSpc>
              <a:spcBef>
                <a:spcPts val="515"/>
              </a:spcBef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0.5%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765" indent="85725" algn="l" rtl="0" eaLnBrk="0">
              <a:lnSpc>
                <a:spcPct val="98000"/>
              </a:lnSpc>
              <a:spcBef>
                <a:spcPts val="30"/>
              </a:spcBef>
            </a:pP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电商物流</a:t>
            </a:r>
            <a:r>
              <a:rPr sz="11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服类诈骗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7572046" y="4044397"/>
            <a:ext cx="701675" cy="3305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97840" algn="l" rtl="0" eaLnBrk="0">
              <a:lnSpc>
                <a:spcPct val="78000"/>
              </a:lnSpc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06095" indent="-295910" algn="l" rtl="0" eaLnBrk="0">
              <a:lnSpc>
                <a:spcPct val="99000"/>
              </a:lnSpc>
              <a:spcBef>
                <a:spcPts val="40"/>
              </a:spcBef>
            </a:pP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机票退</a:t>
            </a:r>
            <a:r>
              <a:rPr sz="11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  <a:spcBef>
                <a:spcPts val="510"/>
              </a:spcBef>
            </a:pPr>
            <a:r>
              <a:rPr sz="17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10.7%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82880" algn="l" rtl="0" eaLnBrk="0">
              <a:lnSpc>
                <a:spcPct val="86000"/>
              </a:lnSpc>
              <a:spcBef>
                <a:spcPts val="235"/>
              </a:spcBef>
            </a:pPr>
            <a:r>
              <a:rPr sz="11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2870" indent="42545" algn="l" rtl="0" eaLnBrk="0">
              <a:lnSpc>
                <a:spcPct val="110000"/>
              </a:lnSpc>
              <a:spcBef>
                <a:spcPts val="515"/>
              </a:spcBef>
            </a:pPr>
            <a:r>
              <a:rPr sz="17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21.8</a:t>
            </a: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刷单返利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6390" algn="l" rtl="0" eaLnBrk="0">
              <a:lnSpc>
                <a:spcPct val="87000"/>
              </a:lnSpc>
              <a:spcBef>
                <a:spcPts val="170"/>
              </a:spcBef>
            </a:pP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9226185" y="7949818"/>
            <a:ext cx="1123950" cy="617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015" algn="l" rtl="0" eaLnBrk="0">
              <a:lnSpc>
                <a:spcPct val="78000"/>
              </a:lnSpc>
            </a:pPr>
            <a:r>
              <a:rPr sz="17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18.2%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7000"/>
              </a:lnSpc>
              <a:spcBef>
                <a:spcPts val="535"/>
              </a:spcBef>
            </a:pPr>
            <a:r>
              <a:rPr sz="11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虚假购物、服务类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17830" algn="l" rtl="0" eaLnBrk="0">
              <a:lnSpc>
                <a:spcPct val="87000"/>
              </a:lnSpc>
              <a:spcBef>
                <a:spcPts val="230"/>
              </a:spcBef>
            </a:pP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1269615" y="4616581"/>
            <a:ext cx="4415154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警惕境外高薪招聘陷阱                        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64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1272815" y="5942222"/>
            <a:ext cx="4411345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反诈最前沿                            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66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7723735" y="1092565"/>
            <a:ext cx="447675" cy="1214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360"/>
              </a:lnSpc>
            </a:pPr>
            <a:r>
              <a:rPr sz="6500" kern="0" spc="-3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6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8609308" y="3695594"/>
            <a:ext cx="2545714" cy="2171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10"/>
              </a:lnSpc>
            </a:pPr>
            <a:r>
              <a:rPr sz="1700" b="1" kern="0" spc="10" baseline="160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</a:t>
            </a:r>
            <a:r>
              <a:rPr sz="1100" b="1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</a:t>
            </a:r>
            <a:r>
              <a:rPr sz="1700" b="1" kern="0" spc="10" baseline="-80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</a:t>
            </a:r>
            <a:endParaRPr sz="1700" baseline="-8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60" name="picture 16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241526" y="5733236"/>
            <a:ext cx="4491253" cy="36004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63226" y="5212635"/>
            <a:ext cx="776808" cy="556602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002450" y="5261636"/>
            <a:ext cx="468375" cy="468376"/>
          </a:xfrm>
          <a:prstGeom prst="rect">
            <a:avLst/>
          </a:prstGeom>
        </p:spPr>
      </p:pic>
      <p:sp>
        <p:nvSpPr>
          <p:cNvPr id="166" name="textbox 166"/>
          <p:cNvSpPr/>
          <p:nvPr/>
        </p:nvSpPr>
        <p:spPr>
          <a:xfrm>
            <a:off x="1025517" y="5368775"/>
            <a:ext cx="1901189" cy="2971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2400" kern="0" spc="100" dirty="0">
                <a:solidFill>
                  <a:srgbClr val="00AA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</a:t>
            </a:r>
            <a:r>
              <a:rPr sz="2400" kern="0" spc="240" dirty="0">
                <a:solidFill>
                  <a:srgbClr val="00AA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900" b="1" kern="0" spc="100" dirty="0">
                <a:solidFill>
                  <a:srgbClr val="00AABC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反诈最前沿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8214526" y="3288490"/>
            <a:ext cx="1113789" cy="401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9560" algn="l" rtl="0" eaLnBrk="0">
              <a:lnSpc>
                <a:spcPct val="78000"/>
              </a:lnSpc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2.9%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7000"/>
              </a:lnSpc>
              <a:spcBef>
                <a:spcPts val="215"/>
              </a:spcBef>
            </a:pP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冒充领导、熟人类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0" name="textbox 170"/>
          <p:cNvSpPr/>
          <p:nvPr/>
        </p:nvSpPr>
        <p:spPr>
          <a:xfrm>
            <a:off x="10478648" y="3326931"/>
            <a:ext cx="1044575" cy="414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635" algn="l" rtl="0" eaLnBrk="0">
              <a:lnSpc>
                <a:spcPct val="78000"/>
              </a:lnSpc>
            </a:pPr>
            <a:r>
              <a:rPr sz="17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4.8%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7000"/>
              </a:lnSpc>
              <a:spcBef>
                <a:spcPts val="320"/>
              </a:spcBef>
            </a:pP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网络婚恋交友类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11404344" y="4057906"/>
            <a:ext cx="682625" cy="5886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0350" algn="l" rtl="0" eaLnBrk="0">
              <a:lnSpc>
                <a:spcPct val="78000"/>
              </a:lnSpc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4.8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7000"/>
              </a:lnSpc>
              <a:spcBef>
                <a:spcPts val="300"/>
              </a:spcBef>
            </a:pP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网络游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7000"/>
              </a:lnSpc>
              <a:spcBef>
                <a:spcPts val="240"/>
              </a:spcBef>
            </a:pP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虚假交易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11118777" y="7353774"/>
            <a:ext cx="903605" cy="413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6525" algn="l" rtl="0" eaLnBrk="0">
              <a:lnSpc>
                <a:spcPct val="78000"/>
              </a:lnSpc>
            </a:pPr>
            <a:r>
              <a:rPr sz="17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14.4%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7000"/>
              </a:lnSpc>
              <a:spcBef>
                <a:spcPts val="305"/>
              </a:spcBef>
            </a:pP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虚假网络投资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9459336" y="3305571"/>
            <a:ext cx="892810" cy="3479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1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冒充公检法类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6545" algn="l" rtl="0" eaLnBrk="0">
              <a:lnSpc>
                <a:spcPct val="87000"/>
              </a:lnSpc>
              <a:spcBef>
                <a:spcPts val="235"/>
              </a:spcBef>
            </a:pP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8173646" y="4041374"/>
            <a:ext cx="500380" cy="567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8895" indent="2540" algn="l" rtl="0" eaLnBrk="0">
              <a:lnSpc>
                <a:spcPct val="98000"/>
              </a:lnSpc>
              <a:spcBef>
                <a:spcPts val="85"/>
              </a:spcBef>
            </a:pPr>
            <a:r>
              <a:rPr sz="11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改签类</a:t>
            </a:r>
            <a:r>
              <a:rPr sz="11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骗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11783430" y="6395912"/>
            <a:ext cx="304165" cy="5632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5730" algn="l" rtl="0" eaLnBrk="0">
              <a:lnSpc>
                <a:spcPct val="78000"/>
              </a:lnSpc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7000"/>
              </a:lnSpc>
              <a:spcBef>
                <a:spcPts val="105"/>
              </a:spcBef>
            </a:pPr>
            <a:r>
              <a:rPr sz="11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冒充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" algn="l" rtl="0" eaLnBrk="0">
              <a:lnSpc>
                <a:spcPct val="87000"/>
              </a:lnSpc>
              <a:spcBef>
                <a:spcPts val="240"/>
              </a:spcBef>
            </a:pPr>
            <a:r>
              <a:rPr sz="1100" b="1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2" name="textbox 182"/>
          <p:cNvSpPr/>
          <p:nvPr/>
        </p:nvSpPr>
        <p:spPr>
          <a:xfrm>
            <a:off x="11190756" y="7772554"/>
            <a:ext cx="758190" cy="1708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理财类诈骗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4" name="textbox 184"/>
          <p:cNvSpPr/>
          <p:nvPr/>
        </p:nvSpPr>
        <p:spPr>
          <a:xfrm>
            <a:off x="9624263" y="3073372"/>
            <a:ext cx="552450" cy="227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7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3.5%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box 186"/>
          <p:cNvSpPr/>
          <p:nvPr/>
        </p:nvSpPr>
        <p:spPr>
          <a:xfrm>
            <a:off x="7928999" y="4383545"/>
            <a:ext cx="4754245" cy="2378075"/>
          </a:xfrm>
          <a:prstGeom prst="roundRect">
            <a:avLst>
              <a:gd name="adj" fmla="val 5416"/>
            </a:avLst>
          </a:prstGeom>
          <a:solidFill>
            <a:srgbClr val="FDF3ED">
              <a:alpha val="100000"/>
            </a:srgbClr>
          </a:solidFill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8130" indent="304800" algn="l" rtl="0" eaLnBrk="0">
              <a:lnSpc>
                <a:spcPct val="123000"/>
              </a:lnSpc>
              <a:spcBef>
                <a:spcPts val="5"/>
              </a:spcBef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乔先生在浏览短视频时点击了一个卖手机流量卡的直播广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告，直播中声称只需8元就能获得256G的流量卡，乔先生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认为价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格实惠于是下单购买。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6860" indent="307340" algn="l" rtl="0" eaLnBrk="0">
              <a:lnSpc>
                <a:spcPct val="121000"/>
              </a:lnSpc>
              <a:spcBef>
                <a:spcPts val="205"/>
              </a:spcBef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在收货后乔先生发现流量卡背后附有二维码，只有扫码添    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加客服后才能开通，乔先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生照做后，客服诱导其下载“符号”App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做广告任务，承诺完成后给予返利。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9400" indent="304800" algn="l" rtl="0" eaLnBrk="0">
              <a:lnSpc>
                <a:spcPct val="123000"/>
              </a:lnSpc>
              <a:spcBef>
                <a:spcPts val="60"/>
              </a:spcBef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初期获得小额返利后，乔先生信以为真，持续追加资金投    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入，最终被诈骗分子以出现失误、操作异常、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充值解除为由骗走9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万元。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8066739" y="1869594"/>
            <a:ext cx="4462498" cy="1703184"/>
            <a:chOff x="0" y="0"/>
            <a:chExt cx="4462498" cy="1703184"/>
          </a:xfrm>
        </p:grpSpPr>
        <p:pic>
          <p:nvPicPr>
            <p:cNvPr id="188" name="picture 18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191186" cy="1474292"/>
            </a:xfrm>
            <a:prstGeom prst="rect">
              <a:avLst/>
            </a:prstGeom>
          </p:spPr>
        </p:pic>
        <p:sp>
          <p:nvSpPr>
            <p:cNvPr id="190" name="textbox 190"/>
            <p:cNvSpPr/>
            <p:nvPr/>
          </p:nvSpPr>
          <p:spPr>
            <a:xfrm>
              <a:off x="794160" y="316727"/>
              <a:ext cx="2386964" cy="6521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714" rIns="0" bIns="0"/>
            <a:lstStyle/>
            <a:p>
              <a:pPr marL="1905635" indent="-40640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11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18-60岁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93.2%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56845" algn="l" rtl="0" eaLnBrk="0">
                <a:lnSpc>
                  <a:spcPct val="82000"/>
                </a:lnSpc>
                <a:spcBef>
                  <a:spcPts val="245"/>
                </a:spcBef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男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295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56.3%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2" name="textbox 192"/>
            <p:cNvSpPr/>
            <p:nvPr/>
          </p:nvSpPr>
          <p:spPr>
            <a:xfrm>
              <a:off x="3873117" y="254419"/>
              <a:ext cx="602615" cy="11182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4455" algn="l" rtl="0" eaLnBrk="0">
                <a:lnSpc>
                  <a:spcPct val="86000"/>
                </a:lnSpc>
              </a:pPr>
              <a:r>
                <a:rPr sz="1100" b="1" kern="0" spc="-5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0-18岁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8905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1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3.2%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3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4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335"/>
                </a:spcBef>
              </a:pP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60岁以上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8905" algn="l" rtl="0" eaLnBrk="0">
                <a:lnSpc>
                  <a:spcPct val="78000"/>
                </a:lnSpc>
                <a:spcBef>
                  <a:spcPts val="295"/>
                </a:spcBef>
              </a:pPr>
              <a:r>
                <a:rPr sz="1100" b="1" kern="0" spc="-1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3.6%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4" name="textbox 194"/>
            <p:cNvSpPr/>
            <p:nvPr/>
          </p:nvSpPr>
          <p:spPr>
            <a:xfrm>
              <a:off x="293506" y="1571866"/>
              <a:ext cx="3086735" cy="1568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000" kern="0" spc="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受骗性别占比                          </a:t>
              </a:r>
              <a:r>
                <a:rPr sz="1000" kern="0" spc="-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受骗年龄占比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6" name="textbox 196"/>
            <p:cNvSpPr/>
            <p:nvPr/>
          </p:nvSpPr>
          <p:spPr>
            <a:xfrm>
              <a:off x="135475" y="460917"/>
              <a:ext cx="449580" cy="3384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6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女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43.7%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98" name="rect 198"/>
          <p:cNvSpPr/>
          <p:nvPr/>
        </p:nvSpPr>
        <p:spPr>
          <a:xfrm>
            <a:off x="837756" y="5244267"/>
            <a:ext cx="4829670" cy="1336725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00" name="picture 2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85720" y="5245429"/>
            <a:ext cx="564500" cy="123037"/>
          </a:xfrm>
          <a:prstGeom prst="rect">
            <a:avLst/>
          </a:prstGeom>
        </p:spPr>
      </p:pic>
      <p:pic>
        <p:nvPicPr>
          <p:cNvPr id="202" name="picture 2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3431" y="5120062"/>
            <a:ext cx="1606791" cy="248399"/>
          </a:xfrm>
          <a:prstGeom prst="rect">
            <a:avLst/>
          </a:prstGeom>
        </p:spPr>
      </p:pic>
      <p:graphicFrame>
        <p:nvGraphicFramePr>
          <p:cNvPr id="204" name="table 204"/>
          <p:cNvGraphicFramePr>
            <a:graphicFrameLocks noGrp="1"/>
          </p:cNvGraphicFramePr>
          <p:nvPr/>
        </p:nvGraphicFramePr>
        <p:xfrm>
          <a:off x="832155" y="5120062"/>
          <a:ext cx="4840604" cy="1466215"/>
        </p:xfrm>
        <a:graphic>
          <a:graphicData uri="http://schemas.openxmlformats.org/drawingml/2006/table">
            <a:tbl>
              <a:tblPr/>
              <a:tblGrid>
                <a:gridCol w="4840604"/>
              </a:tblGrid>
              <a:tr h="321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240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第三步：实施诈骗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442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9860" indent="309245" algn="l" rtl="0" eaLnBrk="0">
                        <a:lnSpc>
                          <a:spcPct val="126000"/>
                        </a:lnSpc>
                        <a:spcBef>
                          <a:spcPts val="0"/>
                        </a:spcBef>
                      </a:pP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诈骗分子以“充值越多、抢单越多、返利越多”为诱饵引诱被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害人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做“进阶任务”，同时使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用刷单App指导被害人进行大额垫资或充值，</a:t>
                      </a:r>
                      <a:r>
                        <a:rPr sz="11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再以“任务未完成”“卡单</a:t>
                      </a:r>
                      <a:r>
                        <a:rPr sz="11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”“操作异常”“账户被冻结”等各种借口诱骗</a:t>
                      </a:r>
                      <a:r>
                        <a:rPr sz="11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被害人加大投入，进而骗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取更多钱款，直至被害人发觉被骗。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6" name="picture 2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899750" y="7152688"/>
            <a:ext cx="4782082" cy="1347177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837690" y="2235385"/>
            <a:ext cx="4829740" cy="1318708"/>
            <a:chOff x="0" y="0"/>
            <a:chExt cx="4829740" cy="1318708"/>
          </a:xfrm>
        </p:grpSpPr>
        <p:sp>
          <p:nvSpPr>
            <p:cNvPr id="208" name="rect 208"/>
            <p:cNvSpPr/>
            <p:nvPr/>
          </p:nvSpPr>
          <p:spPr>
            <a:xfrm>
              <a:off x="5746" y="124965"/>
              <a:ext cx="4823993" cy="1187996"/>
            </a:xfrm>
            <a:prstGeom prst="rect">
              <a:avLst/>
            </a:prstGeom>
            <a:solidFill>
              <a:srgbClr val="FDF3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10" name="picture 2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5741" y="0"/>
              <a:ext cx="1606791" cy="248398"/>
            </a:xfrm>
            <a:prstGeom prst="rect">
              <a:avLst/>
            </a:prstGeom>
          </p:spPr>
        </p:pic>
        <p:sp>
          <p:nvSpPr>
            <p:cNvPr id="212" name="textbox 212"/>
            <p:cNvSpPr/>
            <p:nvPr/>
          </p:nvSpPr>
          <p:spPr>
            <a:xfrm>
              <a:off x="-12700" y="29478"/>
              <a:ext cx="4697095" cy="11855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tabLst>
                  <a:tab pos="99060" algn="l"/>
                </a:tabLst>
              </a:pPr>
              <a:r>
                <a:rPr sz="1200" b="1" kern="0" spc="0" dirty="0">
                  <a:solidFill>
                    <a:srgbClr val="D9D9D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60" dirty="0">
                  <a:solidFill>
                    <a:srgbClr val="D9D9D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1200" b="1" kern="0" spc="-90" dirty="0">
                  <a:solidFill>
                    <a:srgbClr val="D9D9D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第一步：前期引流</a:t>
              </a:r>
              <a:r>
                <a:rPr sz="1200" b="1" kern="0" spc="0" dirty="0">
                  <a:solidFill>
                    <a:srgbClr val="D9D9D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                                                         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1930" indent="311785" algn="l" rtl="0" eaLnBrk="0">
                <a:lnSpc>
                  <a:spcPct val="124000"/>
                </a:lnSpc>
                <a:spcBef>
                  <a:spcPts val="0"/>
                </a:spcBef>
              </a:pPr>
              <a:r>
                <a:rPr sz="1200" kern="0" spc="-8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诈骗分子通过短信、网站、社交软件、短视频平台、快递、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</a:t>
              </a: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街面小广告、AI问答等渠道发布就业培训、招聘岗位、赚钱门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路等信息，或通过涉黄网站、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约炮App诱导被害人下载刷单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</a:t>
              </a: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App。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14" name="picture 2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87203" y="91824"/>
              <a:ext cx="67094" cy="67081"/>
            </a:xfrm>
            <a:prstGeom prst="rect">
              <a:avLst/>
            </a:prstGeom>
          </p:spPr>
        </p:pic>
        <p:sp>
          <p:nvSpPr>
            <p:cNvPr id="216" name="path 216"/>
            <p:cNvSpPr/>
            <p:nvPr/>
          </p:nvSpPr>
          <p:spPr>
            <a:xfrm>
              <a:off x="0" y="283626"/>
              <a:ext cx="170155" cy="1035082"/>
            </a:xfrm>
            <a:custGeom>
              <a:avLst/>
              <a:gdLst/>
              <a:ahLst/>
              <a:cxnLst/>
              <a:rect l="0" t="0" r="0" b="0"/>
              <a:pathLst>
                <a:path w="267" h="1630">
                  <a:moveTo>
                    <a:pt x="258" y="1621"/>
                  </a:moveTo>
                  <a:cubicBezTo>
                    <a:pt x="120" y="1621"/>
                    <a:pt x="9" y="1509"/>
                    <a:pt x="9" y="1371"/>
                  </a:cubicBezTo>
                  <a:lnTo>
                    <a:pt x="9" y="0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8" name="path 218"/>
            <p:cNvSpPr/>
            <p:nvPr/>
          </p:nvSpPr>
          <p:spPr>
            <a:xfrm>
              <a:off x="164408" y="1307214"/>
              <a:ext cx="4506671" cy="11493"/>
            </a:xfrm>
            <a:custGeom>
              <a:avLst/>
              <a:gdLst/>
              <a:ahLst/>
              <a:cxnLst/>
              <a:rect l="0" t="0" r="0" b="0"/>
              <a:pathLst>
                <a:path w="7097" h="18">
                  <a:moveTo>
                    <a:pt x="7097" y="9"/>
                  </a:moveTo>
                  <a:lnTo>
                    <a:pt x="0" y="9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20" name="rect 220"/>
          <p:cNvSpPr/>
          <p:nvPr/>
        </p:nvSpPr>
        <p:spPr>
          <a:xfrm>
            <a:off x="2028160" y="3863303"/>
            <a:ext cx="3527425" cy="1063561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22" name="picture 2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067859" y="3870182"/>
            <a:ext cx="564507" cy="123037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061578" y="3744815"/>
            <a:ext cx="1570786" cy="248399"/>
          </a:xfrm>
          <a:prstGeom prst="rect">
            <a:avLst/>
          </a:prstGeom>
        </p:spPr>
      </p:pic>
      <p:graphicFrame>
        <p:nvGraphicFramePr>
          <p:cNvPr id="226" name="table 226"/>
          <p:cNvGraphicFramePr>
            <a:graphicFrameLocks noGrp="1"/>
          </p:cNvGraphicFramePr>
          <p:nvPr/>
        </p:nvGraphicFramePr>
        <p:xfrm>
          <a:off x="2022795" y="3744815"/>
          <a:ext cx="3609340" cy="1186815"/>
        </p:xfrm>
        <a:graphic>
          <a:graphicData uri="http://schemas.openxmlformats.org/drawingml/2006/table">
            <a:tbl>
              <a:tblPr/>
              <a:tblGrid>
                <a:gridCol w="3609340"/>
              </a:tblGrid>
              <a:tr h="3073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694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  <a:tabLst>
                          <a:tab pos="2219960" algn="l"/>
                        </a:tabLst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	</a:t>
                      </a:r>
                      <a:r>
                        <a:rPr sz="1200" b="1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第二步：小额返利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79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270" indent="302260" algn="l" rtl="0" eaLnBrk="0">
                        <a:lnSpc>
                          <a:spcPct val="123000"/>
                        </a:lnSpc>
                      </a:pPr>
                      <a:r>
                        <a:rPr sz="1200" kern="0" spc="-8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被害人完成垫资刷单、关注账号、点赞评</a:t>
                      </a:r>
                      <a:r>
                        <a:rPr sz="1200" kern="0" spc="-9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论、投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票冲榜、代付返现、积分返利、充值会员等任务后，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诈骗分子会发放小额佣金，骗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取被害人信任。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28" name="picture 2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143040" y="3836641"/>
            <a:ext cx="67093" cy="67081"/>
          </a:xfrm>
          <a:prstGeom prst="rect">
            <a:avLst/>
          </a:prstGeom>
        </p:spPr>
      </p:pic>
      <p:sp>
        <p:nvSpPr>
          <p:cNvPr id="230" name="textbox 230"/>
          <p:cNvSpPr/>
          <p:nvPr/>
        </p:nvSpPr>
        <p:spPr>
          <a:xfrm>
            <a:off x="1578555" y="7443935"/>
            <a:ext cx="2797175" cy="1059814"/>
          </a:xfrm>
          <a:prstGeom prst="rect">
            <a:avLst/>
          </a:prstGeom>
          <a:solidFill>
            <a:srgbClr val="FCD2C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7170" indent="370840" algn="l" rtl="0" eaLnBrk="0">
              <a:lnSpc>
                <a:spcPct val="119000"/>
              </a:lnSpc>
              <a:spcBef>
                <a:spcPts val="5"/>
              </a:spcBef>
            </a:pPr>
            <a:r>
              <a:rPr sz="1400" b="1" kern="0" spc="-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“刷</a:t>
            </a:r>
            <a:r>
              <a:rPr sz="1400" b="1" kern="0" spc="-2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-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单、刷信誉”本</a:t>
            </a:r>
            <a:r>
              <a:rPr sz="1400" b="1" kern="0" spc="-22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-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身</a:t>
            </a:r>
            <a:r>
              <a:rPr sz="1400" b="1" kern="0" spc="-2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-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</a:t>
            </a:r>
            <a:r>
              <a:rPr sz="14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是违法行为，并非正当</a:t>
            </a:r>
            <a:r>
              <a:rPr sz="14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兼职。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32" name="picture 2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608024" y="7443935"/>
            <a:ext cx="2977255" cy="102657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831477" y="1072592"/>
            <a:ext cx="5039995" cy="455815"/>
            <a:chOff x="0" y="0"/>
            <a:chExt cx="5039995" cy="455815"/>
          </a:xfrm>
        </p:grpSpPr>
        <p:pic>
          <p:nvPicPr>
            <p:cNvPr id="234" name="picture 23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5039995" cy="455815"/>
            </a:xfrm>
            <a:prstGeom prst="rect">
              <a:avLst/>
            </a:prstGeom>
          </p:spPr>
        </p:pic>
        <p:sp>
          <p:nvSpPr>
            <p:cNvPr id="236" name="textbox 236"/>
            <p:cNvSpPr/>
            <p:nvPr/>
          </p:nvSpPr>
          <p:spPr>
            <a:xfrm>
              <a:off x="-12700" y="-12700"/>
              <a:ext cx="5066029" cy="5003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732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2200" b="1" kern="0" spc="-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1、刷单返利类诈骗</a:t>
              </a:r>
              <a:r>
                <a:rPr sz="1600" kern="0" spc="-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（发案占比21.8%）</a:t>
              </a:r>
              <a:endPara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238" name="picture 23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792707" y="6971187"/>
            <a:ext cx="931715" cy="2052748"/>
          </a:xfrm>
          <a:prstGeom prst="rect">
            <a:avLst/>
          </a:prstGeom>
        </p:spPr>
      </p:pic>
      <p:sp>
        <p:nvSpPr>
          <p:cNvPr id="240" name="textbox 240"/>
          <p:cNvSpPr/>
          <p:nvPr/>
        </p:nvSpPr>
        <p:spPr>
          <a:xfrm>
            <a:off x="9036235" y="7498534"/>
            <a:ext cx="3153410" cy="6483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26390" algn="l" rtl="0" eaLnBrk="0">
              <a:lnSpc>
                <a:spcPct val="115000"/>
              </a:lnSpc>
            </a:pPr>
            <a:r>
              <a:rPr sz="1200" kern="0" spc="2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不要被蝇头小利诱惑，不要轻信网络上高</a:t>
            </a:r>
            <a:r>
              <a:rPr sz="1200" kern="0" spc="-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额报酬的兼职刷单信息，找兼职一定要通过正规</a:t>
            </a:r>
            <a:r>
              <a:rPr sz="1200" kern="0" spc="-6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渠道，所有刷单都是诈骗。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2" name="textbox 242"/>
          <p:cNvSpPr/>
          <p:nvPr/>
        </p:nvSpPr>
        <p:spPr>
          <a:xfrm>
            <a:off x="7819302" y="1074859"/>
            <a:ext cx="4712970" cy="413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400" b="1" kern="0" spc="-40" dirty="0">
                <a:solidFill>
                  <a:srgbClr val="B241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易受骗群体    </a:t>
            </a:r>
            <a:r>
              <a:rPr sz="1400" b="1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登录涉黄网站或App的、找兼职工</a:t>
            </a:r>
            <a:r>
              <a:rPr sz="1400" b="1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作的、想开网</a:t>
            </a:r>
            <a:r>
              <a:rPr sz="1400" b="1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店挣钱的人群。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4" name="picture 2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742167" y="1106409"/>
            <a:ext cx="80302" cy="108255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30554" y="3780244"/>
            <a:ext cx="1245330" cy="1037272"/>
          </a:xfrm>
          <a:prstGeom prst="rect">
            <a:avLst/>
          </a:prstGeom>
        </p:spPr>
      </p:pic>
      <p:sp>
        <p:nvSpPr>
          <p:cNvPr id="248" name="path 248"/>
          <p:cNvSpPr/>
          <p:nvPr/>
        </p:nvSpPr>
        <p:spPr>
          <a:xfrm>
            <a:off x="5503023" y="2354603"/>
            <a:ext cx="170154" cy="1199489"/>
          </a:xfrm>
          <a:custGeom>
            <a:avLst/>
            <a:gdLst/>
            <a:ahLst/>
            <a:cxnLst/>
            <a:rect l="0" t="0" r="0" b="0"/>
            <a:pathLst>
              <a:path w="267" h="1888">
                <a:moveTo>
                  <a:pt x="9" y="9"/>
                </a:moveTo>
                <a:cubicBezTo>
                  <a:pt x="147" y="9"/>
                  <a:pt x="258" y="120"/>
                  <a:pt x="258" y="258"/>
                </a:cubicBezTo>
                <a:lnTo>
                  <a:pt x="258" y="1630"/>
                </a:lnTo>
                <a:cubicBezTo>
                  <a:pt x="258" y="1768"/>
                  <a:pt x="147" y="1879"/>
                  <a:pt x="9" y="1879"/>
                </a:cubicBezTo>
              </a:path>
            </a:pathLst>
          </a:custGeom>
          <a:noFill/>
          <a:ln w="11493" cap="flat">
            <a:solidFill>
              <a:srgbClr val="DC4C27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50" name="picture 25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004860" y="1815572"/>
            <a:ext cx="910245" cy="1374258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825599" y="6782985"/>
            <a:ext cx="1388160" cy="546785"/>
            <a:chOff x="0" y="0"/>
            <a:chExt cx="1388160" cy="546785"/>
          </a:xfrm>
        </p:grpSpPr>
        <p:pic>
          <p:nvPicPr>
            <p:cNvPr id="252" name="picture 25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388160" cy="546785"/>
            </a:xfrm>
            <a:prstGeom prst="rect">
              <a:avLst/>
            </a:prstGeom>
          </p:spPr>
        </p:pic>
        <p:sp>
          <p:nvSpPr>
            <p:cNvPr id="254" name="textbox 254"/>
            <p:cNvSpPr/>
            <p:nvPr/>
          </p:nvSpPr>
          <p:spPr>
            <a:xfrm>
              <a:off x="-12700" y="-12700"/>
              <a:ext cx="1414144" cy="5746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893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400" b="1" kern="0" spc="14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警方提示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7650255" y="4050276"/>
            <a:ext cx="1440129" cy="434627"/>
            <a:chOff x="0" y="0"/>
            <a:chExt cx="1440129" cy="434627"/>
          </a:xfrm>
        </p:grpSpPr>
        <p:pic>
          <p:nvPicPr>
            <p:cNvPr id="256" name="picture 256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440129" cy="434627"/>
            </a:xfrm>
            <a:prstGeom prst="rect">
              <a:avLst/>
            </a:prstGeom>
          </p:spPr>
        </p:pic>
        <p:sp>
          <p:nvSpPr>
            <p:cNvPr id="258" name="textbox 258"/>
            <p:cNvSpPr/>
            <p:nvPr/>
          </p:nvSpPr>
          <p:spPr>
            <a:xfrm>
              <a:off x="-12700" y="-12700"/>
              <a:ext cx="1465580" cy="472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典</a:t>
              </a:r>
              <a:r>
                <a:rPr sz="1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</a:t>
              </a:r>
              <a:r>
                <a:rPr sz="1700" b="1" kern="0" spc="1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例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829021" y="1685434"/>
            <a:ext cx="1440129" cy="434626"/>
            <a:chOff x="0" y="0"/>
            <a:chExt cx="1440129" cy="434626"/>
          </a:xfrm>
        </p:grpSpPr>
        <p:pic>
          <p:nvPicPr>
            <p:cNvPr id="260" name="picture 260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440129" cy="434626"/>
            </a:xfrm>
            <a:prstGeom prst="rect">
              <a:avLst/>
            </a:prstGeom>
          </p:spPr>
        </p:pic>
        <p:sp>
          <p:nvSpPr>
            <p:cNvPr id="262" name="textbox 262"/>
            <p:cNvSpPr/>
            <p:nvPr/>
          </p:nvSpPr>
          <p:spPr>
            <a:xfrm>
              <a:off x="-12700" y="-12700"/>
              <a:ext cx="1465580" cy="4768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1770" algn="l" rtl="0" eaLnBrk="0">
                <a:lnSpc>
                  <a:spcPct val="87000"/>
                </a:lnSpc>
              </a:pP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作</a:t>
              </a:r>
              <a:r>
                <a:rPr sz="1700" b="1" kern="0" spc="1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手</a:t>
              </a:r>
              <a:r>
                <a:rPr sz="1700" b="1" kern="0" spc="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64" name="rect 264"/>
          <p:cNvSpPr/>
          <p:nvPr/>
        </p:nvSpPr>
        <p:spPr>
          <a:xfrm>
            <a:off x="11307301" y="627444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6" name="textbox 266"/>
          <p:cNvSpPr/>
          <p:nvPr/>
        </p:nvSpPr>
        <p:spPr>
          <a:xfrm>
            <a:off x="10807027" y="584174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2000"/>
              </a:lnSpc>
              <a:tabLst>
                <a:tab pos="108140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68" name="picture 26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2646314" y="596874"/>
            <a:ext cx="227100" cy="222148"/>
          </a:xfrm>
          <a:prstGeom prst="rect">
            <a:avLst/>
          </a:prstGeom>
        </p:spPr>
      </p:pic>
      <p:pic>
        <p:nvPicPr>
          <p:cNvPr id="270" name="picture 27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0819727" y="627443"/>
            <a:ext cx="526058" cy="162128"/>
          </a:xfrm>
          <a:prstGeom prst="rect">
            <a:avLst/>
          </a:prstGeom>
        </p:spPr>
      </p:pic>
      <p:sp>
        <p:nvSpPr>
          <p:cNvPr id="272" name="rect 272"/>
          <p:cNvSpPr/>
          <p:nvPr/>
        </p:nvSpPr>
        <p:spPr>
          <a:xfrm>
            <a:off x="779576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4" name="textbox 274"/>
          <p:cNvSpPr/>
          <p:nvPr/>
        </p:nvSpPr>
        <p:spPr>
          <a:xfrm>
            <a:off x="635863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tabLst>
                <a:tab pos="3778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76" name="picture 27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2176175" y="627430"/>
            <a:ext cx="526059" cy="162128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648563" y="596862"/>
            <a:ext cx="227101" cy="222135"/>
          </a:xfrm>
          <a:prstGeom prst="rect">
            <a:avLst/>
          </a:prstGeom>
        </p:spPr>
      </p:pic>
      <p:sp>
        <p:nvSpPr>
          <p:cNvPr id="280" name="path 280"/>
          <p:cNvSpPr/>
          <p:nvPr/>
        </p:nvSpPr>
        <p:spPr>
          <a:xfrm>
            <a:off x="7657989" y="1516572"/>
            <a:ext cx="5056149" cy="76451"/>
          </a:xfrm>
          <a:custGeom>
            <a:avLst/>
            <a:gdLst/>
            <a:ahLst/>
            <a:cxnLst/>
            <a:rect l="0" t="0" r="0" b="0"/>
            <a:pathLst>
              <a:path w="7962" h="120">
                <a:moveTo>
                  <a:pt x="10" y="10"/>
                </a:moveTo>
                <a:lnTo>
                  <a:pt x="527" y="10"/>
                </a:lnTo>
                <a:cubicBezTo>
                  <a:pt x="581" y="10"/>
                  <a:pt x="634" y="27"/>
                  <a:pt x="678" y="60"/>
                </a:cubicBezTo>
                <a:lnTo>
                  <a:pt x="678" y="60"/>
                </a:lnTo>
                <a:cubicBezTo>
                  <a:pt x="769" y="126"/>
                  <a:pt x="891" y="126"/>
                  <a:pt x="982" y="60"/>
                </a:cubicBezTo>
                <a:cubicBezTo>
                  <a:pt x="1026" y="27"/>
                  <a:pt x="1079" y="10"/>
                  <a:pt x="1133" y="10"/>
                </a:cubicBezTo>
                <a:lnTo>
                  <a:pt x="7951" y="10"/>
                </a:lnTo>
              </a:path>
            </a:pathLst>
          </a:custGeom>
          <a:noFill/>
          <a:ln w="13347" cap="flat">
            <a:solidFill>
              <a:srgbClr val="E16255"/>
            </a:solidFill>
            <a:prstDash val="dash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2" name="textbox 282"/>
          <p:cNvSpPr/>
          <p:nvPr/>
        </p:nvSpPr>
        <p:spPr>
          <a:xfrm>
            <a:off x="1491972" y="3843824"/>
            <a:ext cx="534669" cy="727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0975" algn="l" rtl="0" eaLnBrk="0">
              <a:lnSpc>
                <a:spcPct val="92000"/>
              </a:lnSpc>
            </a:pPr>
            <a:r>
              <a:rPr sz="500" kern="0" spc="6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刷单群</a:t>
            </a:r>
            <a:endParaRPr sz="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970" indent="-1270" algn="l" rtl="0" eaLnBrk="0">
              <a:lnSpc>
                <a:spcPct val="134000"/>
              </a:lnSpc>
              <a:spcBef>
                <a:spcPts val="180"/>
              </a:spcBef>
            </a:pPr>
            <a:r>
              <a:rPr sz="500" kern="0" spc="7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任务未完成，需</a:t>
            </a:r>
            <a:r>
              <a:rPr sz="500" kern="0" spc="6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要连续做三个任</a:t>
            </a:r>
            <a:r>
              <a:rPr sz="500" kern="0" spc="6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务才可提现，需</a:t>
            </a:r>
            <a:r>
              <a:rPr sz="500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垫付 2000 元、</a:t>
            </a:r>
            <a:endParaRPr sz="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" algn="l" rtl="0" eaLnBrk="0">
              <a:lnSpc>
                <a:spcPct val="83000"/>
              </a:lnSpc>
              <a:spcBef>
                <a:spcPts val="265"/>
              </a:spcBef>
            </a:pPr>
            <a:r>
              <a:rPr sz="5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12000</a:t>
            </a:r>
            <a:r>
              <a:rPr sz="500" kern="0" spc="8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元、</a:t>
            </a:r>
            <a:endParaRPr sz="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815"/>
              </a:lnSpc>
            </a:pPr>
            <a:r>
              <a:rPr sz="5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30000</a:t>
            </a:r>
            <a:r>
              <a:rPr sz="500" kern="0" spc="5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元。</a:t>
            </a:r>
            <a:endParaRPr sz="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84" name="picture 28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8404548" y="7521393"/>
            <a:ext cx="313491" cy="277699"/>
          </a:xfrm>
          <a:prstGeom prst="rect">
            <a:avLst/>
          </a:prstGeom>
        </p:spPr>
      </p:pic>
      <p:pic>
        <p:nvPicPr>
          <p:cNvPr id="286" name="picture 28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8436025" y="7864737"/>
            <a:ext cx="299156" cy="266528"/>
          </a:xfrm>
          <a:prstGeom prst="rect">
            <a:avLst/>
          </a:prstGeom>
        </p:spPr>
      </p:pic>
      <p:sp>
        <p:nvSpPr>
          <p:cNvPr id="288" name="textbox 288"/>
          <p:cNvSpPr/>
          <p:nvPr/>
        </p:nvSpPr>
        <p:spPr>
          <a:xfrm>
            <a:off x="9806711" y="8886805"/>
            <a:ext cx="586105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-03-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0" name="textbox 290"/>
          <p:cNvSpPr/>
          <p:nvPr/>
        </p:nvSpPr>
        <p:spPr>
          <a:xfrm>
            <a:off x="3146703" y="8886805"/>
            <a:ext cx="586105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-02-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92" name="picture 29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8844884" y="7387711"/>
            <a:ext cx="8686" cy="877125"/>
          </a:xfrm>
          <a:prstGeom prst="rect">
            <a:avLst/>
          </a:prstGeom>
        </p:spPr>
      </p:pic>
      <p:pic>
        <p:nvPicPr>
          <p:cNvPr id="294" name="picture 29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12655225" y="596876"/>
            <a:ext cx="15240" cy="30568"/>
          </a:xfrm>
          <a:prstGeom prst="rect">
            <a:avLst/>
          </a:prstGeom>
        </p:spPr>
      </p:pic>
      <p:pic>
        <p:nvPicPr>
          <p:cNvPr id="296" name="picture 29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860430" y="596859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8"/>
          <p:cNvGrpSpPr/>
          <p:nvPr/>
        </p:nvGrpSpPr>
        <p:grpSpPr>
          <a:xfrm rot="21600000">
            <a:off x="7995866" y="1869599"/>
            <a:ext cx="4533644" cy="1703179"/>
            <a:chOff x="0" y="0"/>
            <a:chExt cx="4533644" cy="1703179"/>
          </a:xfrm>
        </p:grpSpPr>
        <p:pic>
          <p:nvPicPr>
            <p:cNvPr id="298" name="picture 29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262339" cy="1474291"/>
            </a:xfrm>
            <a:prstGeom prst="rect">
              <a:avLst/>
            </a:prstGeom>
          </p:spPr>
        </p:pic>
        <p:sp>
          <p:nvSpPr>
            <p:cNvPr id="300" name="textbox 300"/>
            <p:cNvSpPr/>
            <p:nvPr/>
          </p:nvSpPr>
          <p:spPr>
            <a:xfrm>
              <a:off x="364652" y="1142696"/>
              <a:ext cx="4182109" cy="5861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714" rIns="0" bIns="0"/>
            <a:lstStyle/>
            <a:p>
              <a:pPr marL="3711575" indent="-119380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60岁以上</a:t>
              </a:r>
              <a:r>
                <a:rPr sz="1100" b="1" kern="0" spc="-2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7.2%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000" kern="0" spc="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受骗性别占比                          </a:t>
              </a:r>
              <a:r>
                <a:rPr sz="1000" kern="0" spc="-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受骗年龄占比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2" name="textbox 302"/>
            <p:cNvSpPr/>
            <p:nvPr/>
          </p:nvSpPr>
          <p:spPr>
            <a:xfrm>
              <a:off x="2499365" y="146415"/>
              <a:ext cx="1974850" cy="7277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714" rIns="0" bIns="0"/>
            <a:lstStyle/>
            <a:p>
              <a:pPr marL="1576070" indent="-46990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1100" b="1" kern="0" spc="-5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0-18岁</a:t>
              </a:r>
              <a:r>
                <a:rPr sz="1100" b="1" kern="0" spc="-2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8.6%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9000"/>
                </a:lnSpc>
                <a:spcBef>
                  <a:spcPts val="965"/>
                </a:spcBef>
              </a:pPr>
              <a:r>
                <a:rPr sz="11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18-60岁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54610" algn="l" rtl="0" eaLnBrk="0">
                <a:lnSpc>
                  <a:spcPct val="93000"/>
                </a:lnSpc>
                <a:spcBef>
                  <a:spcPts val="1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84.2%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4" name="textbox 304"/>
            <p:cNvSpPr/>
            <p:nvPr/>
          </p:nvSpPr>
          <p:spPr>
            <a:xfrm>
              <a:off x="207319" y="460912"/>
              <a:ext cx="448944" cy="3384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115" algn="l" rtl="0" eaLnBrk="0">
                <a:lnSpc>
                  <a:spcPct val="86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女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50.2%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6" name="textbox 306"/>
            <p:cNvSpPr/>
            <p:nvPr/>
          </p:nvSpPr>
          <p:spPr>
            <a:xfrm>
              <a:off x="864608" y="638471"/>
              <a:ext cx="449580" cy="3308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7480" algn="l" rtl="0" eaLnBrk="0">
                <a:lnSpc>
                  <a:spcPct val="82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男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295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49.8%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837960" y="2194428"/>
            <a:ext cx="5101503" cy="1398920"/>
            <a:chOff x="0" y="0"/>
            <a:chExt cx="5101503" cy="1398920"/>
          </a:xfrm>
        </p:grpSpPr>
        <p:sp>
          <p:nvSpPr>
            <p:cNvPr id="308" name="rect 308"/>
            <p:cNvSpPr/>
            <p:nvPr/>
          </p:nvSpPr>
          <p:spPr>
            <a:xfrm>
              <a:off x="5746" y="165921"/>
              <a:ext cx="4823993" cy="1187996"/>
            </a:xfrm>
            <a:prstGeom prst="rect">
              <a:avLst/>
            </a:prstGeom>
            <a:solidFill>
              <a:srgbClr val="FDF3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10" name="path 310"/>
            <p:cNvSpPr/>
            <p:nvPr/>
          </p:nvSpPr>
          <p:spPr>
            <a:xfrm>
              <a:off x="0" y="160174"/>
              <a:ext cx="4671079" cy="1199489"/>
            </a:xfrm>
            <a:custGeom>
              <a:avLst/>
              <a:gdLst/>
              <a:ahLst/>
              <a:cxnLst/>
              <a:rect l="0" t="0" r="0" b="0"/>
              <a:pathLst>
                <a:path w="7356" h="1888">
                  <a:moveTo>
                    <a:pt x="7356" y="1879"/>
                  </a:moveTo>
                  <a:lnTo>
                    <a:pt x="258" y="1879"/>
                  </a:lnTo>
                  <a:moveTo>
                    <a:pt x="9" y="1630"/>
                  </a:moveTo>
                  <a:lnTo>
                    <a:pt x="9" y="258"/>
                  </a:lnTo>
                  <a:moveTo>
                    <a:pt x="258" y="9"/>
                  </a:moveTo>
                  <a:lnTo>
                    <a:pt x="7356" y="9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312" name="picture 3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1048019" y="166321"/>
              <a:ext cx="564512" cy="123037"/>
            </a:xfrm>
            <a:prstGeom prst="rect">
              <a:avLst/>
            </a:prstGeom>
          </p:spPr>
        </p:pic>
        <p:sp>
          <p:nvSpPr>
            <p:cNvPr id="314" name="path 314"/>
            <p:cNvSpPr/>
            <p:nvPr/>
          </p:nvSpPr>
          <p:spPr>
            <a:xfrm>
              <a:off x="0" y="160174"/>
              <a:ext cx="170155" cy="170154"/>
            </a:xfrm>
            <a:custGeom>
              <a:avLst/>
              <a:gdLst/>
              <a:ahLst/>
              <a:cxnLst/>
              <a:rect l="0" t="0" r="0" b="0"/>
              <a:pathLst>
                <a:path w="267" h="267">
                  <a:moveTo>
                    <a:pt x="9" y="258"/>
                  </a:moveTo>
                  <a:cubicBezTo>
                    <a:pt x="9" y="120"/>
                    <a:pt x="120" y="9"/>
                    <a:pt x="258" y="9"/>
                  </a:cubicBez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316" name="picture 3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5741" y="40955"/>
              <a:ext cx="1606791" cy="248398"/>
            </a:xfrm>
            <a:prstGeom prst="rect">
              <a:avLst/>
            </a:prstGeom>
          </p:spPr>
        </p:pic>
        <p:sp>
          <p:nvSpPr>
            <p:cNvPr id="318" name="textbox 318"/>
            <p:cNvSpPr/>
            <p:nvPr/>
          </p:nvSpPr>
          <p:spPr>
            <a:xfrm>
              <a:off x="174280" y="-12700"/>
              <a:ext cx="4720590" cy="12477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72000"/>
                </a:lnSpc>
              </a:pPr>
              <a:r>
                <a:rPr sz="900" kern="0" spc="20" dirty="0">
                  <a:solidFill>
                    <a:srgbClr val="2356A6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三折即可入手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85000"/>
                </a:lnSpc>
                <a:spcBef>
                  <a:spcPts val="10"/>
                </a:spcBef>
              </a:pPr>
              <a:r>
                <a:rPr sz="1200" b="1" kern="0" spc="-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第一步：寻找目标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27025" algn="l" rtl="0" eaLnBrk="0">
                <a:lnSpc>
                  <a:spcPct val="78000"/>
                </a:lnSpc>
                <a:spcBef>
                  <a:spcPts val="1085"/>
                </a:spcBef>
              </a:pP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诈骗分子在微信群、朋友圈、网购平台或短视频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2225" algn="l" rtl="0" eaLnBrk="0">
                <a:lnSpc>
                  <a:spcPts val="1830"/>
                </a:lnSpc>
              </a:pP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直播间等发布低价转让、海外代购等信息，或声称可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9845" algn="l" rtl="0" eaLnBrk="0">
                <a:lnSpc>
                  <a:spcPts val="1770"/>
                </a:lnSpc>
              </a:pPr>
              <a:r>
                <a:rPr sz="1200" kern="0" spc="-7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以提供代抢演唱会门票、订购预售产品、代写论文、低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0955" algn="l" rtl="0" eaLnBrk="0">
                <a:lnSpc>
                  <a:spcPts val="1800"/>
                </a:lnSpc>
              </a:pP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价代买火车票或飞机票等服务。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320" name="picture 3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499813" y="160174"/>
              <a:ext cx="1601690" cy="1238745"/>
            </a:xfrm>
            <a:prstGeom prst="rect">
              <a:avLst/>
            </a:prstGeom>
          </p:spPr>
        </p:pic>
        <p:sp>
          <p:nvSpPr>
            <p:cNvPr id="322" name="path 322"/>
            <p:cNvSpPr/>
            <p:nvPr/>
          </p:nvSpPr>
          <p:spPr>
            <a:xfrm>
              <a:off x="0" y="1189509"/>
              <a:ext cx="170155" cy="170154"/>
            </a:xfrm>
            <a:custGeom>
              <a:avLst/>
              <a:gdLst/>
              <a:ahLst/>
              <a:cxnLst/>
              <a:rect l="0" t="0" r="0" b="0"/>
              <a:pathLst>
                <a:path w="267" h="267">
                  <a:moveTo>
                    <a:pt x="258" y="258"/>
                  </a:moveTo>
                  <a:cubicBezTo>
                    <a:pt x="120" y="258"/>
                    <a:pt x="9" y="147"/>
                    <a:pt x="9" y="9"/>
                  </a:cubicBez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324" name="picture 3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87203" y="132781"/>
              <a:ext cx="67094" cy="67081"/>
            </a:xfrm>
            <a:prstGeom prst="rect">
              <a:avLst/>
            </a:prstGeom>
          </p:spPr>
        </p:pic>
      </p:grpSp>
      <p:sp>
        <p:nvSpPr>
          <p:cNvPr id="326" name="rect 326"/>
          <p:cNvSpPr/>
          <p:nvPr/>
        </p:nvSpPr>
        <p:spPr>
          <a:xfrm>
            <a:off x="838025" y="5481867"/>
            <a:ext cx="4829670" cy="1336725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28" name="picture 3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885989" y="5483029"/>
            <a:ext cx="564500" cy="123037"/>
          </a:xfrm>
          <a:prstGeom prst="rect">
            <a:avLst/>
          </a:prstGeom>
        </p:spPr>
      </p:pic>
      <p:pic>
        <p:nvPicPr>
          <p:cNvPr id="330" name="picture 3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43701" y="5357662"/>
            <a:ext cx="1606791" cy="248399"/>
          </a:xfrm>
          <a:prstGeom prst="rect">
            <a:avLst/>
          </a:prstGeom>
        </p:spPr>
      </p:pic>
      <p:graphicFrame>
        <p:nvGraphicFramePr>
          <p:cNvPr id="332" name="table 332"/>
          <p:cNvGraphicFramePr>
            <a:graphicFrameLocks noGrp="1"/>
          </p:cNvGraphicFramePr>
          <p:nvPr/>
        </p:nvGraphicFramePr>
        <p:xfrm>
          <a:off x="832425" y="5357662"/>
          <a:ext cx="4840604" cy="1466215"/>
        </p:xfrm>
        <a:graphic>
          <a:graphicData uri="http://schemas.openxmlformats.org/drawingml/2006/table">
            <a:tbl>
              <a:tblPr/>
              <a:tblGrid>
                <a:gridCol w="4840604"/>
              </a:tblGrid>
              <a:tr h="321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240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第三步：实施诈骗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442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3670" indent="302260" algn="l" rtl="0" eaLnBrk="0">
                        <a:lnSpc>
                          <a:spcPct val="123000"/>
                        </a:lnSpc>
                        <a:spcBef>
                          <a:spcPts val="0"/>
                        </a:spcBef>
                      </a:pP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待被害人付款后，以缴纳定金、交易税、手续费为由诱骗被害人再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次转账汇款，或者以需进行会员认证、未成年人验证等为由，要求被害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人下载具有屏幕共享功能的App，通过语音通话或屏幕共享指导被害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人操作手机，从而获取其账户信息及验证码，实现转款盗刷。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4" name="rect 334"/>
          <p:cNvSpPr/>
          <p:nvPr/>
        </p:nvSpPr>
        <p:spPr>
          <a:xfrm>
            <a:off x="7930111" y="4708388"/>
            <a:ext cx="4751996" cy="1473085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6" name="textbox 336"/>
          <p:cNvSpPr/>
          <p:nvPr/>
        </p:nvSpPr>
        <p:spPr>
          <a:xfrm>
            <a:off x="7916572" y="4694850"/>
            <a:ext cx="4779645" cy="1500505"/>
          </a:xfrm>
          <a:prstGeom prst="roundRect">
            <a:avLst>
              <a:gd name="adj" fmla="val 7020"/>
            </a:avLst>
          </a:prstGeom>
          <a:noFill/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4795" indent="311785" algn="l" rtl="0" eaLnBrk="0">
              <a:lnSpc>
                <a:spcPct val="124000"/>
              </a:lnSpc>
              <a:spcBef>
                <a:spcPts val="0"/>
              </a:spcBef>
            </a:pPr>
            <a:r>
              <a:rPr sz="1200" kern="0" spc="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韦女士通过社交软件浏览到可以帮忙购买明星演唱会门票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的消息，对方声称购买演唱会门票需实名，要求其提供身份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信息，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后对方以购票失败为由，诱导其通过小众通联软件语音通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话并开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启共享屏幕，韦女士按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照对方指示操作手机，最终被骗12811元。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38" name="picture 3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900018" y="7152688"/>
            <a:ext cx="4782082" cy="1347177"/>
          </a:xfrm>
          <a:prstGeom prst="rect">
            <a:avLst/>
          </a:prstGeom>
        </p:spPr>
      </p:pic>
      <p:sp>
        <p:nvSpPr>
          <p:cNvPr id="340" name="rect 340"/>
          <p:cNvSpPr/>
          <p:nvPr/>
        </p:nvSpPr>
        <p:spPr>
          <a:xfrm>
            <a:off x="1315765" y="3863306"/>
            <a:ext cx="4360379" cy="1300302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2" name="textbox 342"/>
          <p:cNvSpPr/>
          <p:nvPr/>
        </p:nvSpPr>
        <p:spPr>
          <a:xfrm>
            <a:off x="1302462" y="3850003"/>
            <a:ext cx="4387215" cy="1327150"/>
          </a:xfrm>
          <a:prstGeom prst="roundRect">
            <a:avLst>
              <a:gd name="adj" fmla="val 15530"/>
            </a:avLst>
          </a:prstGeom>
          <a:noFill/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4455" indent="304800" algn="l" rtl="0" eaLnBrk="0">
              <a:lnSpc>
                <a:spcPct val="124000"/>
              </a:lnSpc>
              <a:spcBef>
                <a:spcPts val="5"/>
              </a:spcBef>
            </a:pP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通过正规平台与被害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人取得联系后，诈骗分子会通过微信、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QQ或其他小众通联软件添加被害人为好友与其进行商议，以私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下交易可节约手续费或方便交易等理由，要求脱离购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物平台转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账；或是通过发送仿冒的网购交易网站、App诱导被害人转账。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4" name="textbox 344"/>
          <p:cNvSpPr/>
          <p:nvPr/>
        </p:nvSpPr>
        <p:spPr>
          <a:xfrm>
            <a:off x="1578824" y="7623936"/>
            <a:ext cx="2797175" cy="1059814"/>
          </a:xfrm>
          <a:prstGeom prst="rect">
            <a:avLst/>
          </a:prstGeom>
          <a:solidFill>
            <a:srgbClr val="FCD2C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8440" indent="364490" algn="l" rtl="0" eaLnBrk="0">
              <a:lnSpc>
                <a:spcPct val="117000"/>
              </a:lnSpc>
              <a:spcBef>
                <a:spcPts val="5"/>
              </a:spcBef>
            </a:pPr>
            <a:r>
              <a:rPr sz="1400" b="1" kern="0" spc="10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网上购物一定要选择正</a:t>
            </a:r>
            <a:r>
              <a:rPr sz="14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b="1" kern="0" spc="-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规的购物、服务平台。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46" name="picture 3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608295" y="7623936"/>
            <a:ext cx="2977253" cy="1026579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 rot="21600000">
            <a:off x="831747" y="1072592"/>
            <a:ext cx="5039995" cy="455815"/>
            <a:chOff x="0" y="0"/>
            <a:chExt cx="5039995" cy="455815"/>
          </a:xfrm>
        </p:grpSpPr>
        <p:pic>
          <p:nvPicPr>
            <p:cNvPr id="348" name="picture 34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5039995" cy="455815"/>
            </a:xfrm>
            <a:prstGeom prst="rect">
              <a:avLst/>
            </a:prstGeom>
          </p:spPr>
        </p:pic>
        <p:sp>
          <p:nvSpPr>
            <p:cNvPr id="350" name="textbox 350"/>
            <p:cNvSpPr/>
            <p:nvPr/>
          </p:nvSpPr>
          <p:spPr>
            <a:xfrm>
              <a:off x="-12700" y="-12700"/>
              <a:ext cx="5066029" cy="4997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4620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2200" b="1" kern="0" spc="-1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2、虚假购物、服务类诈骗</a:t>
              </a:r>
              <a:r>
                <a:rPr sz="1600" kern="0" spc="-1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（发案占比18.2%</a:t>
              </a:r>
              <a:r>
                <a:rPr sz="1600" kern="0" spc="-1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）</a:t>
              </a:r>
              <a:endPara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52" name="textbox 352"/>
          <p:cNvSpPr/>
          <p:nvPr/>
        </p:nvSpPr>
        <p:spPr>
          <a:xfrm>
            <a:off x="7819756" y="1073598"/>
            <a:ext cx="4789170" cy="4152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-635" algn="l" rtl="0" eaLnBrk="0">
              <a:lnSpc>
                <a:spcPct val="93000"/>
              </a:lnSpc>
            </a:pPr>
            <a:r>
              <a:rPr sz="1400" b="1" kern="0" spc="-20" dirty="0">
                <a:solidFill>
                  <a:srgbClr val="B241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易受骗群体</a:t>
            </a:r>
            <a:r>
              <a:rPr sz="1400" b="1" kern="0" spc="150" dirty="0">
                <a:solidFill>
                  <a:srgbClr val="B241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b="1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经常网购和进行二手交易，有购买演唱会门票、</a:t>
            </a:r>
            <a:r>
              <a:rPr sz="1400" b="1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游戏皮肤装备需求的人群。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54" name="picture 35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755136" y="1106409"/>
            <a:ext cx="80302" cy="108255"/>
          </a:xfrm>
          <a:prstGeom prst="rect">
            <a:avLst/>
          </a:prstGeom>
        </p:spPr>
      </p:pic>
      <p:pic>
        <p:nvPicPr>
          <p:cNvPr id="356" name="picture 35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878914" y="6913360"/>
            <a:ext cx="784732" cy="2132844"/>
          </a:xfrm>
          <a:prstGeom prst="rect">
            <a:avLst/>
          </a:prstGeom>
        </p:spPr>
      </p:pic>
      <p:sp>
        <p:nvSpPr>
          <p:cNvPr id="358" name="textbox 358"/>
          <p:cNvSpPr/>
          <p:nvPr/>
        </p:nvSpPr>
        <p:spPr>
          <a:xfrm>
            <a:off x="9038026" y="7623658"/>
            <a:ext cx="3150870" cy="413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23850" algn="l" rtl="0" eaLnBrk="0">
              <a:lnSpc>
                <a:spcPct val="109000"/>
              </a:lnSpc>
            </a:pPr>
            <a:r>
              <a:rPr sz="1200" kern="0" spc="-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对低价、代购商品要提高警惕，避免脱离官</a:t>
            </a:r>
            <a:r>
              <a:rPr sz="1200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方平台进行私下交易。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825869" y="6962987"/>
            <a:ext cx="1388160" cy="546785"/>
            <a:chOff x="0" y="0"/>
            <a:chExt cx="1388160" cy="546785"/>
          </a:xfrm>
        </p:grpSpPr>
        <p:pic>
          <p:nvPicPr>
            <p:cNvPr id="360" name="picture 36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388160" cy="546785"/>
            </a:xfrm>
            <a:prstGeom prst="rect">
              <a:avLst/>
            </a:prstGeom>
          </p:spPr>
        </p:pic>
        <p:sp>
          <p:nvSpPr>
            <p:cNvPr id="362" name="textbox 362"/>
            <p:cNvSpPr/>
            <p:nvPr/>
          </p:nvSpPr>
          <p:spPr>
            <a:xfrm>
              <a:off x="-12700" y="-12700"/>
              <a:ext cx="1414144" cy="5746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893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400" b="1" kern="0" spc="14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警方提示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64" name="textbox 364"/>
          <p:cNvSpPr/>
          <p:nvPr/>
        </p:nvSpPr>
        <p:spPr>
          <a:xfrm>
            <a:off x="3148403" y="8886799"/>
            <a:ext cx="7246619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⸺04⸺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                                                                                                                                                                        </a:t>
            </a: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⸺05⸺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366" name="picture 3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99222" y="3932937"/>
            <a:ext cx="590090" cy="1173529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7650525" y="4374276"/>
            <a:ext cx="1440129" cy="434626"/>
            <a:chOff x="0" y="0"/>
            <a:chExt cx="1440129" cy="434626"/>
          </a:xfrm>
        </p:grpSpPr>
        <p:pic>
          <p:nvPicPr>
            <p:cNvPr id="368" name="picture 36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440129" cy="434626"/>
            </a:xfrm>
            <a:prstGeom prst="rect">
              <a:avLst/>
            </a:prstGeom>
          </p:spPr>
        </p:pic>
        <p:sp>
          <p:nvSpPr>
            <p:cNvPr id="370" name="textbox 370"/>
            <p:cNvSpPr/>
            <p:nvPr/>
          </p:nvSpPr>
          <p:spPr>
            <a:xfrm>
              <a:off x="-12700" y="-12700"/>
              <a:ext cx="1465580" cy="472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典</a:t>
              </a:r>
              <a:r>
                <a:rPr sz="1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</a:t>
              </a:r>
              <a:r>
                <a:rPr sz="1700" b="1" kern="0" spc="1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例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829291" y="1685434"/>
            <a:ext cx="1440129" cy="434626"/>
            <a:chOff x="0" y="0"/>
            <a:chExt cx="1440129" cy="434626"/>
          </a:xfrm>
        </p:grpSpPr>
        <p:pic>
          <p:nvPicPr>
            <p:cNvPr id="372" name="picture 37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440129" cy="434626"/>
            </a:xfrm>
            <a:prstGeom prst="rect">
              <a:avLst/>
            </a:prstGeom>
          </p:spPr>
        </p:pic>
        <p:sp>
          <p:nvSpPr>
            <p:cNvPr id="374" name="textbox 374"/>
            <p:cNvSpPr/>
            <p:nvPr/>
          </p:nvSpPr>
          <p:spPr>
            <a:xfrm>
              <a:off x="-12700" y="-12700"/>
              <a:ext cx="1465580" cy="4768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1770" algn="l" rtl="0" eaLnBrk="0">
                <a:lnSpc>
                  <a:spcPct val="87000"/>
                </a:lnSpc>
              </a:pP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作</a:t>
              </a:r>
              <a:r>
                <a:rPr sz="1700" b="1" kern="0" spc="1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手</a:t>
              </a:r>
              <a:r>
                <a:rPr sz="1700" b="1" kern="0" spc="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76" name="rect 376"/>
          <p:cNvSpPr/>
          <p:nvPr/>
        </p:nvSpPr>
        <p:spPr>
          <a:xfrm>
            <a:off x="779576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8" name="textbox 378"/>
          <p:cNvSpPr/>
          <p:nvPr/>
        </p:nvSpPr>
        <p:spPr>
          <a:xfrm>
            <a:off x="635863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tabLst>
                <a:tab pos="3778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80" name="picture 38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2176175" y="627430"/>
            <a:ext cx="526059" cy="162128"/>
          </a:xfrm>
          <a:prstGeom prst="rect">
            <a:avLst/>
          </a:prstGeom>
        </p:spPr>
      </p:pic>
      <p:pic>
        <p:nvPicPr>
          <p:cNvPr id="382" name="picture 38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48563" y="596862"/>
            <a:ext cx="227101" cy="222135"/>
          </a:xfrm>
          <a:prstGeom prst="rect">
            <a:avLst/>
          </a:prstGeom>
        </p:spPr>
      </p:pic>
      <p:sp>
        <p:nvSpPr>
          <p:cNvPr id="384" name="rect 384"/>
          <p:cNvSpPr/>
          <p:nvPr/>
        </p:nvSpPr>
        <p:spPr>
          <a:xfrm>
            <a:off x="11307872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6" name="textbox 386"/>
          <p:cNvSpPr/>
          <p:nvPr/>
        </p:nvSpPr>
        <p:spPr>
          <a:xfrm>
            <a:off x="10807599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2000"/>
              </a:lnSpc>
              <a:tabLst>
                <a:tab pos="108140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88" name="picture 38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2646886" y="596862"/>
            <a:ext cx="227101" cy="222135"/>
          </a:xfrm>
          <a:prstGeom prst="rect">
            <a:avLst/>
          </a:prstGeom>
        </p:spPr>
      </p:pic>
      <p:pic>
        <p:nvPicPr>
          <p:cNvPr id="390" name="picture 39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0820299" y="627430"/>
            <a:ext cx="526059" cy="162128"/>
          </a:xfrm>
          <a:prstGeom prst="rect">
            <a:avLst/>
          </a:prstGeom>
        </p:spPr>
      </p:pic>
      <p:pic>
        <p:nvPicPr>
          <p:cNvPr id="392" name="picture 39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5188423" y="3870182"/>
            <a:ext cx="564507" cy="123037"/>
          </a:xfrm>
          <a:prstGeom prst="rect">
            <a:avLst/>
          </a:prstGeom>
        </p:spPr>
      </p:pic>
      <p:pic>
        <p:nvPicPr>
          <p:cNvPr id="394" name="picture 39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4182141" y="3744814"/>
            <a:ext cx="1570786" cy="248399"/>
          </a:xfrm>
          <a:prstGeom prst="rect">
            <a:avLst/>
          </a:prstGeom>
        </p:spPr>
      </p:pic>
      <p:sp>
        <p:nvSpPr>
          <p:cNvPr id="396" name="path 396"/>
          <p:cNvSpPr/>
          <p:nvPr/>
        </p:nvSpPr>
        <p:spPr>
          <a:xfrm>
            <a:off x="7658260" y="1516572"/>
            <a:ext cx="5056149" cy="76451"/>
          </a:xfrm>
          <a:custGeom>
            <a:avLst/>
            <a:gdLst/>
            <a:ahLst/>
            <a:cxnLst/>
            <a:rect l="0" t="0" r="0" b="0"/>
            <a:pathLst>
              <a:path w="7962" h="120">
                <a:moveTo>
                  <a:pt x="10" y="10"/>
                </a:moveTo>
                <a:lnTo>
                  <a:pt x="527" y="10"/>
                </a:lnTo>
                <a:cubicBezTo>
                  <a:pt x="581" y="10"/>
                  <a:pt x="634" y="27"/>
                  <a:pt x="678" y="60"/>
                </a:cubicBezTo>
                <a:lnTo>
                  <a:pt x="678" y="60"/>
                </a:lnTo>
                <a:cubicBezTo>
                  <a:pt x="769" y="126"/>
                  <a:pt x="891" y="126"/>
                  <a:pt x="982" y="60"/>
                </a:cubicBezTo>
                <a:cubicBezTo>
                  <a:pt x="1026" y="27"/>
                  <a:pt x="1079" y="10"/>
                  <a:pt x="1133" y="10"/>
                </a:cubicBezTo>
                <a:lnTo>
                  <a:pt x="7951" y="10"/>
                </a:lnTo>
              </a:path>
            </a:pathLst>
          </a:custGeom>
          <a:noFill/>
          <a:ln w="13347" cap="flat">
            <a:solidFill>
              <a:srgbClr val="E16255"/>
            </a:solidFill>
            <a:prstDash val="dash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98" name="textbox 398"/>
          <p:cNvSpPr/>
          <p:nvPr/>
        </p:nvSpPr>
        <p:spPr>
          <a:xfrm>
            <a:off x="4350692" y="3773530"/>
            <a:ext cx="1162685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b="1" kern="0" spc="-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第二步：虚构交易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00" name="picture 40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8404817" y="7521393"/>
            <a:ext cx="313490" cy="277697"/>
          </a:xfrm>
          <a:prstGeom prst="rect">
            <a:avLst/>
          </a:prstGeom>
        </p:spPr>
      </p:pic>
      <p:sp>
        <p:nvSpPr>
          <p:cNvPr id="402" name="textbox 402"/>
          <p:cNvSpPr/>
          <p:nvPr/>
        </p:nvSpPr>
        <p:spPr>
          <a:xfrm>
            <a:off x="5001097" y="2032240"/>
            <a:ext cx="731519" cy="140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00" kern="0" spc="50" dirty="0">
                <a:solidFill>
                  <a:srgbClr val="2356A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原价5500</a:t>
            </a:r>
            <a:r>
              <a:rPr sz="900" kern="0" spc="50" dirty="0">
                <a:solidFill>
                  <a:srgbClr val="2356A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50" dirty="0">
                <a:solidFill>
                  <a:srgbClr val="2356A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04" name="picture 40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8436296" y="7864737"/>
            <a:ext cx="299156" cy="266528"/>
          </a:xfrm>
          <a:prstGeom prst="rect">
            <a:avLst/>
          </a:prstGeom>
        </p:spPr>
      </p:pic>
      <p:pic>
        <p:nvPicPr>
          <p:cNvPr id="406" name="picture 40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8845155" y="7387711"/>
            <a:ext cx="8686" cy="877125"/>
          </a:xfrm>
          <a:prstGeom prst="rect">
            <a:avLst/>
          </a:prstGeom>
        </p:spPr>
      </p:pic>
      <p:pic>
        <p:nvPicPr>
          <p:cNvPr id="408" name="picture 40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4263603" y="3836641"/>
            <a:ext cx="67093" cy="67081"/>
          </a:xfrm>
          <a:prstGeom prst="rect">
            <a:avLst/>
          </a:prstGeom>
        </p:spPr>
      </p:pic>
      <p:pic>
        <p:nvPicPr>
          <p:cNvPr id="410" name="picture 41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12655794" y="596859"/>
            <a:ext cx="15240" cy="30568"/>
          </a:xfrm>
          <a:prstGeom prst="rect">
            <a:avLst/>
          </a:prstGeom>
        </p:spPr>
      </p:pic>
      <p:pic>
        <p:nvPicPr>
          <p:cNvPr id="412" name="picture 412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860430" y="596859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textbox 414"/>
          <p:cNvSpPr/>
          <p:nvPr/>
        </p:nvSpPr>
        <p:spPr>
          <a:xfrm>
            <a:off x="7929272" y="4311550"/>
            <a:ext cx="4754245" cy="2389504"/>
          </a:xfrm>
          <a:prstGeom prst="roundRect">
            <a:avLst>
              <a:gd name="adj" fmla="val 5402"/>
            </a:avLst>
          </a:prstGeom>
          <a:solidFill>
            <a:srgbClr val="FDF3ED">
              <a:alpha val="100000"/>
            </a:srgbClr>
          </a:solidFill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8765" indent="305435" algn="l" rtl="0" eaLnBrk="0">
              <a:lnSpc>
                <a:spcPct val="124000"/>
              </a:lnSpc>
              <a:spcBef>
                <a:spcPts val="0"/>
              </a:spcBef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李先生在微信公众号阅读投资理财类文章后，扫码加入名    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为“投资-特训营★38★”的群聊，并通过群内指引添加自称“基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金经理”的客服人员。该客服发送安装包要求李先生下载指定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投资平台软件，并以“股票推荐”的名义诱导李先生向平台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转账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充值。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8765" indent="304800" algn="l" rtl="0" eaLnBrk="0">
              <a:lnSpc>
                <a:spcPct val="123000"/>
              </a:lnSpc>
              <a:spcBef>
                <a:spcPts val="80"/>
              </a:spcBef>
            </a:pP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初期账户持续显示盈利，面对账户余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额不断增长，李先生放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松警惕，一再追加资金投入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9400" indent="304800" algn="l" rtl="0" eaLnBrk="0">
              <a:lnSpc>
                <a:spcPct val="123000"/>
              </a:lnSpc>
              <a:spcBef>
                <a:spcPts val="60"/>
              </a:spcBef>
            </a:pP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数日后，该投资平台突然无法登录，客服人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员也将其拉黑，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李先生才发现被骗，最终造成82万元损失。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6" name="rect 416"/>
          <p:cNvSpPr/>
          <p:nvPr/>
        </p:nvSpPr>
        <p:spPr>
          <a:xfrm>
            <a:off x="843697" y="2360352"/>
            <a:ext cx="4824006" cy="2260143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418" name="table 418"/>
          <p:cNvGraphicFramePr>
            <a:graphicFrameLocks noGrp="1"/>
          </p:cNvGraphicFramePr>
          <p:nvPr/>
        </p:nvGraphicFramePr>
        <p:xfrm>
          <a:off x="837950" y="2579185"/>
          <a:ext cx="4834890" cy="2046604"/>
        </p:xfrm>
        <a:graphic>
          <a:graphicData uri="http://schemas.openxmlformats.org/drawingml/2006/table">
            <a:tbl>
              <a:tblPr/>
              <a:tblGrid>
                <a:gridCol w="4834890"/>
              </a:tblGrid>
              <a:tr h="20466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1650" algn="l" rtl="0" eaLnBrk="0">
                        <a:lnSpc>
                          <a:spcPct val="78000"/>
                        </a:lnSpc>
                      </a:pP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诈骗分子冒充投资导师、金融理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财顾问在短视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94945" algn="l" rtl="0" eaLnBrk="0">
                        <a:lnSpc>
                          <a:spcPts val="1830"/>
                        </a:lnSpc>
                      </a:pP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频等互联网平台开播授课，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以免费荐股、行情解读为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00660" algn="l" rtl="0" eaLnBrk="0">
                        <a:lnSpc>
                          <a:spcPts val="1800"/>
                        </a:lnSpc>
                      </a:pP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噱头引流，引诱被害人加入专属群聊，通过群里的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95580" algn="l" rtl="0" eaLnBrk="0">
                        <a:lnSpc>
                          <a:spcPct val="80000"/>
                        </a:lnSpc>
                        <a:spcBef>
                          <a:spcPts val="650"/>
                        </a:spcBef>
                      </a:pP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分享虚假盈利、提现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流水截图，营造稳赚不赔的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96850" algn="l" rtl="0" eaLnBrk="0">
                        <a:lnSpc>
                          <a:spcPts val="1800"/>
                        </a:lnSpc>
                      </a:pP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象，诱导被害人在虚假交易平台持续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投入资金。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1295" indent="302895" algn="l" rtl="0" eaLnBrk="0">
                        <a:lnSpc>
                          <a:spcPct val="123000"/>
                        </a:lnSpc>
                        <a:spcBef>
                          <a:spcPts val="5"/>
                        </a:spcBef>
                      </a:pP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对被害人前期小额投资试水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予以返利，一旦被害人加大资金投  </a:t>
                      </a:r>
                      <a:r>
                        <a:rPr sz="1200" kern="0" spc="-1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入，又以“服务器异常”“操作失误导致账户冻结”等理由阻止提现，并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10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要求缴纳“保证金”“解冻金”等费用，造成被害人</a:t>
                      </a:r>
                      <a:r>
                        <a:rPr sz="1200" kern="0" spc="-1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大额财产损失。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" name="group 30"/>
          <p:cNvGrpSpPr/>
          <p:nvPr/>
        </p:nvGrpSpPr>
        <p:grpSpPr>
          <a:xfrm rot="21600000">
            <a:off x="8058775" y="1862585"/>
            <a:ext cx="4470729" cy="1710192"/>
            <a:chOff x="0" y="0"/>
            <a:chExt cx="4470729" cy="1710192"/>
          </a:xfrm>
        </p:grpSpPr>
        <p:pic>
          <p:nvPicPr>
            <p:cNvPr id="420" name="picture 4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199429" cy="1479730"/>
            </a:xfrm>
            <a:prstGeom prst="rect">
              <a:avLst/>
            </a:prstGeom>
          </p:spPr>
        </p:pic>
        <p:sp>
          <p:nvSpPr>
            <p:cNvPr id="422" name="textbox 422"/>
            <p:cNvSpPr/>
            <p:nvPr/>
          </p:nvSpPr>
          <p:spPr>
            <a:xfrm>
              <a:off x="826896" y="360212"/>
              <a:ext cx="2430145" cy="6337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714" rIns="0" bIns="0"/>
            <a:lstStyle/>
            <a:p>
              <a:pPr marL="1950085" indent="-41910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11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18-60岁</a:t>
              </a: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86.5%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57480" algn="l" rtl="0" eaLnBrk="0">
                <a:lnSpc>
                  <a:spcPct val="82000"/>
                </a:lnSpc>
                <a:spcBef>
                  <a:spcPts val="100"/>
                </a:spcBef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男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295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42.5%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4" name="textbox 424"/>
            <p:cNvSpPr/>
            <p:nvPr/>
          </p:nvSpPr>
          <p:spPr>
            <a:xfrm>
              <a:off x="301731" y="1578874"/>
              <a:ext cx="3086735" cy="1568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000" kern="0" spc="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受骗性别占比                          </a:t>
              </a:r>
              <a:r>
                <a:rPr sz="1000" kern="0" spc="-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受骗年龄占比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6" name="textbox 426"/>
            <p:cNvSpPr/>
            <p:nvPr/>
          </p:nvSpPr>
          <p:spPr>
            <a:xfrm>
              <a:off x="3881347" y="1311720"/>
              <a:ext cx="602615" cy="3384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60岁以上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9525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13.2%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8" name="textbox 428"/>
            <p:cNvSpPr/>
            <p:nvPr/>
          </p:nvSpPr>
          <p:spPr>
            <a:xfrm>
              <a:off x="3953218" y="409040"/>
              <a:ext cx="457834" cy="3378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100" b="1" kern="0" spc="-5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0-18岁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59055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0.3%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0" name="textbox 430"/>
            <p:cNvSpPr/>
            <p:nvPr/>
          </p:nvSpPr>
          <p:spPr>
            <a:xfrm>
              <a:off x="182739" y="482569"/>
              <a:ext cx="448944" cy="3384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115" algn="l" rtl="0" eaLnBrk="0">
                <a:lnSpc>
                  <a:spcPct val="86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女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57.5%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32" name="rect 432"/>
          <p:cNvSpPr/>
          <p:nvPr/>
        </p:nvSpPr>
        <p:spPr>
          <a:xfrm>
            <a:off x="1498631" y="4930626"/>
            <a:ext cx="4360379" cy="1501063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4" name="textbox 434"/>
          <p:cNvSpPr/>
          <p:nvPr/>
        </p:nvSpPr>
        <p:spPr>
          <a:xfrm>
            <a:off x="1485328" y="4917323"/>
            <a:ext cx="4387215" cy="1527810"/>
          </a:xfrm>
          <a:prstGeom prst="roundRect">
            <a:avLst>
              <a:gd name="adj" fmla="val 14417"/>
            </a:avLst>
          </a:prstGeom>
          <a:noFill/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1930" indent="306070" algn="l" rtl="0" eaLnBrk="0">
              <a:lnSpc>
                <a:spcPct val="124000"/>
              </a:lnSpc>
              <a:spcBef>
                <a:spcPts val="0"/>
              </a:spcBef>
            </a:pP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诈骗分子通过打造军人、高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管等人设，在婚恋交友平台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或社交软件与被害人结识并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确立恋爱关系，再以有特殊内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部渠道、可获得高额投资回报等为由骗取被害人信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任。前期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诈骗分子会委托被害人代为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管理其投资平台账号，制造高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额盈利假象，后期会诱导被害人一并开立账户投入资金。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36" name="picture 4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00018" y="7152688"/>
            <a:ext cx="4782082" cy="1347177"/>
          </a:xfrm>
          <a:prstGeom prst="rect">
            <a:avLst/>
          </a:prstGeom>
        </p:spPr>
      </p:pic>
      <p:sp>
        <p:nvSpPr>
          <p:cNvPr id="438" name="textbox 438"/>
          <p:cNvSpPr/>
          <p:nvPr/>
        </p:nvSpPr>
        <p:spPr>
          <a:xfrm>
            <a:off x="1290826" y="7407936"/>
            <a:ext cx="3295015" cy="1275714"/>
          </a:xfrm>
          <a:prstGeom prst="rect">
            <a:avLst/>
          </a:prstGeom>
          <a:solidFill>
            <a:srgbClr val="FCF2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8160" algn="l" rtl="0" eaLnBrk="0">
              <a:lnSpc>
                <a:spcPct val="84000"/>
              </a:lnSpc>
            </a:pPr>
            <a:r>
              <a:rPr sz="1200" b="1" kern="0" spc="5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此类案件中，诈骗分子会提前</a:t>
            </a:r>
            <a:r>
              <a:rPr sz="1200" b="1" kern="0" spc="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告诉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12725" indent="-2540" algn="l" rtl="0" eaLnBrk="0">
              <a:lnSpc>
                <a:spcPct val="141000"/>
              </a:lnSpc>
              <a:spcBef>
                <a:spcPts val="15"/>
              </a:spcBef>
            </a:pPr>
            <a:r>
              <a:rPr sz="1200" b="1" kern="0" spc="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被害人“投资项目高度机密不能对外泄</a:t>
            </a:r>
            <a:r>
              <a:rPr sz="12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sz="1200" b="1" kern="0" spc="-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露”或“正常转账也会被公安预警”，以</a:t>
            </a:r>
            <a:r>
              <a:rPr sz="12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sz="1200" b="1" kern="0" spc="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此对抗公安机关预警劝阻工作。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2" name="group 32"/>
          <p:cNvGrpSpPr/>
          <p:nvPr/>
        </p:nvGrpSpPr>
        <p:grpSpPr>
          <a:xfrm rot="21600000">
            <a:off x="831747" y="1072591"/>
            <a:ext cx="5039995" cy="455815"/>
            <a:chOff x="0" y="0"/>
            <a:chExt cx="5039995" cy="455815"/>
          </a:xfrm>
        </p:grpSpPr>
        <p:pic>
          <p:nvPicPr>
            <p:cNvPr id="440" name="picture 4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39995" cy="455815"/>
            </a:xfrm>
            <a:prstGeom prst="rect">
              <a:avLst/>
            </a:prstGeom>
          </p:spPr>
        </p:pic>
        <p:sp>
          <p:nvSpPr>
            <p:cNvPr id="442" name="textbox 442"/>
            <p:cNvSpPr/>
            <p:nvPr/>
          </p:nvSpPr>
          <p:spPr>
            <a:xfrm>
              <a:off x="-12700" y="-12700"/>
              <a:ext cx="5066029" cy="4883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2100" b="1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3、虚假网络投资理财类诈骗</a:t>
              </a:r>
              <a:r>
                <a:rPr sz="1500" kern="0" spc="-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（发案占比14.4%）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44" name="path 444"/>
          <p:cNvSpPr/>
          <p:nvPr/>
        </p:nvSpPr>
        <p:spPr>
          <a:xfrm>
            <a:off x="1062544" y="2354605"/>
            <a:ext cx="4386313" cy="11493"/>
          </a:xfrm>
          <a:custGeom>
            <a:avLst/>
            <a:gdLst/>
            <a:ahLst/>
            <a:cxnLst/>
            <a:rect l="0" t="0" r="0" b="0"/>
            <a:pathLst>
              <a:path w="6907" h="18">
                <a:moveTo>
                  <a:pt x="0" y="9"/>
                </a:moveTo>
                <a:lnTo>
                  <a:pt x="6907" y="9"/>
                </a:lnTo>
              </a:path>
            </a:pathLst>
          </a:custGeom>
          <a:noFill/>
          <a:ln w="11493" cap="flat">
            <a:solidFill>
              <a:srgbClr val="DC4C27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4226045" y="2041359"/>
            <a:ext cx="1646790" cy="1374499"/>
            <a:chOff x="0" y="0"/>
            <a:chExt cx="1646790" cy="1374499"/>
          </a:xfrm>
        </p:grpSpPr>
        <p:sp>
          <p:nvSpPr>
            <p:cNvPr id="446" name="textbox 446"/>
            <p:cNvSpPr/>
            <p:nvPr/>
          </p:nvSpPr>
          <p:spPr>
            <a:xfrm>
              <a:off x="-14551" y="992077"/>
              <a:ext cx="182879" cy="3956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eaVert" wrap="square" lIns="0" tIns="0" rIns="0" bIns="0"/>
            <a:lstStyle/>
            <a:p>
              <a:pPr algn="l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84000"/>
                </a:lnSpc>
              </a:pP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托  假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448" name="picture 4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646790" cy="1347263"/>
            </a:xfrm>
            <a:prstGeom prst="rect">
              <a:avLst/>
            </a:prstGeom>
          </p:spPr>
        </p:pic>
      </p:grpSp>
      <p:pic>
        <p:nvPicPr>
          <p:cNvPr id="450" name="picture 4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792707" y="6971187"/>
            <a:ext cx="931715" cy="2052748"/>
          </a:xfrm>
          <a:prstGeom prst="rect">
            <a:avLst/>
          </a:prstGeom>
        </p:spPr>
      </p:pic>
      <p:sp>
        <p:nvSpPr>
          <p:cNvPr id="452" name="textbox 452"/>
          <p:cNvSpPr/>
          <p:nvPr/>
        </p:nvSpPr>
        <p:spPr>
          <a:xfrm>
            <a:off x="9035927" y="7622744"/>
            <a:ext cx="3153410" cy="419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71" rIns="0" bIns="0"/>
          <a:lstStyle/>
          <a:p>
            <a:pPr marL="12700" indent="355600" algn="l" rtl="0" eaLnBrk="0">
              <a:lnSpc>
                <a:spcPct val="111000"/>
              </a:lnSpc>
              <a:spcBef>
                <a:spcPts val="5"/>
              </a:spcBef>
            </a:pPr>
            <a:r>
              <a:rPr sz="1200" kern="0" spc="-1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凡是宣称“掌握内幕消息”“高额回报”“稳</a:t>
            </a:r>
            <a:r>
              <a:rPr sz="1200" kern="0" spc="-7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赚不赔”的网络投资理财</a:t>
            </a:r>
            <a:r>
              <a:rPr sz="1200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，都是诈骗。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4" name="textbox 454"/>
          <p:cNvSpPr/>
          <p:nvPr/>
        </p:nvSpPr>
        <p:spPr>
          <a:xfrm>
            <a:off x="7819749" y="1074139"/>
            <a:ext cx="4879975" cy="212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</a:pPr>
            <a:r>
              <a:rPr sz="1400" b="1" kern="0" spc="-60" dirty="0">
                <a:solidFill>
                  <a:srgbClr val="B241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易受骗群体    </a:t>
            </a:r>
            <a:r>
              <a:rPr sz="1400" b="1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有一定收入、资产，且有情感</a:t>
            </a:r>
            <a:r>
              <a:rPr sz="1400" b="1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或投资需求的群体。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56" name="picture 4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729739" y="1106409"/>
            <a:ext cx="80302" cy="108255"/>
          </a:xfrm>
          <a:prstGeom prst="rect">
            <a:avLst/>
          </a:prstGeom>
        </p:spPr>
      </p:pic>
      <p:grpSp>
        <p:nvGrpSpPr>
          <p:cNvPr id="36" name="group 36"/>
          <p:cNvGrpSpPr/>
          <p:nvPr/>
        </p:nvGrpSpPr>
        <p:grpSpPr>
          <a:xfrm rot="21600000">
            <a:off x="825869" y="6707203"/>
            <a:ext cx="1388160" cy="546785"/>
            <a:chOff x="0" y="0"/>
            <a:chExt cx="1388160" cy="546785"/>
          </a:xfrm>
        </p:grpSpPr>
        <p:pic>
          <p:nvPicPr>
            <p:cNvPr id="458" name="picture 45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388160" cy="546785"/>
            </a:xfrm>
            <a:prstGeom prst="rect">
              <a:avLst/>
            </a:prstGeom>
          </p:spPr>
        </p:pic>
        <p:sp>
          <p:nvSpPr>
            <p:cNvPr id="460" name="textbox 460"/>
            <p:cNvSpPr/>
            <p:nvPr/>
          </p:nvSpPr>
          <p:spPr>
            <a:xfrm>
              <a:off x="-12700" y="-12700"/>
              <a:ext cx="1414144" cy="5746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893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400" b="1" kern="0" spc="14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警方提示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62" name="textbox 462"/>
          <p:cNvSpPr/>
          <p:nvPr/>
        </p:nvSpPr>
        <p:spPr>
          <a:xfrm>
            <a:off x="3148451" y="8886787"/>
            <a:ext cx="7245984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-06-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-07-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8" name="group 38"/>
          <p:cNvGrpSpPr/>
          <p:nvPr/>
        </p:nvGrpSpPr>
        <p:grpSpPr>
          <a:xfrm rot="21600000">
            <a:off x="7650525" y="3978274"/>
            <a:ext cx="1440129" cy="434628"/>
            <a:chOff x="0" y="0"/>
            <a:chExt cx="1440129" cy="434628"/>
          </a:xfrm>
        </p:grpSpPr>
        <p:pic>
          <p:nvPicPr>
            <p:cNvPr id="464" name="picture 46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1440129" cy="434628"/>
            </a:xfrm>
            <a:prstGeom prst="rect">
              <a:avLst/>
            </a:prstGeom>
          </p:spPr>
        </p:pic>
        <p:sp>
          <p:nvSpPr>
            <p:cNvPr id="466" name="textbox 466"/>
            <p:cNvSpPr/>
            <p:nvPr/>
          </p:nvSpPr>
          <p:spPr>
            <a:xfrm>
              <a:off x="-12700" y="-12700"/>
              <a:ext cx="1465580" cy="472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典</a:t>
              </a:r>
              <a:r>
                <a:rPr sz="1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</a:t>
              </a:r>
              <a:r>
                <a:rPr sz="1700" b="1" kern="0" spc="1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例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 rot="21600000">
            <a:off x="829291" y="1685432"/>
            <a:ext cx="1440129" cy="434627"/>
            <a:chOff x="0" y="0"/>
            <a:chExt cx="1440129" cy="434627"/>
          </a:xfrm>
        </p:grpSpPr>
        <p:pic>
          <p:nvPicPr>
            <p:cNvPr id="468" name="picture 46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1440129" cy="434627"/>
            </a:xfrm>
            <a:prstGeom prst="rect">
              <a:avLst/>
            </a:prstGeom>
          </p:spPr>
        </p:pic>
        <p:sp>
          <p:nvSpPr>
            <p:cNvPr id="470" name="textbox 470"/>
            <p:cNvSpPr/>
            <p:nvPr/>
          </p:nvSpPr>
          <p:spPr>
            <a:xfrm>
              <a:off x="-12700" y="-12700"/>
              <a:ext cx="1465580" cy="4768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1770" algn="l" rtl="0" eaLnBrk="0">
                <a:lnSpc>
                  <a:spcPct val="87000"/>
                </a:lnSpc>
              </a:pP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作</a:t>
              </a:r>
              <a:r>
                <a:rPr sz="1700" b="1" kern="0" spc="1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手</a:t>
              </a:r>
              <a:r>
                <a:rPr sz="1700" b="1" kern="0" spc="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472" name="picture 47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129721" y="4969714"/>
            <a:ext cx="532468" cy="1156037"/>
          </a:xfrm>
          <a:prstGeom prst="rect">
            <a:avLst/>
          </a:prstGeom>
        </p:spPr>
      </p:pic>
      <p:pic>
        <p:nvPicPr>
          <p:cNvPr id="474" name="picture 47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126056" y="4434230"/>
            <a:ext cx="935756" cy="632684"/>
          </a:xfrm>
          <a:prstGeom prst="rect">
            <a:avLst/>
          </a:prstGeom>
        </p:spPr>
      </p:pic>
      <p:pic>
        <p:nvPicPr>
          <p:cNvPr id="476" name="picture 47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474782" y="5890502"/>
            <a:ext cx="597252" cy="769455"/>
          </a:xfrm>
          <a:prstGeom prst="rect">
            <a:avLst/>
          </a:prstGeom>
        </p:spPr>
      </p:pic>
      <p:sp>
        <p:nvSpPr>
          <p:cNvPr id="478" name="rect 478"/>
          <p:cNvSpPr/>
          <p:nvPr/>
        </p:nvSpPr>
        <p:spPr>
          <a:xfrm>
            <a:off x="11310139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0" name="textbox 480"/>
          <p:cNvSpPr/>
          <p:nvPr/>
        </p:nvSpPr>
        <p:spPr>
          <a:xfrm>
            <a:off x="10809858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2000"/>
              </a:lnSpc>
              <a:tabLst>
                <a:tab pos="108140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82" name="picture 48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2649175" y="596862"/>
            <a:ext cx="227101" cy="222135"/>
          </a:xfrm>
          <a:prstGeom prst="rect">
            <a:avLst/>
          </a:prstGeom>
        </p:spPr>
      </p:pic>
      <p:pic>
        <p:nvPicPr>
          <p:cNvPr id="484" name="picture 48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0822558" y="627430"/>
            <a:ext cx="526072" cy="162128"/>
          </a:xfrm>
          <a:prstGeom prst="rect">
            <a:avLst/>
          </a:prstGeom>
        </p:spPr>
      </p:pic>
      <p:sp>
        <p:nvSpPr>
          <p:cNvPr id="486" name="rect 486"/>
          <p:cNvSpPr/>
          <p:nvPr/>
        </p:nvSpPr>
        <p:spPr>
          <a:xfrm>
            <a:off x="781843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8" name="textbox 488"/>
          <p:cNvSpPr/>
          <p:nvPr/>
        </p:nvSpPr>
        <p:spPr>
          <a:xfrm>
            <a:off x="638136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0000"/>
              </a:lnSpc>
              <a:spcBef>
                <a:spcPts val="5"/>
              </a:spcBef>
              <a:tabLst>
                <a:tab pos="37909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90" name="picture 49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179086" y="627430"/>
            <a:ext cx="526059" cy="162128"/>
          </a:xfrm>
          <a:prstGeom prst="rect">
            <a:avLst/>
          </a:prstGeom>
        </p:spPr>
      </p:pic>
      <p:pic>
        <p:nvPicPr>
          <p:cNvPr id="492" name="picture 49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50836" y="596862"/>
            <a:ext cx="227101" cy="222135"/>
          </a:xfrm>
          <a:prstGeom prst="rect">
            <a:avLst/>
          </a:prstGeom>
        </p:spPr>
      </p:pic>
      <p:sp>
        <p:nvSpPr>
          <p:cNvPr id="494" name="path 494"/>
          <p:cNvSpPr/>
          <p:nvPr/>
        </p:nvSpPr>
        <p:spPr>
          <a:xfrm>
            <a:off x="7658260" y="1516572"/>
            <a:ext cx="5056149" cy="76451"/>
          </a:xfrm>
          <a:custGeom>
            <a:avLst/>
            <a:gdLst/>
            <a:ahLst/>
            <a:cxnLst/>
            <a:rect l="0" t="0" r="0" b="0"/>
            <a:pathLst>
              <a:path w="7962" h="120">
                <a:moveTo>
                  <a:pt x="10" y="10"/>
                </a:moveTo>
                <a:lnTo>
                  <a:pt x="527" y="10"/>
                </a:lnTo>
                <a:cubicBezTo>
                  <a:pt x="581" y="10"/>
                  <a:pt x="634" y="27"/>
                  <a:pt x="678" y="60"/>
                </a:cubicBezTo>
                <a:lnTo>
                  <a:pt x="678" y="60"/>
                </a:lnTo>
                <a:cubicBezTo>
                  <a:pt x="769" y="126"/>
                  <a:pt x="891" y="126"/>
                  <a:pt x="982" y="60"/>
                </a:cubicBezTo>
                <a:cubicBezTo>
                  <a:pt x="1026" y="27"/>
                  <a:pt x="1079" y="10"/>
                  <a:pt x="1133" y="10"/>
                </a:cubicBezTo>
                <a:lnTo>
                  <a:pt x="7951" y="10"/>
                </a:lnTo>
              </a:path>
            </a:pathLst>
          </a:custGeom>
          <a:noFill/>
          <a:ln w="13347" cap="flat">
            <a:solidFill>
              <a:srgbClr val="E16255"/>
            </a:solidFill>
            <a:prstDash val="dash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96" name="picture 49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5083294" y="4937504"/>
            <a:ext cx="564507" cy="123037"/>
          </a:xfrm>
          <a:prstGeom prst="rect">
            <a:avLst/>
          </a:prstGeom>
        </p:spPr>
      </p:pic>
      <p:pic>
        <p:nvPicPr>
          <p:cNvPr id="498" name="picture 49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4365011" y="4812136"/>
            <a:ext cx="1282788" cy="248399"/>
          </a:xfrm>
          <a:prstGeom prst="rect">
            <a:avLst/>
          </a:prstGeom>
        </p:spPr>
      </p:pic>
      <p:sp>
        <p:nvSpPr>
          <p:cNvPr id="500" name="path 500"/>
          <p:cNvSpPr/>
          <p:nvPr/>
        </p:nvSpPr>
        <p:spPr>
          <a:xfrm>
            <a:off x="837950" y="2354605"/>
            <a:ext cx="230340" cy="230327"/>
          </a:xfrm>
          <a:custGeom>
            <a:avLst/>
            <a:gdLst/>
            <a:ahLst/>
            <a:cxnLst/>
            <a:rect l="0" t="0" r="0" b="0"/>
            <a:pathLst>
              <a:path w="362" h="362">
                <a:moveTo>
                  <a:pt x="9" y="353"/>
                </a:moveTo>
                <a:cubicBezTo>
                  <a:pt x="9" y="163"/>
                  <a:pt x="163" y="9"/>
                  <a:pt x="353" y="9"/>
                </a:cubicBezTo>
              </a:path>
            </a:pathLst>
          </a:custGeom>
          <a:noFill/>
          <a:ln w="11493" cap="flat">
            <a:solidFill>
              <a:srgbClr val="DC4C27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02" name="picture 50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525978" y="2360750"/>
            <a:ext cx="564512" cy="123037"/>
          </a:xfrm>
          <a:prstGeom prst="rect">
            <a:avLst/>
          </a:prstGeom>
        </p:spPr>
      </p:pic>
      <p:pic>
        <p:nvPicPr>
          <p:cNvPr id="504" name="picture 50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843701" y="2235384"/>
            <a:ext cx="1246797" cy="248398"/>
          </a:xfrm>
          <a:prstGeom prst="rect">
            <a:avLst/>
          </a:prstGeom>
        </p:spPr>
      </p:pic>
      <p:sp>
        <p:nvSpPr>
          <p:cNvPr id="506" name="textbox 506"/>
          <p:cNvSpPr/>
          <p:nvPr/>
        </p:nvSpPr>
        <p:spPr>
          <a:xfrm>
            <a:off x="837946" y="5041506"/>
            <a:ext cx="398779" cy="3149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94000"/>
              </a:lnSpc>
            </a:pPr>
            <a:r>
              <a:rPr sz="500" kern="0" spc="8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内部渠道</a:t>
            </a:r>
            <a:endParaRPr sz="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4000"/>
              </a:lnSpc>
              <a:spcBef>
                <a:spcPts val="295"/>
              </a:spcBef>
            </a:pPr>
            <a:r>
              <a:rPr sz="500" kern="0" spc="8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申购新股</a:t>
            </a:r>
            <a:endParaRPr sz="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0"/>
              </a:spcBef>
            </a:pPr>
            <a:r>
              <a:rPr sz="500" kern="0" spc="8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中签率极高</a:t>
            </a:r>
            <a:endParaRPr sz="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08" name="picture 50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8404817" y="7521393"/>
            <a:ext cx="313490" cy="277697"/>
          </a:xfrm>
          <a:prstGeom prst="rect">
            <a:avLst/>
          </a:prstGeom>
        </p:spPr>
      </p:pic>
      <p:pic>
        <p:nvPicPr>
          <p:cNvPr id="510" name="picture 51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8436296" y="7864736"/>
            <a:ext cx="299156" cy="266529"/>
          </a:xfrm>
          <a:prstGeom prst="rect">
            <a:avLst/>
          </a:prstGeom>
        </p:spPr>
      </p:pic>
      <p:sp>
        <p:nvSpPr>
          <p:cNvPr id="512" name="textbox 512"/>
          <p:cNvSpPr/>
          <p:nvPr/>
        </p:nvSpPr>
        <p:spPr>
          <a:xfrm>
            <a:off x="4641563" y="4841613"/>
            <a:ext cx="476884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第二类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4" name="textbox 514"/>
          <p:cNvSpPr/>
          <p:nvPr/>
        </p:nvSpPr>
        <p:spPr>
          <a:xfrm>
            <a:off x="1120241" y="2264864"/>
            <a:ext cx="476884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第一类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16" name="picture 51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8845155" y="7387711"/>
            <a:ext cx="8686" cy="877125"/>
          </a:xfrm>
          <a:prstGeom prst="rect">
            <a:avLst/>
          </a:prstGeom>
        </p:spPr>
      </p:pic>
      <p:pic>
        <p:nvPicPr>
          <p:cNvPr id="518" name="picture 51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925163" y="2327209"/>
            <a:ext cx="67094" cy="67081"/>
          </a:xfrm>
          <a:prstGeom prst="rect">
            <a:avLst/>
          </a:prstGeom>
        </p:spPr>
      </p:pic>
      <p:pic>
        <p:nvPicPr>
          <p:cNvPr id="520" name="picture 52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4446473" y="4903963"/>
            <a:ext cx="67093" cy="67081"/>
          </a:xfrm>
          <a:prstGeom prst="rect">
            <a:avLst/>
          </a:prstGeom>
        </p:spPr>
      </p:pic>
      <p:pic>
        <p:nvPicPr>
          <p:cNvPr id="522" name="picture 52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12658062" y="596859"/>
            <a:ext cx="15240" cy="30568"/>
          </a:xfrm>
          <a:prstGeom prst="rect">
            <a:avLst/>
          </a:prstGeom>
        </p:spPr>
      </p:pic>
      <p:pic>
        <p:nvPicPr>
          <p:cNvPr id="524" name="picture 52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862697" y="596859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textbox 526"/>
          <p:cNvSpPr/>
          <p:nvPr/>
        </p:nvSpPr>
        <p:spPr>
          <a:xfrm>
            <a:off x="7929269" y="4455545"/>
            <a:ext cx="4754245" cy="2112645"/>
          </a:xfrm>
          <a:prstGeom prst="roundRect">
            <a:avLst>
              <a:gd name="adj" fmla="val 5774"/>
            </a:avLst>
          </a:prstGeom>
          <a:solidFill>
            <a:srgbClr val="FDF3ED">
              <a:alpha val="100000"/>
            </a:srgbClr>
          </a:solidFill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6540" indent="294005" algn="l" rtl="0" eaLnBrk="0">
              <a:lnSpc>
                <a:spcPct val="123000"/>
              </a:lnSpc>
              <a:spcBef>
                <a:spcPts val="5"/>
              </a:spcBef>
            </a:pP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周女士网购了一件衣服，几天后，她接到自称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是物流客服的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电话，对方声称由于自己的失误，将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包裹丢失，要通过官方支付平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台给她进行三倍理赔。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5745" indent="311785" algn="l" rtl="0" eaLnBrk="0">
              <a:lnSpc>
                <a:spcPct val="123000"/>
              </a:lnSpc>
              <a:spcBef>
                <a:spcPts val="145"/>
              </a:spcBef>
            </a:pPr>
            <a:r>
              <a:rPr sz="1200" kern="0" spc="-9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随后，周女士添加了这位“客服”的好友，对方以“协助操作”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为由要求周女士下载会议软件并开启屏幕共享功能。对方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引导周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女士逐个点击银行App，并进行操作，没过多久，周女士收到银行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发来的转账短信，其名下银行卡陆续转出4笔资金，共计损失1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万元。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2" name="group 42"/>
          <p:cNvGrpSpPr/>
          <p:nvPr/>
        </p:nvGrpSpPr>
        <p:grpSpPr>
          <a:xfrm rot="21600000">
            <a:off x="8071724" y="1869590"/>
            <a:ext cx="4457780" cy="1703187"/>
            <a:chOff x="0" y="0"/>
            <a:chExt cx="4457780" cy="1703187"/>
          </a:xfrm>
        </p:grpSpPr>
        <p:pic>
          <p:nvPicPr>
            <p:cNvPr id="528" name="picture 52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186480" cy="1568490"/>
            </a:xfrm>
            <a:prstGeom prst="rect">
              <a:avLst/>
            </a:prstGeom>
          </p:spPr>
        </p:pic>
        <p:sp>
          <p:nvSpPr>
            <p:cNvPr id="530" name="textbox 530"/>
            <p:cNvSpPr/>
            <p:nvPr/>
          </p:nvSpPr>
          <p:spPr>
            <a:xfrm>
              <a:off x="2423494" y="254423"/>
              <a:ext cx="1974850" cy="6197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714" rIns="0" bIns="0"/>
            <a:lstStyle/>
            <a:p>
              <a:pPr marL="1572260" indent="-43180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1100" b="1" kern="0" spc="-5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0-18岁</a:t>
              </a:r>
              <a:r>
                <a:rPr sz="1100" b="1" kern="0" spc="-1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4.0%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9000"/>
                </a:lnSpc>
                <a:spcBef>
                  <a:spcPts val="115"/>
                </a:spcBef>
              </a:pPr>
              <a:r>
                <a:rPr sz="11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18-60岁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54610" algn="l" rtl="0" eaLnBrk="0">
                <a:lnSpc>
                  <a:spcPct val="93000"/>
                </a:lnSpc>
                <a:spcBef>
                  <a:spcPts val="1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75.3%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2" name="textbox 532"/>
            <p:cNvSpPr/>
            <p:nvPr/>
          </p:nvSpPr>
          <p:spPr>
            <a:xfrm>
              <a:off x="288782" y="1571869"/>
              <a:ext cx="3086735" cy="1568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000" kern="0" spc="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受骗性别占比                          </a:t>
              </a:r>
              <a:r>
                <a:rPr sz="1000" kern="0" spc="-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受骗年龄占比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4" name="textbox 534"/>
            <p:cNvSpPr/>
            <p:nvPr/>
          </p:nvSpPr>
          <p:spPr>
            <a:xfrm>
              <a:off x="3868398" y="1286707"/>
              <a:ext cx="602615" cy="3378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60岁以上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88900" algn="l" rtl="0" eaLnBrk="0">
                <a:lnSpc>
                  <a:spcPct val="78000"/>
                </a:lnSpc>
                <a:spcBef>
                  <a:spcPts val="295"/>
                </a:spcBef>
              </a:pPr>
              <a:r>
                <a:rPr sz="1100" b="1" kern="0" spc="-2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20.7%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6" name="textbox 536"/>
            <p:cNvSpPr/>
            <p:nvPr/>
          </p:nvSpPr>
          <p:spPr>
            <a:xfrm>
              <a:off x="212187" y="661672"/>
              <a:ext cx="445134" cy="3384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4305" algn="l" rtl="0" eaLnBrk="0">
                <a:lnSpc>
                  <a:spcPct val="86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女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74.6%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8" name="textbox 538"/>
            <p:cNvSpPr/>
            <p:nvPr/>
          </p:nvSpPr>
          <p:spPr>
            <a:xfrm>
              <a:off x="897277" y="481180"/>
              <a:ext cx="447040" cy="3308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4940" algn="l" rtl="0" eaLnBrk="0">
                <a:lnSpc>
                  <a:spcPct val="82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男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295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25.4%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4" name="group 44"/>
          <p:cNvGrpSpPr/>
          <p:nvPr/>
        </p:nvGrpSpPr>
        <p:grpSpPr>
          <a:xfrm rot="21600000">
            <a:off x="832425" y="5224463"/>
            <a:ext cx="5006766" cy="1499584"/>
            <a:chOff x="0" y="0"/>
            <a:chExt cx="5006766" cy="1499584"/>
          </a:xfrm>
        </p:grpSpPr>
        <p:sp>
          <p:nvSpPr>
            <p:cNvPr id="540" name="rect 540"/>
            <p:cNvSpPr/>
            <p:nvPr/>
          </p:nvSpPr>
          <p:spPr>
            <a:xfrm>
              <a:off x="5600" y="124204"/>
              <a:ext cx="4829670" cy="1336725"/>
            </a:xfrm>
            <a:prstGeom prst="rect">
              <a:avLst/>
            </a:prstGeom>
            <a:solidFill>
              <a:srgbClr val="FDF3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2" name="path 542"/>
            <p:cNvSpPr/>
            <p:nvPr/>
          </p:nvSpPr>
          <p:spPr>
            <a:xfrm>
              <a:off x="167843" y="118604"/>
              <a:ext cx="4505185" cy="11201"/>
            </a:xfrm>
            <a:custGeom>
              <a:avLst/>
              <a:gdLst/>
              <a:ahLst/>
              <a:cxnLst/>
              <a:rect l="0" t="0" r="0" b="0"/>
              <a:pathLst>
                <a:path w="7094" h="17">
                  <a:moveTo>
                    <a:pt x="0" y="8"/>
                  </a:moveTo>
                  <a:lnTo>
                    <a:pt x="7094" y="8"/>
                  </a:lnTo>
                </a:path>
              </a:pathLst>
            </a:custGeom>
            <a:noFill/>
            <a:ln w="1120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4" name="path 544"/>
            <p:cNvSpPr/>
            <p:nvPr/>
          </p:nvSpPr>
          <p:spPr>
            <a:xfrm>
              <a:off x="0" y="118604"/>
              <a:ext cx="173444" cy="173443"/>
            </a:xfrm>
            <a:custGeom>
              <a:avLst/>
              <a:gdLst/>
              <a:ahLst/>
              <a:cxnLst/>
              <a:rect l="0" t="0" r="0" b="0"/>
              <a:pathLst>
                <a:path w="273" h="273">
                  <a:moveTo>
                    <a:pt x="8" y="264"/>
                  </a:moveTo>
                  <a:cubicBezTo>
                    <a:pt x="8" y="123"/>
                    <a:pt x="123" y="8"/>
                    <a:pt x="264" y="8"/>
                  </a:cubicBezTo>
                </a:path>
              </a:pathLst>
            </a:custGeom>
            <a:noFill/>
            <a:ln w="1120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546" name="picture 5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11276" y="0"/>
              <a:ext cx="1390789" cy="248404"/>
            </a:xfrm>
            <a:prstGeom prst="rect">
              <a:avLst/>
            </a:prstGeom>
          </p:spPr>
        </p:pic>
        <p:sp>
          <p:nvSpPr>
            <p:cNvPr id="548" name="textbox 548"/>
            <p:cNvSpPr/>
            <p:nvPr/>
          </p:nvSpPr>
          <p:spPr>
            <a:xfrm>
              <a:off x="137952" y="29478"/>
              <a:ext cx="3808095" cy="12249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2560" algn="l" rtl="0" eaLnBrk="0">
                <a:lnSpc>
                  <a:spcPct val="86000"/>
                </a:lnSpc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第三类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08610" algn="l" rtl="0" eaLnBrk="0">
                <a:lnSpc>
                  <a:spcPct val="126000"/>
                </a:lnSpc>
              </a:pPr>
              <a:r>
                <a:rPr sz="11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诈骗分子冒充互联网平台（如：微信、支付宝、抖音）或</a:t>
              </a:r>
              <a:r>
                <a:rPr sz="1200" kern="0" spc="-7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保险公司客服，与被害人建立联系，声称其已订购“百万保</a:t>
              </a:r>
              <a:r>
                <a:rPr sz="1200" kern="0" spc="-9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障”“会员续费”等服务，不解除相关</a:t>
              </a:r>
              <a:r>
                <a:rPr sz="1200" kern="0" spc="-10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服务将产生额外扣费，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诱导被害人下载小众通联软件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实施诈骗。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50" name="path 550"/>
            <p:cNvSpPr/>
            <p:nvPr/>
          </p:nvSpPr>
          <p:spPr>
            <a:xfrm>
              <a:off x="167843" y="1455329"/>
              <a:ext cx="4505185" cy="11201"/>
            </a:xfrm>
            <a:custGeom>
              <a:avLst/>
              <a:gdLst/>
              <a:ahLst/>
              <a:cxnLst/>
              <a:rect l="0" t="0" r="0" b="0"/>
              <a:pathLst>
                <a:path w="7094" h="17">
                  <a:moveTo>
                    <a:pt x="7094" y="8"/>
                  </a:moveTo>
                  <a:lnTo>
                    <a:pt x="0" y="8"/>
                  </a:lnTo>
                </a:path>
              </a:pathLst>
            </a:custGeom>
            <a:noFill/>
            <a:ln w="1120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552" name="picture 5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4023367" y="118604"/>
              <a:ext cx="983398" cy="1380980"/>
            </a:xfrm>
            <a:prstGeom prst="rect">
              <a:avLst/>
            </a:prstGeom>
          </p:spPr>
        </p:pic>
        <p:sp>
          <p:nvSpPr>
            <p:cNvPr id="554" name="path 554"/>
            <p:cNvSpPr/>
            <p:nvPr/>
          </p:nvSpPr>
          <p:spPr>
            <a:xfrm>
              <a:off x="0" y="286447"/>
              <a:ext cx="173444" cy="1180083"/>
            </a:xfrm>
            <a:custGeom>
              <a:avLst/>
              <a:gdLst/>
              <a:ahLst/>
              <a:cxnLst/>
              <a:rect l="0" t="0" r="0" b="0"/>
              <a:pathLst>
                <a:path w="273" h="1858">
                  <a:moveTo>
                    <a:pt x="264" y="1849"/>
                  </a:moveTo>
                  <a:cubicBezTo>
                    <a:pt x="123" y="1849"/>
                    <a:pt x="8" y="1735"/>
                    <a:pt x="8" y="1594"/>
                  </a:cubicBezTo>
                  <a:lnTo>
                    <a:pt x="8" y="0"/>
                  </a:lnTo>
                </a:path>
              </a:pathLst>
            </a:custGeom>
            <a:noFill/>
            <a:ln w="1120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556" name="picture 5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92738" y="91826"/>
              <a:ext cx="67094" cy="67081"/>
            </a:xfrm>
            <a:prstGeom prst="rect">
              <a:avLst/>
            </a:prstGeom>
          </p:spPr>
        </p:pic>
      </p:grpSp>
      <p:pic>
        <p:nvPicPr>
          <p:cNvPr id="558" name="picture 5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900018" y="6936688"/>
            <a:ext cx="4782082" cy="1563179"/>
          </a:xfrm>
          <a:prstGeom prst="rect">
            <a:avLst/>
          </a:prstGeom>
        </p:spPr>
      </p:pic>
      <p:grpSp>
        <p:nvGrpSpPr>
          <p:cNvPr id="46" name="group 46"/>
          <p:cNvGrpSpPr/>
          <p:nvPr/>
        </p:nvGrpSpPr>
        <p:grpSpPr>
          <a:xfrm rot="21600000">
            <a:off x="836605" y="3611615"/>
            <a:ext cx="4844906" cy="1424160"/>
            <a:chOff x="0" y="0"/>
            <a:chExt cx="4844906" cy="1424160"/>
          </a:xfrm>
        </p:grpSpPr>
        <p:sp>
          <p:nvSpPr>
            <p:cNvPr id="560" name="rect 560"/>
            <p:cNvSpPr/>
            <p:nvPr/>
          </p:nvSpPr>
          <p:spPr>
            <a:xfrm>
              <a:off x="479160" y="118492"/>
              <a:ext cx="4360379" cy="1300302"/>
            </a:xfrm>
            <a:prstGeom prst="rect">
              <a:avLst/>
            </a:prstGeom>
            <a:solidFill>
              <a:srgbClr val="FDF3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562" name="picture 56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4135818" y="125366"/>
              <a:ext cx="564507" cy="123037"/>
            </a:xfrm>
            <a:prstGeom prst="rect">
              <a:avLst/>
            </a:prstGeom>
          </p:spPr>
        </p:pic>
        <p:pic>
          <p:nvPicPr>
            <p:cNvPr id="564" name="picture 56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3345536" y="0"/>
              <a:ext cx="1354797" cy="248399"/>
            </a:xfrm>
            <a:prstGeom prst="rect">
              <a:avLst/>
            </a:prstGeom>
          </p:spPr>
        </p:pic>
        <p:sp>
          <p:nvSpPr>
            <p:cNvPr id="566" name="textbox 566"/>
            <p:cNvSpPr/>
            <p:nvPr/>
          </p:nvSpPr>
          <p:spPr>
            <a:xfrm>
              <a:off x="1230271" y="29476"/>
              <a:ext cx="3507104" cy="11944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263775" algn="l" rtl="0" eaLnBrk="0">
                <a:lnSpc>
                  <a:spcPct val="86000"/>
                </a:lnSpc>
                <a:tabLst>
                  <a:tab pos="2404110" algn="l"/>
                </a:tabLst>
              </a:pPr>
              <a:r>
                <a:rPr sz="1200" b="1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第二类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5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07340" algn="l" rtl="0" eaLnBrk="0">
                <a:lnSpc>
                  <a:spcPct val="123000"/>
                </a:lnSpc>
                <a:spcBef>
                  <a:spcPts val="0"/>
                </a:spcBef>
              </a:pP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诈骗分子通过大规模群发短信，冒充电商物流</a:t>
              </a: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平</a:t>
              </a:r>
              <a:r>
                <a:rPr sz="1200" kern="0" spc="-6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台客服，以快件丢失、包裹破损、快递滞留、网购商品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存在质量问题等为由，主动提出理赔补偿，诱骗被害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人点击陌生钓鱼链接或添加虚假客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服实施诈骗。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568" name="picture 56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3426998" y="91826"/>
              <a:ext cx="67093" cy="67081"/>
            </a:xfrm>
            <a:prstGeom prst="rect">
              <a:avLst/>
            </a:prstGeom>
          </p:spPr>
        </p:pic>
        <p:sp>
          <p:nvSpPr>
            <p:cNvPr id="570" name="path 570"/>
            <p:cNvSpPr/>
            <p:nvPr/>
          </p:nvSpPr>
          <p:spPr>
            <a:xfrm>
              <a:off x="672035" y="1220554"/>
              <a:ext cx="4172870" cy="203606"/>
            </a:xfrm>
            <a:custGeom>
              <a:avLst/>
              <a:gdLst/>
              <a:ahLst/>
              <a:cxnLst/>
              <a:rect l="0" t="0" r="0" b="0"/>
              <a:pathLst>
                <a:path w="6571" h="320">
                  <a:moveTo>
                    <a:pt x="6259" y="312"/>
                  </a:moveTo>
                  <a:lnTo>
                    <a:pt x="0" y="312"/>
                  </a:lnTo>
                  <a:moveTo>
                    <a:pt x="6562" y="8"/>
                  </a:moveTo>
                  <a:cubicBezTo>
                    <a:pt x="6562" y="176"/>
                    <a:pt x="6427" y="312"/>
                    <a:pt x="6259" y="312"/>
                  </a:cubicBezTo>
                </a:path>
              </a:pathLst>
            </a:custGeom>
            <a:noFill/>
            <a:ln w="1073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572" name="picture 57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311367"/>
              <a:ext cx="1164902" cy="1112792"/>
            </a:xfrm>
            <a:prstGeom prst="rect">
              <a:avLst/>
            </a:prstGeom>
          </p:spPr>
        </p:pic>
        <p:sp>
          <p:nvSpPr>
            <p:cNvPr id="574" name="path 574"/>
            <p:cNvSpPr/>
            <p:nvPr/>
          </p:nvSpPr>
          <p:spPr>
            <a:xfrm>
              <a:off x="473795" y="113126"/>
              <a:ext cx="203606" cy="203606"/>
            </a:xfrm>
            <a:custGeom>
              <a:avLst/>
              <a:gdLst/>
              <a:ahLst/>
              <a:cxnLst/>
              <a:rect l="0" t="0" r="0" b="0"/>
              <a:pathLst>
                <a:path w="320" h="320">
                  <a:moveTo>
                    <a:pt x="8" y="312"/>
                  </a:moveTo>
                  <a:cubicBezTo>
                    <a:pt x="8" y="144"/>
                    <a:pt x="144" y="8"/>
                    <a:pt x="312" y="8"/>
                  </a:cubicBezTo>
                </a:path>
              </a:pathLst>
            </a:custGeom>
            <a:noFill/>
            <a:ln w="1073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6" name="path 576"/>
            <p:cNvSpPr/>
            <p:nvPr/>
          </p:nvSpPr>
          <p:spPr>
            <a:xfrm>
              <a:off x="4834174" y="311367"/>
              <a:ext cx="10731" cy="914552"/>
            </a:xfrm>
            <a:custGeom>
              <a:avLst/>
              <a:gdLst/>
              <a:ahLst/>
              <a:cxnLst/>
              <a:rect l="0" t="0" r="0" b="0"/>
              <a:pathLst>
                <a:path w="16" h="1440">
                  <a:moveTo>
                    <a:pt x="8" y="0"/>
                  </a:moveTo>
                  <a:lnTo>
                    <a:pt x="8" y="1440"/>
                  </a:lnTo>
                </a:path>
              </a:pathLst>
            </a:custGeom>
            <a:noFill/>
            <a:ln w="1073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group 48"/>
          <p:cNvGrpSpPr/>
          <p:nvPr/>
        </p:nvGrpSpPr>
        <p:grpSpPr>
          <a:xfrm rot="21600000">
            <a:off x="837950" y="2354606"/>
            <a:ext cx="4835500" cy="1065377"/>
            <a:chOff x="0" y="0"/>
            <a:chExt cx="4835500" cy="1065377"/>
          </a:xfrm>
        </p:grpSpPr>
        <p:sp>
          <p:nvSpPr>
            <p:cNvPr id="578" name="rect 578"/>
            <p:cNvSpPr/>
            <p:nvPr/>
          </p:nvSpPr>
          <p:spPr>
            <a:xfrm>
              <a:off x="0" y="0"/>
              <a:ext cx="4835500" cy="1065377"/>
            </a:xfrm>
            <a:prstGeom prst="rect">
              <a:avLst/>
            </a:prstGeom>
            <a:solidFill>
              <a:srgbClr val="FDF3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0" name="textbox 580"/>
            <p:cNvSpPr/>
            <p:nvPr/>
          </p:nvSpPr>
          <p:spPr>
            <a:xfrm>
              <a:off x="182701" y="252807"/>
              <a:ext cx="3436620" cy="645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06070" algn="l" rtl="0" eaLnBrk="0">
                <a:lnSpc>
                  <a:spcPct val="115000"/>
                </a:lnSpc>
              </a:pPr>
              <a:r>
                <a:rPr sz="12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诈骗分子批量开设低价网店，故意错发、漏发低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价劣质货物，事后主动联系被害人理</a:t>
              </a:r>
              <a:r>
                <a:rPr sz="12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赔或退换，诱导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其脱离正规平台建立联系，办理退费理赔实施诈骗。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82" name="path 582"/>
            <p:cNvSpPr/>
            <p:nvPr/>
          </p:nvSpPr>
          <p:spPr>
            <a:xfrm>
              <a:off x="155188" y="1053883"/>
              <a:ext cx="4525124" cy="11493"/>
            </a:xfrm>
            <a:custGeom>
              <a:avLst/>
              <a:gdLst/>
              <a:ahLst/>
              <a:cxnLst/>
              <a:rect l="0" t="0" r="0" b="0"/>
              <a:pathLst>
                <a:path w="7126" h="18">
                  <a:moveTo>
                    <a:pt x="7126" y="9"/>
                  </a:moveTo>
                  <a:lnTo>
                    <a:pt x="0" y="9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4" name="path 584"/>
            <p:cNvSpPr/>
            <p:nvPr/>
          </p:nvSpPr>
          <p:spPr>
            <a:xfrm>
              <a:off x="155188" y="0"/>
              <a:ext cx="4525124" cy="11493"/>
            </a:xfrm>
            <a:custGeom>
              <a:avLst/>
              <a:gdLst/>
              <a:ahLst/>
              <a:cxnLst/>
              <a:rect l="0" t="0" r="0" b="0"/>
              <a:pathLst>
                <a:path w="7126" h="18">
                  <a:moveTo>
                    <a:pt x="0" y="9"/>
                  </a:moveTo>
                  <a:lnTo>
                    <a:pt x="7126" y="9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6" name="path 586"/>
            <p:cNvSpPr/>
            <p:nvPr/>
          </p:nvSpPr>
          <p:spPr>
            <a:xfrm>
              <a:off x="0" y="155175"/>
              <a:ext cx="11493" cy="755014"/>
            </a:xfrm>
            <a:custGeom>
              <a:avLst/>
              <a:gdLst/>
              <a:ahLst/>
              <a:cxnLst/>
              <a:rect l="0" t="0" r="0" b="0"/>
              <a:pathLst>
                <a:path w="18" h="1188">
                  <a:moveTo>
                    <a:pt x="9" y="1188"/>
                  </a:moveTo>
                  <a:lnTo>
                    <a:pt x="9" y="0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588" name="textbox 588"/>
          <p:cNvSpPr/>
          <p:nvPr/>
        </p:nvSpPr>
        <p:spPr>
          <a:xfrm>
            <a:off x="1578824" y="7623936"/>
            <a:ext cx="2797175" cy="1059814"/>
          </a:xfrm>
          <a:prstGeom prst="rect">
            <a:avLst/>
          </a:prstGeom>
          <a:solidFill>
            <a:srgbClr val="FCD2C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6370" indent="325755" algn="l" rtl="0" eaLnBrk="0">
              <a:lnSpc>
                <a:spcPct val="126000"/>
              </a:lnSpc>
              <a:spcBef>
                <a:spcPts val="0"/>
              </a:spcBef>
            </a:pPr>
            <a:r>
              <a:rPr sz="13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自称电商、物流客服与您联系</a:t>
            </a:r>
            <a:r>
              <a:rPr sz="1300" b="1" kern="0" spc="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时，务必与官方平台核实，退费理</a:t>
            </a:r>
            <a:r>
              <a:rPr sz="1300" b="1" kern="0" spc="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5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赔切勿脱离官方平台监管。</a:t>
            </a:r>
            <a:endParaRPr sz="1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90" name="picture 59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608295" y="7623936"/>
            <a:ext cx="2977253" cy="1026579"/>
          </a:xfrm>
          <a:prstGeom prst="rect">
            <a:avLst/>
          </a:prstGeom>
        </p:spPr>
      </p:pic>
      <p:sp>
        <p:nvSpPr>
          <p:cNvPr id="592" name="textbox 592"/>
          <p:cNvSpPr/>
          <p:nvPr/>
        </p:nvSpPr>
        <p:spPr>
          <a:xfrm>
            <a:off x="9035571" y="7274386"/>
            <a:ext cx="3154045" cy="871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07975" algn="l" rtl="0" eaLnBrk="0">
              <a:lnSpc>
                <a:spcPct val="117000"/>
              </a:lnSpc>
            </a:pPr>
            <a:r>
              <a:rPr sz="1200" kern="0" spc="-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正规网络商家退款无需事前支付费</a:t>
            </a:r>
            <a:r>
              <a:rPr sz="1200" kern="0" spc="-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用，切勿</a:t>
            </a:r>
            <a:r>
              <a:rPr sz="1200" kern="0" spc="-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随意打开屏幕共享功能，切勿轻易点击来源不明</a:t>
            </a:r>
            <a:r>
              <a:rPr sz="1200" kern="0" spc="-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的网址链接，更不要随意填写银行卡密码、短信</a:t>
            </a:r>
            <a:r>
              <a:rPr sz="1200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验证码等信息。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0" name="group 50"/>
          <p:cNvGrpSpPr/>
          <p:nvPr/>
        </p:nvGrpSpPr>
        <p:grpSpPr>
          <a:xfrm rot="21600000">
            <a:off x="831747" y="1072592"/>
            <a:ext cx="5039995" cy="455815"/>
            <a:chOff x="0" y="0"/>
            <a:chExt cx="5039995" cy="455815"/>
          </a:xfrm>
        </p:grpSpPr>
        <p:pic>
          <p:nvPicPr>
            <p:cNvPr id="594" name="picture 59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5039995" cy="455815"/>
            </a:xfrm>
            <a:prstGeom prst="rect">
              <a:avLst/>
            </a:prstGeom>
          </p:spPr>
        </p:pic>
        <p:sp>
          <p:nvSpPr>
            <p:cNvPr id="596" name="textbox 596"/>
            <p:cNvSpPr/>
            <p:nvPr/>
          </p:nvSpPr>
          <p:spPr>
            <a:xfrm>
              <a:off x="-12700" y="-12700"/>
              <a:ext cx="5066029" cy="5003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954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2200" b="1" kern="0" spc="-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4、冒充电商物流客服类诈骗</a:t>
              </a:r>
              <a:r>
                <a:rPr sz="1600" kern="0" spc="-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（发案占比10.5%）</a:t>
              </a:r>
              <a:endPara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598" name="textbox 598"/>
          <p:cNvSpPr/>
          <p:nvPr/>
        </p:nvSpPr>
        <p:spPr>
          <a:xfrm>
            <a:off x="7819749" y="1074859"/>
            <a:ext cx="4635500" cy="413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indent="-1270" algn="l" rtl="0" eaLnBrk="0">
              <a:lnSpc>
                <a:spcPct val="92000"/>
              </a:lnSpc>
            </a:pPr>
            <a:r>
              <a:rPr sz="1400" b="1" kern="0" spc="-60" dirty="0">
                <a:solidFill>
                  <a:srgbClr val="B241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易受骗群体    </a:t>
            </a:r>
            <a:r>
              <a:rPr sz="1400" b="1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经常刷短视频，网上购物，有课程退费，对理赔</a:t>
            </a:r>
            <a:r>
              <a:rPr sz="1400" b="1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流程不熟悉的人群。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00" name="picture 60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729739" y="1106410"/>
            <a:ext cx="80302" cy="108255"/>
          </a:xfrm>
          <a:prstGeom prst="rect">
            <a:avLst/>
          </a:prstGeom>
        </p:spPr>
      </p:pic>
      <p:pic>
        <p:nvPicPr>
          <p:cNvPr id="602" name="picture 60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4878914" y="6913360"/>
            <a:ext cx="784732" cy="2132845"/>
          </a:xfrm>
          <a:prstGeom prst="rect">
            <a:avLst/>
          </a:prstGeom>
        </p:spPr>
      </p:pic>
      <p:pic>
        <p:nvPicPr>
          <p:cNvPr id="604" name="picture 60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4702143" y="2488750"/>
            <a:ext cx="971306" cy="946742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 rot="21600000">
            <a:off x="825869" y="6962987"/>
            <a:ext cx="1388160" cy="546785"/>
            <a:chOff x="0" y="0"/>
            <a:chExt cx="1388160" cy="546785"/>
          </a:xfrm>
        </p:grpSpPr>
        <p:pic>
          <p:nvPicPr>
            <p:cNvPr id="606" name="picture 60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388160" cy="546785"/>
            </a:xfrm>
            <a:prstGeom prst="rect">
              <a:avLst/>
            </a:prstGeom>
          </p:spPr>
        </p:pic>
        <p:sp>
          <p:nvSpPr>
            <p:cNvPr id="608" name="textbox 608"/>
            <p:cNvSpPr/>
            <p:nvPr/>
          </p:nvSpPr>
          <p:spPr>
            <a:xfrm>
              <a:off x="-12700" y="-12700"/>
              <a:ext cx="1414144" cy="5746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893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400" b="1" kern="0" spc="14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警方提示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610" name="textbox 610"/>
          <p:cNvSpPr/>
          <p:nvPr/>
        </p:nvSpPr>
        <p:spPr>
          <a:xfrm>
            <a:off x="3148445" y="8886805"/>
            <a:ext cx="7245984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-08-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-09-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4" name="group 54"/>
          <p:cNvGrpSpPr/>
          <p:nvPr/>
        </p:nvGrpSpPr>
        <p:grpSpPr>
          <a:xfrm rot="21600000">
            <a:off x="4357570" y="1806190"/>
            <a:ext cx="960561" cy="653550"/>
            <a:chOff x="0" y="0"/>
            <a:chExt cx="960561" cy="653550"/>
          </a:xfrm>
        </p:grpSpPr>
        <p:pic>
          <p:nvPicPr>
            <p:cNvPr id="612" name="picture 61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960561" cy="653550"/>
            </a:xfrm>
            <a:prstGeom prst="rect">
              <a:avLst/>
            </a:prstGeom>
          </p:spPr>
        </p:pic>
        <p:sp>
          <p:nvSpPr>
            <p:cNvPr id="614" name="textbox 614"/>
            <p:cNvSpPr/>
            <p:nvPr/>
          </p:nvSpPr>
          <p:spPr>
            <a:xfrm>
              <a:off x="-12700" y="-12700"/>
              <a:ext cx="986155" cy="679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93000"/>
                </a:lnSpc>
              </a:pPr>
              <a:r>
                <a:rPr sz="600" kern="0" spc="8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你好,</a:t>
              </a:r>
              <a:r>
                <a:rPr sz="600" kern="0" spc="8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600" kern="0" spc="8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你的快递</a:t>
              </a:r>
              <a:endParaRPr sz="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77165" algn="l" rtl="0" eaLnBrk="0">
                <a:lnSpc>
                  <a:spcPct val="92000"/>
                </a:lnSpc>
                <a:spcBef>
                  <a:spcPts val="210"/>
                </a:spcBef>
              </a:pPr>
              <a:r>
                <a:rPr sz="600" kern="0" spc="9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在运输途中被损</a:t>
              </a:r>
              <a:endParaRPr sz="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77800" algn="l" rtl="0" eaLnBrk="0">
                <a:lnSpc>
                  <a:spcPct val="94000"/>
                </a:lnSpc>
                <a:spcBef>
                  <a:spcPts val="225"/>
                </a:spcBef>
              </a:pPr>
              <a:r>
                <a:rPr sz="600" kern="0" spc="8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毁,</a:t>
              </a:r>
              <a:r>
                <a:rPr sz="600" kern="0" spc="8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600" kern="0" spc="8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将对你进行</a:t>
              </a:r>
              <a:endParaRPr sz="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165" algn="l" rtl="0" eaLnBrk="0">
                <a:lnSpc>
                  <a:spcPct val="92000"/>
                </a:lnSpc>
              </a:pPr>
              <a:r>
                <a:rPr sz="600" kern="0" spc="20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经济赔偿……</a:t>
              </a:r>
              <a:endParaRPr sz="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6" name="group 56"/>
          <p:cNvGrpSpPr/>
          <p:nvPr/>
        </p:nvGrpSpPr>
        <p:grpSpPr>
          <a:xfrm rot="21600000">
            <a:off x="7650525" y="4122275"/>
            <a:ext cx="1440129" cy="434628"/>
            <a:chOff x="0" y="0"/>
            <a:chExt cx="1440129" cy="434628"/>
          </a:xfrm>
        </p:grpSpPr>
        <p:pic>
          <p:nvPicPr>
            <p:cNvPr id="616" name="picture 616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440129" cy="434628"/>
            </a:xfrm>
            <a:prstGeom prst="rect">
              <a:avLst/>
            </a:prstGeom>
          </p:spPr>
        </p:pic>
        <p:sp>
          <p:nvSpPr>
            <p:cNvPr id="618" name="textbox 618"/>
            <p:cNvSpPr/>
            <p:nvPr/>
          </p:nvSpPr>
          <p:spPr>
            <a:xfrm>
              <a:off x="-12700" y="-12700"/>
              <a:ext cx="1465580" cy="472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典</a:t>
              </a:r>
              <a:r>
                <a:rPr sz="1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</a:t>
              </a:r>
              <a:r>
                <a:rPr sz="1700" b="1" kern="0" spc="1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例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8" name="group 58"/>
          <p:cNvGrpSpPr/>
          <p:nvPr/>
        </p:nvGrpSpPr>
        <p:grpSpPr>
          <a:xfrm rot="21600000">
            <a:off x="829291" y="1685434"/>
            <a:ext cx="1440129" cy="434626"/>
            <a:chOff x="0" y="0"/>
            <a:chExt cx="1440129" cy="434626"/>
          </a:xfrm>
        </p:grpSpPr>
        <p:pic>
          <p:nvPicPr>
            <p:cNvPr id="620" name="picture 620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440129" cy="434626"/>
            </a:xfrm>
            <a:prstGeom prst="rect">
              <a:avLst/>
            </a:prstGeom>
          </p:spPr>
        </p:pic>
        <p:sp>
          <p:nvSpPr>
            <p:cNvPr id="622" name="textbox 622"/>
            <p:cNvSpPr/>
            <p:nvPr/>
          </p:nvSpPr>
          <p:spPr>
            <a:xfrm>
              <a:off x="-12700" y="-12700"/>
              <a:ext cx="1465580" cy="4768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1770" algn="l" rtl="0" eaLnBrk="0">
                <a:lnSpc>
                  <a:spcPct val="87000"/>
                </a:lnSpc>
              </a:pP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作</a:t>
              </a:r>
              <a:r>
                <a:rPr sz="1700" b="1" kern="0" spc="1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手</a:t>
              </a:r>
              <a:r>
                <a:rPr sz="1700" b="1" kern="0" spc="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624" name="rect 624"/>
          <p:cNvSpPr/>
          <p:nvPr/>
        </p:nvSpPr>
        <p:spPr>
          <a:xfrm>
            <a:off x="779006" y="627446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26" name="textbox 626"/>
          <p:cNvSpPr/>
          <p:nvPr/>
        </p:nvSpPr>
        <p:spPr>
          <a:xfrm>
            <a:off x="635304" y="584174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tabLst>
                <a:tab pos="3778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28" name="picture 62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2175615" y="627443"/>
            <a:ext cx="526059" cy="162128"/>
          </a:xfrm>
          <a:prstGeom prst="rect">
            <a:avLst/>
          </a:prstGeom>
        </p:spPr>
      </p:pic>
      <p:pic>
        <p:nvPicPr>
          <p:cNvPr id="630" name="picture 6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648004" y="596874"/>
            <a:ext cx="227088" cy="222148"/>
          </a:xfrm>
          <a:prstGeom prst="rect">
            <a:avLst/>
          </a:prstGeom>
        </p:spPr>
      </p:pic>
      <p:sp>
        <p:nvSpPr>
          <p:cNvPr id="632" name="rect 632"/>
          <p:cNvSpPr/>
          <p:nvPr/>
        </p:nvSpPr>
        <p:spPr>
          <a:xfrm>
            <a:off x="11307301" y="627446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34" name="textbox 634"/>
          <p:cNvSpPr/>
          <p:nvPr/>
        </p:nvSpPr>
        <p:spPr>
          <a:xfrm>
            <a:off x="10807027" y="584174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2000"/>
              </a:lnSpc>
              <a:tabLst>
                <a:tab pos="108140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36" name="picture 63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2646327" y="596874"/>
            <a:ext cx="227100" cy="222148"/>
          </a:xfrm>
          <a:prstGeom prst="rect">
            <a:avLst/>
          </a:prstGeom>
        </p:spPr>
      </p:pic>
      <p:pic>
        <p:nvPicPr>
          <p:cNvPr id="638" name="picture 63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10819727" y="627443"/>
            <a:ext cx="526058" cy="162128"/>
          </a:xfrm>
          <a:prstGeom prst="rect">
            <a:avLst/>
          </a:prstGeom>
        </p:spPr>
      </p:pic>
      <p:sp>
        <p:nvSpPr>
          <p:cNvPr id="640" name="path 640"/>
          <p:cNvSpPr/>
          <p:nvPr/>
        </p:nvSpPr>
        <p:spPr>
          <a:xfrm>
            <a:off x="7658260" y="1516572"/>
            <a:ext cx="5056149" cy="76451"/>
          </a:xfrm>
          <a:custGeom>
            <a:avLst/>
            <a:gdLst/>
            <a:ahLst/>
            <a:cxnLst/>
            <a:rect l="0" t="0" r="0" b="0"/>
            <a:pathLst>
              <a:path w="7962" h="120">
                <a:moveTo>
                  <a:pt x="10" y="10"/>
                </a:moveTo>
                <a:lnTo>
                  <a:pt x="527" y="10"/>
                </a:lnTo>
                <a:cubicBezTo>
                  <a:pt x="581" y="10"/>
                  <a:pt x="634" y="27"/>
                  <a:pt x="678" y="60"/>
                </a:cubicBezTo>
                <a:lnTo>
                  <a:pt x="678" y="60"/>
                </a:lnTo>
                <a:cubicBezTo>
                  <a:pt x="769" y="126"/>
                  <a:pt x="891" y="126"/>
                  <a:pt x="982" y="60"/>
                </a:cubicBezTo>
                <a:cubicBezTo>
                  <a:pt x="1026" y="27"/>
                  <a:pt x="1079" y="10"/>
                  <a:pt x="1133" y="10"/>
                </a:cubicBezTo>
                <a:lnTo>
                  <a:pt x="7951" y="10"/>
                </a:lnTo>
              </a:path>
            </a:pathLst>
          </a:custGeom>
          <a:noFill/>
          <a:ln w="13347" cap="flat">
            <a:solidFill>
              <a:srgbClr val="E16255"/>
            </a:solidFill>
            <a:prstDash val="dash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42" name="picture 64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1633979" y="2360752"/>
            <a:ext cx="564512" cy="123037"/>
          </a:xfrm>
          <a:prstGeom prst="rect">
            <a:avLst/>
          </a:prstGeom>
        </p:spPr>
      </p:pic>
      <p:pic>
        <p:nvPicPr>
          <p:cNvPr id="644" name="picture 64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843701" y="2235385"/>
            <a:ext cx="1354797" cy="248398"/>
          </a:xfrm>
          <a:prstGeom prst="rect">
            <a:avLst/>
          </a:prstGeom>
        </p:spPr>
      </p:pic>
      <p:sp>
        <p:nvSpPr>
          <p:cNvPr id="646" name="textbox 646"/>
          <p:cNvSpPr/>
          <p:nvPr/>
        </p:nvSpPr>
        <p:spPr>
          <a:xfrm>
            <a:off x="912463" y="2264864"/>
            <a:ext cx="685165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9375" algn="l" rtl="0" eaLnBrk="0">
              <a:lnSpc>
                <a:spcPct val="86000"/>
              </a:lnSpc>
              <a:tabLst>
                <a:tab pos="220345" algn="l"/>
              </a:tabLst>
            </a:pP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第一类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48" name="picture 64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925163" y="2327211"/>
            <a:ext cx="67094" cy="67081"/>
          </a:xfrm>
          <a:prstGeom prst="rect">
            <a:avLst/>
          </a:prstGeom>
        </p:spPr>
      </p:pic>
      <p:pic>
        <p:nvPicPr>
          <p:cNvPr id="650" name="picture 65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8404817" y="7413394"/>
            <a:ext cx="313490" cy="277699"/>
          </a:xfrm>
          <a:prstGeom prst="rect">
            <a:avLst/>
          </a:prstGeom>
        </p:spPr>
      </p:pic>
      <p:pic>
        <p:nvPicPr>
          <p:cNvPr id="652" name="picture 652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8436296" y="7756738"/>
            <a:ext cx="299156" cy="266528"/>
          </a:xfrm>
          <a:prstGeom prst="rect">
            <a:avLst/>
          </a:prstGeom>
        </p:spPr>
      </p:pic>
      <p:pic>
        <p:nvPicPr>
          <p:cNvPr id="654" name="picture 65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8845155" y="7279712"/>
            <a:ext cx="8686" cy="877125"/>
          </a:xfrm>
          <a:prstGeom prst="rect">
            <a:avLst/>
          </a:prstGeom>
        </p:spPr>
      </p:pic>
      <p:pic>
        <p:nvPicPr>
          <p:cNvPr id="656" name="picture 65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12655225" y="596876"/>
            <a:ext cx="15240" cy="30568"/>
          </a:xfrm>
          <a:prstGeom prst="rect">
            <a:avLst/>
          </a:prstGeom>
        </p:spPr>
      </p:pic>
      <p:pic>
        <p:nvPicPr>
          <p:cNvPr id="658" name="picture 65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859858" y="596876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textbox 660"/>
          <p:cNvSpPr/>
          <p:nvPr/>
        </p:nvSpPr>
        <p:spPr>
          <a:xfrm>
            <a:off x="7929263" y="4095556"/>
            <a:ext cx="4754245" cy="1890395"/>
          </a:xfrm>
          <a:prstGeom prst="roundRect">
            <a:avLst>
              <a:gd name="adj" fmla="val 6132"/>
            </a:avLst>
          </a:prstGeom>
          <a:solidFill>
            <a:srgbClr val="FDF3ED">
              <a:alpha val="100000"/>
            </a:srgbClr>
          </a:solidFill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0" indent="307340" algn="l" rtl="0" eaLnBrk="0">
              <a:lnSpc>
                <a:spcPct val="135000"/>
              </a:lnSpc>
              <a:spcBef>
                <a:spcPts val="5"/>
              </a:spcBef>
            </a:pPr>
            <a:r>
              <a:rPr sz="11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王先生在网上添加一陌生网友，对方称可以帮助其办理贷款，王</a:t>
            </a:r>
            <a:r>
              <a:rPr sz="11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1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先生随即向其咨询贷款流程。对方向王先生索要了个人和放款银行账   </a:t>
            </a:r>
            <a:r>
              <a:rPr sz="11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户的信息，随后便称王先生的贷款</a:t>
            </a: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资质不足，提供的银行账户流水没有</a:t>
            </a:r>
            <a:r>
              <a:rPr sz="11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1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达到放款要求，声称可以帮助王先生免费“刷流水”。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8920" indent="306070" algn="l" rtl="0" eaLnBrk="0">
              <a:lnSpc>
                <a:spcPct val="135000"/>
              </a:lnSpc>
              <a:spcBef>
                <a:spcPts val="55"/>
              </a:spcBef>
            </a:pPr>
            <a:r>
              <a:rPr sz="1100" kern="0" spc="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王先生便按对方指示分多次向指定</a:t>
            </a:r>
            <a:r>
              <a:rPr sz="11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账户转账共计5.2万元，但对</a:t>
            </a:r>
            <a:r>
              <a:rPr sz="11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1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方始终以各种理由拖延放款并要</a:t>
            </a: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求继续转账。最终，王先生发现该网友</a:t>
            </a:r>
            <a:r>
              <a:rPr sz="11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1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失联，才知上当受骗</a:t>
            </a:r>
            <a:r>
              <a:rPr sz="11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0" name="group 60"/>
          <p:cNvGrpSpPr/>
          <p:nvPr/>
        </p:nvGrpSpPr>
        <p:grpSpPr>
          <a:xfrm rot="21600000">
            <a:off x="838200" y="6764657"/>
            <a:ext cx="5028495" cy="1704566"/>
            <a:chOff x="0" y="0"/>
            <a:chExt cx="5028495" cy="1704566"/>
          </a:xfrm>
        </p:grpSpPr>
        <p:sp>
          <p:nvSpPr>
            <p:cNvPr id="662" name="rect 662"/>
            <p:cNvSpPr/>
            <p:nvPr/>
          </p:nvSpPr>
          <p:spPr>
            <a:xfrm>
              <a:off x="836942" y="117326"/>
              <a:ext cx="4186186" cy="1565147"/>
            </a:xfrm>
            <a:prstGeom prst="rect">
              <a:avLst/>
            </a:prstGeom>
            <a:solidFill>
              <a:srgbClr val="FDF3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64" name="path 664"/>
            <p:cNvSpPr/>
            <p:nvPr/>
          </p:nvSpPr>
          <p:spPr>
            <a:xfrm>
              <a:off x="1044283" y="111960"/>
              <a:ext cx="3984212" cy="218071"/>
            </a:xfrm>
            <a:custGeom>
              <a:avLst/>
              <a:gdLst/>
              <a:ahLst/>
              <a:cxnLst/>
              <a:rect l="0" t="0" r="0" b="0"/>
              <a:pathLst>
                <a:path w="6274" h="343">
                  <a:moveTo>
                    <a:pt x="0" y="8"/>
                  </a:moveTo>
                  <a:lnTo>
                    <a:pt x="5939" y="8"/>
                  </a:lnTo>
                  <a:cubicBezTo>
                    <a:pt x="6119" y="8"/>
                    <a:pt x="6265" y="154"/>
                    <a:pt x="6265" y="334"/>
                  </a:cubicBezTo>
                </a:path>
              </a:pathLst>
            </a:custGeom>
            <a:noFill/>
            <a:ln w="1073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666" name="picture 66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4453914" y="125366"/>
              <a:ext cx="564507" cy="123037"/>
            </a:xfrm>
            <a:prstGeom prst="rect">
              <a:avLst/>
            </a:prstGeom>
          </p:spPr>
        </p:pic>
        <p:pic>
          <p:nvPicPr>
            <p:cNvPr id="668" name="picture 66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735631" y="0"/>
              <a:ext cx="1282789" cy="248399"/>
            </a:xfrm>
            <a:prstGeom prst="rect">
              <a:avLst/>
            </a:prstGeom>
          </p:spPr>
        </p:pic>
        <p:sp>
          <p:nvSpPr>
            <p:cNvPr id="670" name="textbox 670"/>
            <p:cNvSpPr/>
            <p:nvPr/>
          </p:nvSpPr>
          <p:spPr>
            <a:xfrm>
              <a:off x="1119122" y="29481"/>
              <a:ext cx="3711575" cy="14262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764790" algn="l" rtl="0" eaLnBrk="0">
                <a:lnSpc>
                  <a:spcPct val="86000"/>
                </a:lnSpc>
                <a:tabLst>
                  <a:tab pos="2905125" algn="l"/>
                </a:tabLst>
              </a:pPr>
              <a:r>
                <a:rPr sz="1200" b="1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第四类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1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07340" algn="l" rtl="0" eaLnBrk="0">
                <a:lnSpc>
                  <a:spcPct val="123000"/>
                </a:lnSpc>
                <a:spcBef>
                  <a:spcPts val="0"/>
                </a:spcBef>
              </a:pPr>
              <a:r>
                <a:rPr sz="1200" kern="0" spc="-6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诈骗分子冒充银行、网贷、金融公司、短视频平台等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官方客服，称被害人存在</a:t>
              </a:r>
              <a:r>
                <a:rPr sz="12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贷款未还、信用卡逾期的问题，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如不及时处理将会被起诉、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纳入失信名单，诱导其下载</a:t>
              </a: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虚假贷款、征信服务类App进行“还款”“缴纳申诉保证</a:t>
              </a:r>
              <a:r>
                <a:rPr sz="1200" kern="0" spc="-10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金”“收取消除不良征信记录手续费”，以此实施诈骗。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672" name="picture 6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817092" y="91825"/>
              <a:ext cx="67093" cy="67081"/>
            </a:xfrm>
            <a:prstGeom prst="rect">
              <a:avLst/>
            </a:prstGeom>
          </p:spPr>
        </p:pic>
        <p:pic>
          <p:nvPicPr>
            <p:cNvPr id="674" name="picture 6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324666"/>
              <a:ext cx="1061313" cy="1379899"/>
            </a:xfrm>
            <a:prstGeom prst="rect">
              <a:avLst/>
            </a:prstGeom>
          </p:spPr>
        </p:pic>
        <p:sp>
          <p:nvSpPr>
            <p:cNvPr id="676" name="path 676"/>
            <p:cNvSpPr/>
            <p:nvPr/>
          </p:nvSpPr>
          <p:spPr>
            <a:xfrm>
              <a:off x="831577" y="111960"/>
              <a:ext cx="218071" cy="218071"/>
            </a:xfrm>
            <a:custGeom>
              <a:avLst/>
              <a:gdLst/>
              <a:ahLst/>
              <a:cxnLst/>
              <a:rect l="0" t="0" r="0" b="0"/>
              <a:pathLst>
                <a:path w="343" h="343">
                  <a:moveTo>
                    <a:pt x="8" y="334"/>
                  </a:moveTo>
                  <a:cubicBezTo>
                    <a:pt x="8" y="154"/>
                    <a:pt x="154" y="8"/>
                    <a:pt x="334" y="8"/>
                  </a:cubicBezTo>
                </a:path>
              </a:pathLst>
            </a:custGeom>
            <a:noFill/>
            <a:ln w="1073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78" name="path 678"/>
            <p:cNvSpPr/>
            <p:nvPr/>
          </p:nvSpPr>
          <p:spPr>
            <a:xfrm>
              <a:off x="5017763" y="324666"/>
              <a:ext cx="10731" cy="1150467"/>
            </a:xfrm>
            <a:custGeom>
              <a:avLst/>
              <a:gdLst/>
              <a:ahLst/>
              <a:cxnLst/>
              <a:rect l="0" t="0" r="0" b="0"/>
              <a:pathLst>
                <a:path w="16" h="1811">
                  <a:moveTo>
                    <a:pt x="8" y="0"/>
                  </a:moveTo>
                  <a:lnTo>
                    <a:pt x="8" y="1811"/>
                  </a:lnTo>
                </a:path>
              </a:pathLst>
            </a:custGeom>
            <a:noFill/>
            <a:ln w="1073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group 62"/>
          <p:cNvGrpSpPr/>
          <p:nvPr/>
        </p:nvGrpSpPr>
        <p:grpSpPr>
          <a:xfrm rot="21600000">
            <a:off x="840263" y="2258378"/>
            <a:ext cx="5036076" cy="1617980"/>
            <a:chOff x="0" y="0"/>
            <a:chExt cx="5036076" cy="1617980"/>
          </a:xfrm>
        </p:grpSpPr>
        <p:sp>
          <p:nvSpPr>
            <p:cNvPr id="680" name="rect 680"/>
            <p:cNvSpPr/>
            <p:nvPr/>
          </p:nvSpPr>
          <p:spPr>
            <a:xfrm>
              <a:off x="5746" y="124961"/>
              <a:ext cx="4017073" cy="1487272"/>
            </a:xfrm>
            <a:prstGeom prst="rect">
              <a:avLst/>
            </a:prstGeom>
            <a:solidFill>
              <a:srgbClr val="FDF3ED">
                <a:alpha val="96078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82" name="path 682"/>
            <p:cNvSpPr/>
            <p:nvPr/>
          </p:nvSpPr>
          <p:spPr>
            <a:xfrm>
              <a:off x="167748" y="119215"/>
              <a:ext cx="3693071" cy="11493"/>
            </a:xfrm>
            <a:custGeom>
              <a:avLst/>
              <a:gdLst/>
              <a:ahLst/>
              <a:cxnLst/>
              <a:rect l="0" t="0" r="0" b="0"/>
              <a:pathLst>
                <a:path w="5815" h="18">
                  <a:moveTo>
                    <a:pt x="0" y="9"/>
                  </a:moveTo>
                  <a:lnTo>
                    <a:pt x="5815" y="9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684" name="picture 68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688026" y="125367"/>
              <a:ext cx="564512" cy="123037"/>
            </a:xfrm>
            <a:prstGeom prst="rect">
              <a:avLst/>
            </a:prstGeom>
          </p:spPr>
        </p:pic>
        <p:sp>
          <p:nvSpPr>
            <p:cNvPr id="686" name="path 686"/>
            <p:cNvSpPr/>
            <p:nvPr/>
          </p:nvSpPr>
          <p:spPr>
            <a:xfrm>
              <a:off x="0" y="119215"/>
              <a:ext cx="173495" cy="173494"/>
            </a:xfrm>
            <a:custGeom>
              <a:avLst/>
              <a:gdLst/>
              <a:ahLst/>
              <a:cxnLst/>
              <a:rect l="0" t="0" r="0" b="0"/>
              <a:pathLst>
                <a:path w="273" h="273">
                  <a:moveTo>
                    <a:pt x="9" y="264"/>
                  </a:moveTo>
                  <a:cubicBezTo>
                    <a:pt x="9" y="123"/>
                    <a:pt x="123" y="9"/>
                    <a:pt x="264" y="9"/>
                  </a:cubicBez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688" name="picture 68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5748" y="0"/>
              <a:ext cx="1246797" cy="248398"/>
            </a:xfrm>
            <a:prstGeom prst="rect">
              <a:avLst/>
            </a:prstGeom>
          </p:spPr>
        </p:pic>
        <p:sp>
          <p:nvSpPr>
            <p:cNvPr id="690" name="textbox 690"/>
            <p:cNvSpPr/>
            <p:nvPr/>
          </p:nvSpPr>
          <p:spPr>
            <a:xfrm>
              <a:off x="181932" y="29492"/>
              <a:ext cx="3680459" cy="14084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3030" algn="l" rtl="0" eaLnBrk="0">
                <a:lnSpc>
                  <a:spcPct val="86000"/>
                </a:lnSpc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第一类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0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06705" algn="l" rtl="0" eaLnBrk="0">
                <a:lnSpc>
                  <a:spcPct val="123000"/>
                </a:lnSpc>
                <a:spcBef>
                  <a:spcPts val="5"/>
                </a:spcBef>
              </a:pP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诈骗分子通过网络媒体、</a:t>
              </a:r>
              <a:r>
                <a:rPr sz="1200" kern="0" spc="-6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电话、短信、社交软件等方</a:t>
              </a:r>
              <a:r>
                <a:rPr sz="1200" kern="0" spc="-9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式发布“无抵押”“免征信”“放款</a:t>
              </a:r>
              <a:r>
                <a:rPr sz="1200" kern="0" spc="-10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快”等虚假网络贷款广</a:t>
              </a: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告，引诱被害人下载虚假贷款App或登录虚假网站，再以</a:t>
              </a: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银行卡信息填写错误、流水不足、征信有问题等为由，要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求被害人缴纳保证金、手续费或向指定账户刷流水。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692" name="picture 69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3828049" y="286963"/>
              <a:ext cx="1208027" cy="1331017"/>
            </a:xfrm>
            <a:prstGeom prst="rect">
              <a:avLst/>
            </a:prstGeom>
          </p:spPr>
        </p:pic>
        <p:sp>
          <p:nvSpPr>
            <p:cNvPr id="694" name="path 694"/>
            <p:cNvSpPr/>
            <p:nvPr/>
          </p:nvSpPr>
          <p:spPr>
            <a:xfrm>
              <a:off x="3855072" y="119215"/>
              <a:ext cx="173494" cy="173494"/>
            </a:xfrm>
            <a:custGeom>
              <a:avLst/>
              <a:gdLst/>
              <a:ahLst/>
              <a:cxnLst/>
              <a:rect l="0" t="0" r="0" b="0"/>
              <a:pathLst>
                <a:path w="273" h="273">
                  <a:moveTo>
                    <a:pt x="9" y="9"/>
                  </a:moveTo>
                  <a:cubicBezTo>
                    <a:pt x="149" y="9"/>
                    <a:pt x="264" y="123"/>
                    <a:pt x="264" y="264"/>
                  </a:cubicBez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96" name="path 696"/>
            <p:cNvSpPr/>
            <p:nvPr/>
          </p:nvSpPr>
          <p:spPr>
            <a:xfrm>
              <a:off x="0" y="286963"/>
              <a:ext cx="11493" cy="1163268"/>
            </a:xfrm>
            <a:custGeom>
              <a:avLst/>
              <a:gdLst/>
              <a:ahLst/>
              <a:cxnLst/>
              <a:rect l="0" t="0" r="0" b="0"/>
              <a:pathLst>
                <a:path w="18" h="1831">
                  <a:moveTo>
                    <a:pt x="9" y="1831"/>
                  </a:moveTo>
                  <a:lnTo>
                    <a:pt x="9" y="0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98" name="rect 698"/>
            <p:cNvSpPr/>
            <p:nvPr/>
          </p:nvSpPr>
          <p:spPr>
            <a:xfrm>
              <a:off x="87209" y="91826"/>
              <a:ext cx="67094" cy="67081"/>
            </a:xfrm>
            <a:prstGeom prst="rect">
              <a:avLst/>
            </a:prstGeom>
            <a:solidFill>
              <a:srgbClr val="FFFFFF">
                <a:alpha val="95294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group 64"/>
          <p:cNvGrpSpPr/>
          <p:nvPr/>
        </p:nvGrpSpPr>
        <p:grpSpPr>
          <a:xfrm rot="21600000">
            <a:off x="8069484" y="1856588"/>
            <a:ext cx="4462333" cy="1703192"/>
            <a:chOff x="0" y="0"/>
            <a:chExt cx="4462333" cy="1703192"/>
          </a:xfrm>
        </p:grpSpPr>
        <p:pic>
          <p:nvPicPr>
            <p:cNvPr id="700" name="picture 70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4191032" cy="1474292"/>
            </a:xfrm>
            <a:prstGeom prst="rect">
              <a:avLst/>
            </a:prstGeom>
          </p:spPr>
        </p:pic>
        <p:sp>
          <p:nvSpPr>
            <p:cNvPr id="702" name="textbox 702"/>
            <p:cNvSpPr/>
            <p:nvPr/>
          </p:nvSpPr>
          <p:spPr>
            <a:xfrm>
              <a:off x="3872951" y="261622"/>
              <a:ext cx="602615" cy="10388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4455" algn="l" rtl="0" eaLnBrk="0">
                <a:lnSpc>
                  <a:spcPct val="86000"/>
                </a:lnSpc>
              </a:pPr>
              <a:r>
                <a:rPr sz="1100" b="1" kern="0" spc="-5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0-18岁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31445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8.6%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335"/>
                </a:spcBef>
              </a:pP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60岁以上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32080" algn="l" rtl="0" eaLnBrk="0">
                <a:lnSpc>
                  <a:spcPct val="78000"/>
                </a:lnSpc>
                <a:spcBef>
                  <a:spcPts val="295"/>
                </a:spcBef>
              </a:pPr>
              <a:r>
                <a:rPr sz="1100" b="1" kern="0" spc="-2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7.2%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04" name="textbox 704"/>
            <p:cNvSpPr/>
            <p:nvPr/>
          </p:nvSpPr>
          <p:spPr>
            <a:xfrm>
              <a:off x="293334" y="1571874"/>
              <a:ext cx="3086735" cy="1568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000" kern="0" spc="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受骗性别占比                          </a:t>
              </a:r>
              <a:r>
                <a:rPr sz="1000" kern="0" spc="-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受骗年龄占比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06" name="textbox 706"/>
            <p:cNvSpPr/>
            <p:nvPr/>
          </p:nvSpPr>
          <p:spPr>
            <a:xfrm>
              <a:off x="2428047" y="558818"/>
              <a:ext cx="534669" cy="3378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1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18-60岁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5461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84.2%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08" name="textbox 708"/>
            <p:cNvSpPr/>
            <p:nvPr/>
          </p:nvSpPr>
          <p:spPr>
            <a:xfrm>
              <a:off x="90864" y="523297"/>
              <a:ext cx="448944" cy="3384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115" algn="l" rtl="0" eaLnBrk="0">
                <a:lnSpc>
                  <a:spcPct val="86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女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30.9%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10" name="textbox 710"/>
            <p:cNvSpPr/>
            <p:nvPr/>
          </p:nvSpPr>
          <p:spPr>
            <a:xfrm>
              <a:off x="770225" y="610889"/>
              <a:ext cx="445134" cy="3314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3035" algn="l" rtl="0" eaLnBrk="0">
                <a:lnSpc>
                  <a:spcPct val="82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男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69.1%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712" name="picture 7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902330" y="6086615"/>
            <a:ext cx="4782082" cy="1203185"/>
          </a:xfrm>
          <a:prstGeom prst="rect">
            <a:avLst/>
          </a:prstGeom>
        </p:spPr>
      </p:pic>
      <p:sp>
        <p:nvSpPr>
          <p:cNvPr id="714" name="rect 714"/>
          <p:cNvSpPr/>
          <p:nvPr/>
        </p:nvSpPr>
        <p:spPr>
          <a:xfrm>
            <a:off x="1675145" y="4220880"/>
            <a:ext cx="4186186" cy="1042911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16" name="picture 7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911117" y="4227757"/>
            <a:ext cx="564507" cy="123037"/>
          </a:xfrm>
          <a:prstGeom prst="rect">
            <a:avLst/>
          </a:prstGeom>
        </p:spPr>
      </p:pic>
      <p:pic>
        <p:nvPicPr>
          <p:cNvPr id="718" name="picture 7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2192835" y="4102391"/>
            <a:ext cx="1282788" cy="248399"/>
          </a:xfrm>
          <a:prstGeom prst="rect">
            <a:avLst/>
          </a:prstGeom>
        </p:spPr>
      </p:pic>
      <p:graphicFrame>
        <p:nvGraphicFramePr>
          <p:cNvPr id="720" name="table 720"/>
          <p:cNvGraphicFramePr>
            <a:graphicFrameLocks noGrp="1"/>
          </p:cNvGraphicFramePr>
          <p:nvPr/>
        </p:nvGraphicFramePr>
        <p:xfrm>
          <a:off x="1669779" y="4102391"/>
          <a:ext cx="4196715" cy="1166495"/>
        </p:xfrm>
        <a:graphic>
          <a:graphicData uri="http://schemas.openxmlformats.org/drawingml/2006/table">
            <a:tbl>
              <a:tblPr/>
              <a:tblGrid>
                <a:gridCol w="4196715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119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  <a:tabLst>
                          <a:tab pos="812165" algn="l"/>
                        </a:tabLst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	</a:t>
                      </a: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第二类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585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5585" indent="306705" algn="l" rtl="0" eaLnBrk="0">
                        <a:lnSpc>
                          <a:spcPct val="122000"/>
                        </a:lnSpc>
                      </a:pPr>
                      <a:r>
                        <a:rPr sz="1200" kern="0" spc="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诈骗分子开发虚假贷款软件，包装成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正规软件后上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架到应用商店，软件中嵌入木马程序，可盗刷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被害人账户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资金。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22" name="picture 7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274297" y="4194216"/>
            <a:ext cx="67094" cy="67081"/>
          </a:xfrm>
          <a:prstGeom prst="rect">
            <a:avLst/>
          </a:prstGeom>
        </p:spPr>
      </p:pic>
      <p:sp>
        <p:nvSpPr>
          <p:cNvPr id="724" name="rect 724"/>
          <p:cNvSpPr/>
          <p:nvPr/>
        </p:nvSpPr>
        <p:spPr>
          <a:xfrm>
            <a:off x="846013" y="5671909"/>
            <a:ext cx="4823993" cy="818121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26" name="textbox 726"/>
          <p:cNvSpPr/>
          <p:nvPr/>
        </p:nvSpPr>
        <p:spPr>
          <a:xfrm>
            <a:off x="832328" y="5539015"/>
            <a:ext cx="4851400" cy="965200"/>
          </a:xfrm>
          <a:prstGeom prst="roundRect">
            <a:avLst>
              <a:gd name="adj" fmla="val 15087"/>
            </a:avLst>
          </a:prstGeom>
          <a:noFill/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0" indent="295275" algn="l" rtl="0" eaLnBrk="0">
              <a:lnSpc>
                <a:spcPct val="123000"/>
              </a:lnSpc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诈骗分子在正规贷款软件中内嵌弹窗广告，在被害人提交贷款 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申请时自动跳出，诱导被害人下载涉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诈贷款App实施诈骗。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28" name="textbox 728"/>
          <p:cNvSpPr/>
          <p:nvPr/>
        </p:nvSpPr>
        <p:spPr>
          <a:xfrm>
            <a:off x="9005355" y="7570336"/>
            <a:ext cx="2834004" cy="1097280"/>
          </a:xfrm>
          <a:prstGeom prst="rect">
            <a:avLst/>
          </a:prstGeom>
          <a:solidFill>
            <a:srgbClr val="FCF2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0975" indent="281940" algn="l" rtl="0" eaLnBrk="0">
              <a:lnSpc>
                <a:spcPct val="111000"/>
              </a:lnSpc>
            </a:pPr>
            <a:r>
              <a:rPr sz="1100" b="1" kern="0" spc="-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如有贷款需求，建议通过正规渠道</a:t>
            </a:r>
            <a:r>
              <a:rPr sz="11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sz="1100" b="1" kern="0" spc="-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办理，不要轻信网络贷款广告。个人</a:t>
            </a:r>
            <a:r>
              <a:rPr sz="1100" b="1" kern="0" spc="-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征</a:t>
            </a:r>
            <a:r>
              <a:rPr sz="11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sz="11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信由中国人民银行征信中心统一管理，    </a:t>
            </a:r>
            <a:r>
              <a:rPr sz="11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任何单位和个人都无权删除</a:t>
            </a:r>
            <a:r>
              <a:rPr sz="11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修改。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6" name="group 66"/>
          <p:cNvGrpSpPr/>
          <p:nvPr/>
        </p:nvGrpSpPr>
        <p:grpSpPr>
          <a:xfrm rot="21600000">
            <a:off x="834058" y="1095585"/>
            <a:ext cx="5039995" cy="455815"/>
            <a:chOff x="0" y="0"/>
            <a:chExt cx="5039995" cy="455815"/>
          </a:xfrm>
        </p:grpSpPr>
        <p:pic>
          <p:nvPicPr>
            <p:cNvPr id="730" name="picture 73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5039995" cy="455815"/>
            </a:xfrm>
            <a:prstGeom prst="rect">
              <a:avLst/>
            </a:prstGeom>
          </p:spPr>
        </p:pic>
        <p:sp>
          <p:nvSpPr>
            <p:cNvPr id="732" name="textbox 732"/>
            <p:cNvSpPr/>
            <p:nvPr/>
          </p:nvSpPr>
          <p:spPr>
            <a:xfrm>
              <a:off x="-12700" y="-12700"/>
              <a:ext cx="5066029" cy="4895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4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1445" algn="l" rtl="0" eaLnBrk="0">
                <a:lnSpc>
                  <a:spcPct val="87000"/>
                </a:lnSpc>
              </a:pPr>
              <a:r>
                <a:rPr sz="2100" b="1" kern="0" spc="-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5、贷款、征信类诈骗</a:t>
              </a:r>
              <a:r>
                <a:rPr sz="1500" kern="0" spc="-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（发案占比7.4%）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734" name="textbox 734"/>
          <p:cNvSpPr/>
          <p:nvPr/>
        </p:nvSpPr>
        <p:spPr>
          <a:xfrm>
            <a:off x="7822068" y="1097672"/>
            <a:ext cx="4815204" cy="413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indent="-1270" algn="l" rtl="0" eaLnBrk="0">
              <a:lnSpc>
                <a:spcPct val="93000"/>
              </a:lnSpc>
            </a:pPr>
            <a:r>
              <a:rPr sz="1400" b="1" kern="0" spc="-10" dirty="0">
                <a:solidFill>
                  <a:srgbClr val="B241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易受骗群体    </a:t>
            </a:r>
            <a:r>
              <a:rPr sz="1400" b="1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有贷款需求、对征信政策存在认知</a:t>
            </a:r>
            <a:r>
              <a:rPr sz="1400" b="1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误区或者已背</a:t>
            </a:r>
            <a:r>
              <a:rPr sz="1400" b="1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负债务的人群。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36" name="picture 73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763799" y="1129403"/>
            <a:ext cx="80302" cy="108255"/>
          </a:xfrm>
          <a:prstGeom prst="rect">
            <a:avLst/>
          </a:prstGeom>
        </p:spPr>
      </p:pic>
      <p:pic>
        <p:nvPicPr>
          <p:cNvPr id="738" name="picture 73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1882637" y="7194215"/>
            <a:ext cx="794049" cy="1805331"/>
          </a:xfrm>
          <a:prstGeom prst="rect">
            <a:avLst/>
          </a:prstGeom>
        </p:spPr>
      </p:pic>
      <p:sp>
        <p:nvSpPr>
          <p:cNvPr id="740" name="textbox 740"/>
          <p:cNvSpPr/>
          <p:nvPr/>
        </p:nvSpPr>
        <p:spPr>
          <a:xfrm>
            <a:off x="9038190" y="6487906"/>
            <a:ext cx="3199764" cy="417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04800" algn="l" rtl="0" eaLnBrk="0">
              <a:lnSpc>
                <a:spcPct val="115000"/>
              </a:lnSpc>
            </a:pPr>
            <a:r>
              <a:rPr sz="1200" kern="0" spc="-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凡是在放款前要求缴纳手续费、保证金</a:t>
            </a:r>
            <a:r>
              <a:rPr sz="1200" kern="0" spc="-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等费</a:t>
            </a:r>
            <a:r>
              <a:rPr sz="1100" kern="0" spc="-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用，或诱导进行“刷流水”转账操作的，都是诈骗。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42" name="textbox 742"/>
          <p:cNvSpPr/>
          <p:nvPr/>
        </p:nvSpPr>
        <p:spPr>
          <a:xfrm>
            <a:off x="3148445" y="8886780"/>
            <a:ext cx="7245984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-10-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-11-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8" name="group 68"/>
          <p:cNvGrpSpPr/>
          <p:nvPr/>
        </p:nvGrpSpPr>
        <p:grpSpPr>
          <a:xfrm rot="21600000">
            <a:off x="833346" y="4421987"/>
            <a:ext cx="643937" cy="1093376"/>
            <a:chOff x="0" y="0"/>
            <a:chExt cx="643937" cy="1093376"/>
          </a:xfrm>
        </p:grpSpPr>
        <p:pic>
          <p:nvPicPr>
            <p:cNvPr id="744" name="picture 74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643937" cy="1093376"/>
            </a:xfrm>
            <a:prstGeom prst="rect">
              <a:avLst/>
            </a:prstGeom>
          </p:spPr>
        </p:pic>
        <p:sp>
          <p:nvSpPr>
            <p:cNvPr id="746" name="textbox 746"/>
            <p:cNvSpPr/>
            <p:nvPr/>
          </p:nvSpPr>
          <p:spPr>
            <a:xfrm>
              <a:off x="-12700" y="-12700"/>
              <a:ext cx="669925" cy="11188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2245" algn="l" rtl="0" eaLnBrk="0">
                <a:lnSpc>
                  <a:spcPct val="94000"/>
                </a:lnSpc>
              </a:pPr>
              <a:r>
                <a:rPr sz="400" kern="0" spc="70" dirty="0">
                  <a:solidFill>
                    <a:srgbClr val="D1232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某金融APP</a:t>
              </a:r>
              <a:endParaRPr sz="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20980" algn="l" rtl="0" eaLnBrk="0">
                <a:lnSpc>
                  <a:spcPct val="94000"/>
                </a:lnSpc>
                <a:spcBef>
                  <a:spcPts val="120"/>
                </a:spcBef>
              </a:pPr>
              <a:r>
                <a:rPr sz="400" kern="0" spc="5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申请贷款</a:t>
              </a:r>
              <a:endParaRPr sz="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38125" algn="l" rtl="0" eaLnBrk="0">
                <a:lnSpc>
                  <a:spcPct val="86000"/>
                </a:lnSpc>
                <a:spcBef>
                  <a:spcPts val="155"/>
                </a:spcBef>
              </a:pPr>
              <a:r>
                <a:rPr sz="400" kern="0" spc="40" dirty="0">
                  <a:solidFill>
                    <a:srgbClr val="231F2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</a:t>
              </a:r>
              <a:r>
                <a:rPr sz="400" kern="0" spc="40" dirty="0">
                  <a:solidFill>
                    <a:srgbClr val="231F2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400" kern="0" spc="4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万元</a:t>
              </a:r>
              <a:endParaRPr sz="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32410" algn="l" rtl="0" eaLnBrk="0">
                <a:lnSpc>
                  <a:spcPct val="86000"/>
                </a:lnSpc>
                <a:spcBef>
                  <a:spcPts val="730"/>
                </a:spcBef>
              </a:pPr>
              <a:r>
                <a:rPr sz="400" kern="0" spc="40" dirty="0">
                  <a:solidFill>
                    <a:srgbClr val="D123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1900</a:t>
              </a:r>
              <a:r>
                <a:rPr sz="400" kern="0" spc="30" dirty="0">
                  <a:solidFill>
                    <a:srgbClr val="D123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400" kern="0" spc="40" dirty="0">
                  <a:solidFill>
                    <a:srgbClr val="D1232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元</a:t>
              </a:r>
              <a:endParaRPr sz="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9385" algn="l" rtl="0" eaLnBrk="0">
                <a:lnSpc>
                  <a:spcPct val="94000"/>
                </a:lnSpc>
                <a:spcBef>
                  <a:spcPts val="0"/>
                </a:spcBef>
              </a:pPr>
              <a:r>
                <a:rPr sz="400" kern="0" spc="6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开通高级会员</a:t>
              </a:r>
              <a:endParaRPr sz="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70" name="group 70"/>
          <p:cNvGrpSpPr/>
          <p:nvPr/>
        </p:nvGrpSpPr>
        <p:grpSpPr>
          <a:xfrm rot="21600000">
            <a:off x="831602" y="1708426"/>
            <a:ext cx="1440129" cy="434628"/>
            <a:chOff x="0" y="0"/>
            <a:chExt cx="1440129" cy="434628"/>
          </a:xfrm>
        </p:grpSpPr>
        <p:pic>
          <p:nvPicPr>
            <p:cNvPr id="748" name="picture 74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440129" cy="434628"/>
            </a:xfrm>
            <a:prstGeom prst="rect">
              <a:avLst/>
            </a:prstGeom>
          </p:spPr>
        </p:pic>
        <p:sp>
          <p:nvSpPr>
            <p:cNvPr id="750" name="textbox 750"/>
            <p:cNvSpPr/>
            <p:nvPr/>
          </p:nvSpPr>
          <p:spPr>
            <a:xfrm>
              <a:off x="-12700" y="-12700"/>
              <a:ext cx="1465580" cy="4768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1135" algn="l" rtl="0" eaLnBrk="0">
                <a:lnSpc>
                  <a:spcPct val="87000"/>
                </a:lnSpc>
              </a:pP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作</a:t>
              </a:r>
              <a:r>
                <a:rPr sz="1700" b="1" kern="0" spc="1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手</a:t>
              </a:r>
              <a:r>
                <a:rPr sz="1700" b="1" kern="0" spc="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72" name="group 72"/>
          <p:cNvGrpSpPr/>
          <p:nvPr/>
        </p:nvGrpSpPr>
        <p:grpSpPr>
          <a:xfrm rot="21600000">
            <a:off x="7652835" y="3771225"/>
            <a:ext cx="1440129" cy="434626"/>
            <a:chOff x="0" y="0"/>
            <a:chExt cx="1440129" cy="434626"/>
          </a:xfrm>
        </p:grpSpPr>
        <p:pic>
          <p:nvPicPr>
            <p:cNvPr id="752" name="picture 752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1440129" cy="434626"/>
            </a:xfrm>
            <a:prstGeom prst="rect">
              <a:avLst/>
            </a:prstGeom>
          </p:spPr>
        </p:pic>
        <p:sp>
          <p:nvSpPr>
            <p:cNvPr id="754" name="textbox 754"/>
            <p:cNvSpPr/>
            <p:nvPr/>
          </p:nvSpPr>
          <p:spPr>
            <a:xfrm>
              <a:off x="-12700" y="-12700"/>
              <a:ext cx="1465580" cy="472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典</a:t>
              </a:r>
              <a:r>
                <a:rPr sz="1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</a:t>
              </a:r>
              <a:r>
                <a:rPr sz="1700" b="1" kern="0" spc="1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例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74" name="group 74"/>
          <p:cNvGrpSpPr/>
          <p:nvPr/>
        </p:nvGrpSpPr>
        <p:grpSpPr>
          <a:xfrm rot="21600000">
            <a:off x="7663996" y="7438138"/>
            <a:ext cx="1145920" cy="451878"/>
            <a:chOff x="0" y="0"/>
            <a:chExt cx="1145920" cy="451878"/>
          </a:xfrm>
        </p:grpSpPr>
        <p:pic>
          <p:nvPicPr>
            <p:cNvPr id="756" name="picture 75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1145920" cy="451878"/>
            </a:xfrm>
            <a:prstGeom prst="rect">
              <a:avLst/>
            </a:prstGeom>
          </p:spPr>
        </p:pic>
        <p:sp>
          <p:nvSpPr>
            <p:cNvPr id="758" name="textbox 758"/>
            <p:cNvSpPr/>
            <p:nvPr/>
          </p:nvSpPr>
          <p:spPr>
            <a:xfrm>
              <a:off x="-12700" y="-12700"/>
              <a:ext cx="1171575" cy="4857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7432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b="1" kern="0" spc="7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警方提示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760" name="picture 76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406288" y="4001320"/>
            <a:ext cx="749736" cy="676269"/>
          </a:xfrm>
          <a:prstGeom prst="rect">
            <a:avLst/>
          </a:prstGeom>
        </p:spPr>
      </p:pic>
      <p:sp>
        <p:nvSpPr>
          <p:cNvPr id="762" name="rect 762"/>
          <p:cNvSpPr/>
          <p:nvPr/>
        </p:nvSpPr>
        <p:spPr>
          <a:xfrm>
            <a:off x="11308628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64" name="textbox 764"/>
          <p:cNvSpPr/>
          <p:nvPr/>
        </p:nvSpPr>
        <p:spPr>
          <a:xfrm>
            <a:off x="10808360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2000"/>
              </a:lnSpc>
              <a:tabLst>
                <a:tab pos="108140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66" name="picture 76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2647665" y="596862"/>
            <a:ext cx="227101" cy="222135"/>
          </a:xfrm>
          <a:prstGeom prst="rect">
            <a:avLst/>
          </a:prstGeom>
        </p:spPr>
      </p:pic>
      <p:pic>
        <p:nvPicPr>
          <p:cNvPr id="768" name="picture 76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10821060" y="627430"/>
            <a:ext cx="526046" cy="162128"/>
          </a:xfrm>
          <a:prstGeom prst="rect">
            <a:avLst/>
          </a:prstGeom>
        </p:spPr>
      </p:pic>
      <p:sp>
        <p:nvSpPr>
          <p:cNvPr id="770" name="rect 770"/>
          <p:cNvSpPr/>
          <p:nvPr/>
        </p:nvSpPr>
        <p:spPr>
          <a:xfrm>
            <a:off x="780332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72" name="textbox 772"/>
          <p:cNvSpPr/>
          <p:nvPr/>
        </p:nvSpPr>
        <p:spPr>
          <a:xfrm>
            <a:off x="636625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tabLst>
                <a:tab pos="3778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74" name="picture 77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2176930" y="627430"/>
            <a:ext cx="526059" cy="162128"/>
          </a:xfrm>
          <a:prstGeom prst="rect">
            <a:avLst/>
          </a:prstGeom>
        </p:spPr>
      </p:pic>
      <p:pic>
        <p:nvPicPr>
          <p:cNvPr id="776" name="picture 77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649325" y="596862"/>
            <a:ext cx="227101" cy="222135"/>
          </a:xfrm>
          <a:prstGeom prst="rect">
            <a:avLst/>
          </a:prstGeom>
        </p:spPr>
      </p:pic>
      <p:sp>
        <p:nvSpPr>
          <p:cNvPr id="778" name="path 778"/>
          <p:cNvSpPr/>
          <p:nvPr/>
        </p:nvSpPr>
        <p:spPr>
          <a:xfrm>
            <a:off x="7660570" y="1539567"/>
            <a:ext cx="5056149" cy="76451"/>
          </a:xfrm>
          <a:custGeom>
            <a:avLst/>
            <a:gdLst/>
            <a:ahLst/>
            <a:cxnLst/>
            <a:rect l="0" t="0" r="0" b="0"/>
            <a:pathLst>
              <a:path w="7962" h="120">
                <a:moveTo>
                  <a:pt x="10" y="10"/>
                </a:moveTo>
                <a:lnTo>
                  <a:pt x="527" y="10"/>
                </a:lnTo>
                <a:cubicBezTo>
                  <a:pt x="581" y="10"/>
                  <a:pt x="634" y="27"/>
                  <a:pt x="678" y="60"/>
                </a:cubicBezTo>
                <a:lnTo>
                  <a:pt x="678" y="60"/>
                </a:lnTo>
                <a:cubicBezTo>
                  <a:pt x="769" y="126"/>
                  <a:pt x="891" y="126"/>
                  <a:pt x="982" y="60"/>
                </a:cubicBezTo>
                <a:cubicBezTo>
                  <a:pt x="1026" y="27"/>
                  <a:pt x="1079" y="10"/>
                  <a:pt x="1133" y="10"/>
                </a:cubicBezTo>
                <a:lnTo>
                  <a:pt x="7951" y="10"/>
                </a:lnTo>
              </a:path>
            </a:pathLst>
          </a:custGeom>
          <a:noFill/>
          <a:ln w="13347" cap="flat">
            <a:solidFill>
              <a:srgbClr val="E16255"/>
            </a:solidFill>
            <a:prstDash val="dash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80" name="picture 78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3375388" y="5546952"/>
            <a:ext cx="1246797" cy="248403"/>
          </a:xfrm>
          <a:prstGeom prst="rect">
            <a:avLst/>
          </a:prstGeom>
        </p:spPr>
      </p:pic>
      <p:pic>
        <p:nvPicPr>
          <p:cNvPr id="782" name="picture 78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8407129" y="6383328"/>
            <a:ext cx="313489" cy="277697"/>
          </a:xfrm>
          <a:prstGeom prst="rect">
            <a:avLst/>
          </a:prstGeom>
        </p:spPr>
      </p:pic>
      <p:pic>
        <p:nvPicPr>
          <p:cNvPr id="784" name="picture 78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8438618" y="6726671"/>
            <a:ext cx="299143" cy="266529"/>
          </a:xfrm>
          <a:prstGeom prst="rect">
            <a:avLst/>
          </a:prstGeom>
        </p:spPr>
      </p:pic>
      <p:sp>
        <p:nvSpPr>
          <p:cNvPr id="786" name="textbox 786"/>
          <p:cNvSpPr/>
          <p:nvPr/>
        </p:nvSpPr>
        <p:spPr>
          <a:xfrm>
            <a:off x="3651931" y="5576438"/>
            <a:ext cx="476884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第三类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88" name="picture 788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8847466" y="6249647"/>
            <a:ext cx="8686" cy="877125"/>
          </a:xfrm>
          <a:prstGeom prst="rect">
            <a:avLst/>
          </a:prstGeom>
        </p:spPr>
      </p:pic>
      <p:pic>
        <p:nvPicPr>
          <p:cNvPr id="790" name="picture 790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12656550" y="596858"/>
            <a:ext cx="15240" cy="30568"/>
          </a:xfrm>
          <a:prstGeom prst="rect">
            <a:avLst/>
          </a:prstGeom>
        </p:spPr>
      </p:pic>
      <p:pic>
        <p:nvPicPr>
          <p:cNvPr id="792" name="picture 79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861185" y="596858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textbox 794"/>
          <p:cNvSpPr/>
          <p:nvPr/>
        </p:nvSpPr>
        <p:spPr>
          <a:xfrm>
            <a:off x="7929263" y="4347548"/>
            <a:ext cx="4754245" cy="2445385"/>
          </a:xfrm>
          <a:prstGeom prst="roundRect">
            <a:avLst>
              <a:gd name="adj" fmla="val 5336"/>
            </a:avLst>
          </a:prstGeom>
          <a:solidFill>
            <a:srgbClr val="FDF3ED">
              <a:alpha val="100000"/>
            </a:srgbClr>
          </a:solidFill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7495" indent="313690" algn="l" rtl="0" eaLnBrk="0">
              <a:lnSpc>
                <a:spcPct val="123000"/>
              </a:lnSpc>
              <a:spcBef>
                <a:spcPts val="5"/>
              </a:spcBef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常先生在玩游戏时收到一条游戏好友申请，对方提出想用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3000元购买常先生的游戏账号，因对方出价较高，常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先生觉得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有利可图便欣然同意。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9400" indent="303530" algn="l" rtl="0" eaLnBrk="0">
              <a:lnSpc>
                <a:spcPct val="124000"/>
              </a:lnSpc>
              <a:spcBef>
                <a:spcPts val="85"/>
              </a:spcBef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对方发来网址链接声称需通过平台完成交易，常先生随即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点击链接进入虚假游戏交易平台。注册登录后，系统显示常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先生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账户内有3000元冻结资金，需要先交900元的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解冻费才能开始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交易，常先生通过扫码支付后，账号依旧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显示被冻结。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1940" indent="300355" algn="l" rtl="0" eaLnBrk="0">
              <a:lnSpc>
                <a:spcPct val="124000"/>
              </a:lnSpc>
              <a:spcBef>
                <a:spcPts val="30"/>
              </a:spcBef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接着对方又以需要交手续费、认证金等各种理由诱导常先    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生付款3万余元，但仍无法提现，常先生这才意识到被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骗。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6" name="group 76"/>
          <p:cNvGrpSpPr/>
          <p:nvPr/>
        </p:nvGrpSpPr>
        <p:grpSpPr>
          <a:xfrm rot="21600000">
            <a:off x="7995858" y="1830704"/>
            <a:ext cx="4533652" cy="1742073"/>
            <a:chOff x="0" y="0"/>
            <a:chExt cx="4533652" cy="1742073"/>
          </a:xfrm>
        </p:grpSpPr>
        <p:pic>
          <p:nvPicPr>
            <p:cNvPr id="796" name="picture 79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262346" cy="1513186"/>
            </a:xfrm>
            <a:prstGeom prst="rect">
              <a:avLst/>
            </a:prstGeom>
          </p:spPr>
        </p:pic>
        <p:sp>
          <p:nvSpPr>
            <p:cNvPr id="798" name="textbox 798"/>
            <p:cNvSpPr/>
            <p:nvPr/>
          </p:nvSpPr>
          <p:spPr>
            <a:xfrm>
              <a:off x="134294" y="529183"/>
              <a:ext cx="1087119" cy="1238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0" algn="l" rtl="0" eaLnBrk="0">
                <a:lnSpc>
                  <a:spcPct val="85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女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97000"/>
                </a:lnSpc>
                <a:spcBef>
                  <a:spcPts val="10"/>
                </a:spcBef>
              </a:pPr>
              <a:r>
                <a:rPr sz="1600" b="1" kern="0" spc="20" baseline="-3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46.7%</a:t>
              </a:r>
              <a:r>
                <a:rPr sz="1000" b="1" kern="0" spc="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</a:t>
              </a:r>
              <a:r>
                <a:rPr sz="1000" b="1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600" b="1" kern="0" spc="10" baseline="10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男</a:t>
              </a:r>
              <a:endParaRPr sz="1600" baseline="10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r" rtl="0" eaLnBrk="0">
                <a:lnSpc>
                  <a:spcPct val="78000"/>
                </a:lnSpc>
                <a:spcBef>
                  <a:spcPts val="155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53.3%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6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2570" algn="l" rtl="0" eaLnBrk="0">
                <a:lnSpc>
                  <a:spcPct val="86000"/>
                </a:lnSpc>
              </a:pPr>
              <a:r>
                <a:rPr sz="1000" kern="0" spc="-2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受骗性别占比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00" name="textbox 800"/>
            <p:cNvSpPr/>
            <p:nvPr/>
          </p:nvSpPr>
          <p:spPr>
            <a:xfrm>
              <a:off x="2664981" y="904720"/>
              <a:ext cx="786765" cy="8629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1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18-60岁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1557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58%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41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000" kern="0" spc="-2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受骗年龄占比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02" name="textbox 802"/>
            <p:cNvSpPr/>
            <p:nvPr/>
          </p:nvSpPr>
          <p:spPr>
            <a:xfrm>
              <a:off x="3944270" y="1023187"/>
              <a:ext cx="602615" cy="3378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60岁以上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30175" algn="l" rtl="0" eaLnBrk="0">
                <a:lnSpc>
                  <a:spcPct val="78000"/>
                </a:lnSpc>
                <a:spcBef>
                  <a:spcPts val="295"/>
                </a:spcBef>
              </a:pPr>
              <a:r>
                <a:rPr sz="1100" b="1" kern="0" spc="-1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2.7%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04" name="textbox 804"/>
            <p:cNvSpPr/>
            <p:nvPr/>
          </p:nvSpPr>
          <p:spPr>
            <a:xfrm>
              <a:off x="4016141" y="26906"/>
              <a:ext cx="457834" cy="3378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100" b="1" kern="0" spc="-5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0-18岁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5875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39.3%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78" name="group 78"/>
          <p:cNvGrpSpPr/>
          <p:nvPr/>
        </p:nvGrpSpPr>
        <p:grpSpPr>
          <a:xfrm rot="21600000">
            <a:off x="837960" y="2235384"/>
            <a:ext cx="5027454" cy="1318707"/>
            <a:chOff x="0" y="0"/>
            <a:chExt cx="5027454" cy="1318707"/>
          </a:xfrm>
        </p:grpSpPr>
        <p:sp>
          <p:nvSpPr>
            <p:cNvPr id="806" name="rect 806"/>
            <p:cNvSpPr/>
            <p:nvPr/>
          </p:nvSpPr>
          <p:spPr>
            <a:xfrm>
              <a:off x="5746" y="124964"/>
              <a:ext cx="4823993" cy="1187996"/>
            </a:xfrm>
            <a:prstGeom prst="rect">
              <a:avLst/>
            </a:prstGeom>
            <a:solidFill>
              <a:srgbClr val="FDF3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808" name="picture 80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5741" y="0"/>
              <a:ext cx="1606791" cy="248398"/>
            </a:xfrm>
            <a:prstGeom prst="rect">
              <a:avLst/>
            </a:prstGeom>
          </p:spPr>
        </p:pic>
        <p:sp>
          <p:nvSpPr>
            <p:cNvPr id="810" name="textbox 810"/>
            <p:cNvSpPr/>
            <p:nvPr/>
          </p:nvSpPr>
          <p:spPr>
            <a:xfrm>
              <a:off x="-12700" y="29479"/>
              <a:ext cx="4860925" cy="10439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tabLst>
                  <a:tab pos="99060" algn="l"/>
                </a:tabLst>
              </a:pPr>
              <a:r>
                <a:rPr sz="1200" b="1" kern="0" spc="0" dirty="0">
                  <a:solidFill>
                    <a:srgbClr val="D9D9D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50" dirty="0">
                  <a:solidFill>
                    <a:srgbClr val="D9D9D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1200" b="1" kern="0" spc="-110" dirty="0">
                  <a:solidFill>
                    <a:srgbClr val="D9D9D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第一步：寻找</a:t>
              </a:r>
              <a:r>
                <a:rPr sz="1200" b="1" kern="0" spc="-190" dirty="0">
                  <a:solidFill>
                    <a:srgbClr val="D9D9D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110" dirty="0">
                  <a:solidFill>
                    <a:srgbClr val="D9D9D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目标</a:t>
              </a:r>
              <a:r>
                <a:rPr sz="1200" b="1" kern="0" spc="0" dirty="0">
                  <a:solidFill>
                    <a:srgbClr val="D9D9D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                                                            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4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14350" algn="l" rtl="0" eaLnBrk="0">
                <a:lnSpc>
                  <a:spcPct val="79000"/>
                </a:lnSpc>
                <a:spcBef>
                  <a:spcPts val="365"/>
                </a:spcBef>
              </a:pP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诈骗分子在社交、游戏平台发布“高价收购游戏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07645" algn="l" rtl="0" eaLnBrk="0">
                <a:lnSpc>
                  <a:spcPts val="1800"/>
                </a:lnSpc>
              </a:pPr>
              <a:r>
                <a:rPr sz="11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账号”“低价出售稀有装备、皮肤”“</a:t>
              </a:r>
              <a:r>
                <a:rPr sz="1100" kern="0" spc="-6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游戏代练”“免费送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07645" algn="l" rtl="0" eaLnBrk="0">
                <a:lnSpc>
                  <a:spcPts val="1800"/>
                </a:lnSpc>
              </a:pPr>
              <a:r>
                <a:rPr sz="1200" kern="0" spc="-9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游戏皮肤、账号”等信息引流。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812" name="picture 8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87203" y="91825"/>
              <a:ext cx="67094" cy="67081"/>
            </a:xfrm>
            <a:prstGeom prst="rect">
              <a:avLst/>
            </a:prstGeom>
          </p:spPr>
        </p:pic>
        <p:sp>
          <p:nvSpPr>
            <p:cNvPr id="814" name="path 814"/>
            <p:cNvSpPr/>
            <p:nvPr/>
          </p:nvSpPr>
          <p:spPr>
            <a:xfrm>
              <a:off x="4823993" y="283626"/>
              <a:ext cx="11493" cy="870673"/>
            </a:xfrm>
            <a:custGeom>
              <a:avLst/>
              <a:gdLst/>
              <a:ahLst/>
              <a:cxnLst/>
              <a:rect l="0" t="0" r="0" b="0"/>
              <a:pathLst>
                <a:path w="18" h="1371">
                  <a:moveTo>
                    <a:pt x="9" y="0"/>
                  </a:moveTo>
                  <a:lnTo>
                    <a:pt x="9" y="1371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16" name="path 816"/>
            <p:cNvSpPr/>
            <p:nvPr/>
          </p:nvSpPr>
          <p:spPr>
            <a:xfrm>
              <a:off x="0" y="1148553"/>
              <a:ext cx="4835487" cy="170154"/>
            </a:xfrm>
            <a:custGeom>
              <a:avLst/>
              <a:gdLst/>
              <a:ahLst/>
              <a:cxnLst/>
              <a:rect l="0" t="0" r="0" b="0"/>
              <a:pathLst>
                <a:path w="7614" h="267">
                  <a:moveTo>
                    <a:pt x="7356" y="258"/>
                  </a:moveTo>
                  <a:lnTo>
                    <a:pt x="258" y="258"/>
                  </a:lnTo>
                  <a:cubicBezTo>
                    <a:pt x="120" y="258"/>
                    <a:pt x="9" y="147"/>
                    <a:pt x="9" y="9"/>
                  </a:cubicBezTo>
                  <a:moveTo>
                    <a:pt x="7605" y="9"/>
                  </a:moveTo>
                  <a:cubicBezTo>
                    <a:pt x="7605" y="147"/>
                    <a:pt x="7494" y="258"/>
                    <a:pt x="7356" y="258"/>
                  </a:cubicBez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818" name="picture 8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742169" y="18918"/>
              <a:ext cx="1285284" cy="1298199"/>
            </a:xfrm>
            <a:prstGeom prst="rect">
              <a:avLst/>
            </a:prstGeom>
          </p:spPr>
        </p:pic>
        <p:sp>
          <p:nvSpPr>
            <p:cNvPr id="820" name="path 820"/>
            <p:cNvSpPr/>
            <p:nvPr/>
          </p:nvSpPr>
          <p:spPr>
            <a:xfrm>
              <a:off x="0" y="283626"/>
              <a:ext cx="11493" cy="870673"/>
            </a:xfrm>
            <a:custGeom>
              <a:avLst/>
              <a:gdLst/>
              <a:ahLst/>
              <a:cxnLst/>
              <a:rect l="0" t="0" r="0" b="0"/>
              <a:pathLst>
                <a:path w="18" h="1371">
                  <a:moveTo>
                    <a:pt x="9" y="1371"/>
                  </a:moveTo>
                  <a:lnTo>
                    <a:pt x="9" y="0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group 80"/>
          <p:cNvGrpSpPr/>
          <p:nvPr/>
        </p:nvGrpSpPr>
        <p:grpSpPr>
          <a:xfrm rot="21600000">
            <a:off x="832422" y="5253262"/>
            <a:ext cx="4840058" cy="1342655"/>
            <a:chOff x="0" y="0"/>
            <a:chExt cx="4840058" cy="1342655"/>
          </a:xfrm>
        </p:grpSpPr>
        <p:sp>
          <p:nvSpPr>
            <p:cNvPr id="822" name="rect 822"/>
            <p:cNvSpPr/>
            <p:nvPr/>
          </p:nvSpPr>
          <p:spPr>
            <a:xfrm>
              <a:off x="5600" y="124200"/>
              <a:ext cx="4215713" cy="1163688"/>
            </a:xfrm>
            <a:prstGeom prst="rect">
              <a:avLst/>
            </a:prstGeom>
            <a:solidFill>
              <a:srgbClr val="FDF3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24" name="path 824"/>
            <p:cNvSpPr/>
            <p:nvPr/>
          </p:nvSpPr>
          <p:spPr>
            <a:xfrm>
              <a:off x="0" y="118600"/>
              <a:ext cx="152628" cy="152628"/>
            </a:xfrm>
            <a:custGeom>
              <a:avLst/>
              <a:gdLst/>
              <a:ahLst/>
              <a:cxnLst/>
              <a:rect l="0" t="0" r="0" b="0"/>
              <a:pathLst>
                <a:path w="240" h="240">
                  <a:moveTo>
                    <a:pt x="8" y="231"/>
                  </a:moveTo>
                  <a:cubicBezTo>
                    <a:pt x="8" y="108"/>
                    <a:pt x="108" y="8"/>
                    <a:pt x="231" y="8"/>
                  </a:cubicBezTo>
                </a:path>
              </a:pathLst>
            </a:custGeom>
            <a:noFill/>
            <a:ln w="1120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26" name="path 826"/>
            <p:cNvSpPr/>
            <p:nvPr/>
          </p:nvSpPr>
          <p:spPr>
            <a:xfrm>
              <a:off x="147027" y="118600"/>
              <a:ext cx="3932859" cy="11201"/>
            </a:xfrm>
            <a:custGeom>
              <a:avLst/>
              <a:gdLst/>
              <a:ahLst/>
              <a:cxnLst/>
              <a:rect l="0" t="0" r="0" b="0"/>
              <a:pathLst>
                <a:path w="6193" h="17">
                  <a:moveTo>
                    <a:pt x="0" y="8"/>
                  </a:moveTo>
                  <a:lnTo>
                    <a:pt x="6193" y="8"/>
                  </a:lnTo>
                </a:path>
              </a:pathLst>
            </a:custGeom>
            <a:noFill/>
            <a:ln w="1120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828" name="picture 8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11278" y="0"/>
              <a:ext cx="1606791" cy="248404"/>
            </a:xfrm>
            <a:prstGeom prst="rect">
              <a:avLst/>
            </a:prstGeom>
          </p:spPr>
        </p:pic>
        <p:sp>
          <p:nvSpPr>
            <p:cNvPr id="830" name="textbox 830"/>
            <p:cNvSpPr/>
            <p:nvPr/>
          </p:nvSpPr>
          <p:spPr>
            <a:xfrm>
              <a:off x="139021" y="28868"/>
              <a:ext cx="3718559" cy="10147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3340" algn="l" rtl="0" eaLnBrk="0">
                <a:lnSpc>
                  <a:spcPct val="87000"/>
                </a:lnSpc>
              </a:pPr>
              <a:r>
                <a:rPr sz="1200" b="1" kern="0" spc="-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第三步：实施诈骗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07340" algn="l" rtl="0" eaLnBrk="0">
                <a:lnSpc>
                  <a:spcPct val="126000"/>
                </a:lnSpc>
              </a:pP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诈骗分子以被害人操作</a:t>
              </a:r>
              <a:r>
                <a:rPr sz="1200" kern="0" spc="-6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失误、等级不够等为由，要求</a:t>
              </a:r>
              <a:r>
                <a:rPr sz="11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被害人支付所谓的“注册费”“解冻费”“会员费”等费用，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随后将被害人拉黑。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2" name="path 832"/>
            <p:cNvSpPr/>
            <p:nvPr/>
          </p:nvSpPr>
          <p:spPr>
            <a:xfrm>
              <a:off x="147027" y="1282288"/>
              <a:ext cx="3932859" cy="11201"/>
            </a:xfrm>
            <a:custGeom>
              <a:avLst/>
              <a:gdLst/>
              <a:ahLst/>
              <a:cxnLst/>
              <a:rect l="0" t="0" r="0" b="0"/>
              <a:pathLst>
                <a:path w="6193" h="17">
                  <a:moveTo>
                    <a:pt x="6193" y="8"/>
                  </a:moveTo>
                  <a:lnTo>
                    <a:pt x="0" y="8"/>
                  </a:lnTo>
                </a:path>
              </a:pathLst>
            </a:custGeom>
            <a:noFill/>
            <a:ln w="1120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834" name="picture 83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3922325" y="118600"/>
              <a:ext cx="917733" cy="1224054"/>
            </a:xfrm>
            <a:prstGeom prst="rect">
              <a:avLst/>
            </a:prstGeom>
          </p:spPr>
        </p:pic>
        <p:sp>
          <p:nvSpPr>
            <p:cNvPr id="836" name="path 836"/>
            <p:cNvSpPr/>
            <p:nvPr/>
          </p:nvSpPr>
          <p:spPr>
            <a:xfrm>
              <a:off x="0" y="265627"/>
              <a:ext cx="152628" cy="1027861"/>
            </a:xfrm>
            <a:custGeom>
              <a:avLst/>
              <a:gdLst/>
              <a:ahLst/>
              <a:cxnLst/>
              <a:rect l="0" t="0" r="0" b="0"/>
              <a:pathLst>
                <a:path w="240" h="1618">
                  <a:moveTo>
                    <a:pt x="231" y="1609"/>
                  </a:moveTo>
                  <a:cubicBezTo>
                    <a:pt x="108" y="1609"/>
                    <a:pt x="8" y="1510"/>
                    <a:pt x="8" y="1387"/>
                  </a:cubicBezTo>
                  <a:lnTo>
                    <a:pt x="8" y="0"/>
                  </a:lnTo>
                </a:path>
              </a:pathLst>
            </a:custGeom>
            <a:noFill/>
            <a:ln w="1120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838" name="picture 83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92740" y="91826"/>
              <a:ext cx="67094" cy="67081"/>
            </a:xfrm>
            <a:prstGeom prst="rect">
              <a:avLst/>
            </a:prstGeom>
          </p:spPr>
        </p:pic>
      </p:grpSp>
      <p:pic>
        <p:nvPicPr>
          <p:cNvPr id="840" name="picture 8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900018" y="7152688"/>
            <a:ext cx="4782082" cy="1347177"/>
          </a:xfrm>
          <a:prstGeom prst="rect">
            <a:avLst/>
          </a:prstGeom>
        </p:spPr>
      </p:pic>
      <p:sp>
        <p:nvSpPr>
          <p:cNvPr id="842" name="rect 842"/>
          <p:cNvSpPr/>
          <p:nvPr/>
        </p:nvSpPr>
        <p:spPr>
          <a:xfrm>
            <a:off x="1667074" y="3899306"/>
            <a:ext cx="4009072" cy="1123289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44" name="textbox 844"/>
          <p:cNvSpPr/>
          <p:nvPr/>
        </p:nvSpPr>
        <p:spPr>
          <a:xfrm>
            <a:off x="1653771" y="3886002"/>
            <a:ext cx="4036059" cy="1149985"/>
          </a:xfrm>
          <a:prstGeom prst="roundRect">
            <a:avLst>
              <a:gd name="adj" fmla="val 16104"/>
            </a:avLst>
          </a:prstGeom>
          <a:noFill/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3380" indent="304165" algn="l" rtl="0" eaLnBrk="0">
              <a:lnSpc>
                <a:spcPct val="123000"/>
              </a:lnSpc>
              <a:spcBef>
                <a:spcPts val="5"/>
              </a:spcBef>
            </a:pPr>
            <a:r>
              <a:rPr sz="1200" kern="0" spc="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诈骗分子运用技术手段，仿冒正规的游戏交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平台，诱导被害人到仿冒的游戏交易平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台或通过第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三方交易平台私下进行交易。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46" name="textbox 846"/>
          <p:cNvSpPr/>
          <p:nvPr/>
        </p:nvSpPr>
        <p:spPr>
          <a:xfrm>
            <a:off x="1578824" y="7623935"/>
            <a:ext cx="2797175" cy="1059814"/>
          </a:xfrm>
          <a:prstGeom prst="rect">
            <a:avLst/>
          </a:prstGeom>
          <a:solidFill>
            <a:srgbClr val="FCD2C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7805" indent="357505" algn="l" rtl="0" eaLnBrk="0">
              <a:lnSpc>
                <a:spcPct val="117000"/>
              </a:lnSpc>
              <a:spcBef>
                <a:spcPts val="0"/>
              </a:spcBef>
            </a:pPr>
            <a:r>
              <a:rPr sz="1400" b="1" kern="0" spc="1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买卖游戏账号、道具</a:t>
            </a:r>
            <a:r>
              <a:rPr sz="1400" b="1" kern="0" spc="10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</a:t>
            </a:r>
            <a:r>
              <a:rPr sz="14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b="1" kern="0" spc="5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通过正规交易平台操作。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48" name="picture 84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608295" y="7623935"/>
            <a:ext cx="2977253" cy="1026579"/>
          </a:xfrm>
          <a:prstGeom prst="rect">
            <a:avLst/>
          </a:prstGeom>
        </p:spPr>
      </p:pic>
      <p:grpSp>
        <p:nvGrpSpPr>
          <p:cNvPr id="82" name="group 82"/>
          <p:cNvGrpSpPr/>
          <p:nvPr/>
        </p:nvGrpSpPr>
        <p:grpSpPr>
          <a:xfrm rot="21600000">
            <a:off x="831747" y="1072591"/>
            <a:ext cx="5039995" cy="455815"/>
            <a:chOff x="0" y="0"/>
            <a:chExt cx="5039995" cy="455815"/>
          </a:xfrm>
        </p:grpSpPr>
        <p:pic>
          <p:nvPicPr>
            <p:cNvPr id="850" name="picture 85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5039995" cy="455815"/>
            </a:xfrm>
            <a:prstGeom prst="rect">
              <a:avLst/>
            </a:prstGeom>
          </p:spPr>
        </p:pic>
        <p:sp>
          <p:nvSpPr>
            <p:cNvPr id="852" name="textbox 852"/>
            <p:cNvSpPr/>
            <p:nvPr/>
          </p:nvSpPr>
          <p:spPr>
            <a:xfrm>
              <a:off x="-12700" y="-12700"/>
              <a:ext cx="5066029" cy="4972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779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2200" b="1" kern="0" spc="-1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6、网络游戏虚假交易类诈骗</a:t>
              </a:r>
              <a:r>
                <a:rPr sz="1600" kern="0" spc="-1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（发案占比4.8%）</a:t>
              </a:r>
              <a:endPara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854" name="picture 85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878914" y="6913360"/>
            <a:ext cx="784732" cy="2132845"/>
          </a:xfrm>
          <a:prstGeom prst="rect">
            <a:avLst/>
          </a:prstGeom>
        </p:spPr>
      </p:pic>
      <p:pic>
        <p:nvPicPr>
          <p:cNvPr id="856" name="picture 85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32929" y="3696906"/>
            <a:ext cx="1131192" cy="1300438"/>
          </a:xfrm>
          <a:prstGeom prst="rect">
            <a:avLst/>
          </a:prstGeom>
        </p:spPr>
      </p:pic>
      <p:grpSp>
        <p:nvGrpSpPr>
          <p:cNvPr id="84" name="group 84"/>
          <p:cNvGrpSpPr/>
          <p:nvPr/>
        </p:nvGrpSpPr>
        <p:grpSpPr>
          <a:xfrm rot="21600000">
            <a:off x="825869" y="6962985"/>
            <a:ext cx="1388160" cy="546785"/>
            <a:chOff x="0" y="0"/>
            <a:chExt cx="1388160" cy="546785"/>
          </a:xfrm>
        </p:grpSpPr>
        <p:pic>
          <p:nvPicPr>
            <p:cNvPr id="858" name="picture 85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388160" cy="546785"/>
            </a:xfrm>
            <a:prstGeom prst="rect">
              <a:avLst/>
            </a:prstGeom>
          </p:spPr>
        </p:pic>
        <p:sp>
          <p:nvSpPr>
            <p:cNvPr id="860" name="textbox 860"/>
            <p:cNvSpPr/>
            <p:nvPr/>
          </p:nvSpPr>
          <p:spPr>
            <a:xfrm>
              <a:off x="-12700" y="-12700"/>
              <a:ext cx="1414144" cy="5746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893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400" b="1" kern="0" spc="14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警方提示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62" name="textbox 862"/>
          <p:cNvSpPr/>
          <p:nvPr/>
        </p:nvSpPr>
        <p:spPr>
          <a:xfrm>
            <a:off x="3148451" y="8886780"/>
            <a:ext cx="7245984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-12-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-13-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6" name="group 86"/>
          <p:cNvGrpSpPr/>
          <p:nvPr/>
        </p:nvGrpSpPr>
        <p:grpSpPr>
          <a:xfrm rot="21600000">
            <a:off x="829291" y="1685432"/>
            <a:ext cx="1440129" cy="434627"/>
            <a:chOff x="0" y="0"/>
            <a:chExt cx="1440129" cy="434627"/>
          </a:xfrm>
        </p:grpSpPr>
        <p:pic>
          <p:nvPicPr>
            <p:cNvPr id="864" name="picture 86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440129" cy="434627"/>
            </a:xfrm>
            <a:prstGeom prst="rect">
              <a:avLst/>
            </a:prstGeom>
          </p:spPr>
        </p:pic>
        <p:sp>
          <p:nvSpPr>
            <p:cNvPr id="866" name="textbox 866"/>
            <p:cNvSpPr/>
            <p:nvPr/>
          </p:nvSpPr>
          <p:spPr>
            <a:xfrm>
              <a:off x="-12700" y="-12700"/>
              <a:ext cx="1465580" cy="4768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1770" algn="l" rtl="0" eaLnBrk="0">
                <a:lnSpc>
                  <a:spcPct val="87000"/>
                </a:lnSpc>
              </a:pP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作</a:t>
              </a:r>
              <a:r>
                <a:rPr sz="1700" b="1" kern="0" spc="1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手</a:t>
              </a:r>
              <a:r>
                <a:rPr sz="1700" b="1" kern="0" spc="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88" name="group 88"/>
          <p:cNvGrpSpPr/>
          <p:nvPr/>
        </p:nvGrpSpPr>
        <p:grpSpPr>
          <a:xfrm rot="21600000">
            <a:off x="7650525" y="4014275"/>
            <a:ext cx="1440129" cy="434627"/>
            <a:chOff x="0" y="0"/>
            <a:chExt cx="1440129" cy="434627"/>
          </a:xfrm>
        </p:grpSpPr>
        <p:pic>
          <p:nvPicPr>
            <p:cNvPr id="868" name="picture 86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440129" cy="434627"/>
            </a:xfrm>
            <a:prstGeom prst="rect">
              <a:avLst/>
            </a:prstGeom>
          </p:spPr>
        </p:pic>
        <p:sp>
          <p:nvSpPr>
            <p:cNvPr id="870" name="textbox 870"/>
            <p:cNvSpPr/>
            <p:nvPr/>
          </p:nvSpPr>
          <p:spPr>
            <a:xfrm>
              <a:off x="-12700" y="-12700"/>
              <a:ext cx="1465580" cy="472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典</a:t>
              </a:r>
              <a:r>
                <a:rPr sz="1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</a:t>
              </a:r>
              <a:r>
                <a:rPr sz="1700" b="1" kern="0" spc="1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例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72" name="textbox 872"/>
          <p:cNvSpPr/>
          <p:nvPr/>
        </p:nvSpPr>
        <p:spPr>
          <a:xfrm>
            <a:off x="7819749" y="1073598"/>
            <a:ext cx="3439795" cy="210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</a:pPr>
            <a:r>
              <a:rPr sz="1400" b="1" kern="0" spc="-30" dirty="0">
                <a:solidFill>
                  <a:srgbClr val="B241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易受骗群体    </a:t>
            </a:r>
            <a:r>
              <a:rPr sz="1400" b="1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喜欢网络游戏的青少年</a:t>
            </a:r>
            <a:r>
              <a:rPr sz="1400" b="1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群体。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74" name="picture 87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8748788" y="1106409"/>
            <a:ext cx="80302" cy="108255"/>
          </a:xfrm>
          <a:prstGeom prst="rect">
            <a:avLst/>
          </a:prstGeom>
        </p:spPr>
      </p:pic>
      <p:sp>
        <p:nvSpPr>
          <p:cNvPr id="876" name="rect 876"/>
          <p:cNvSpPr/>
          <p:nvPr/>
        </p:nvSpPr>
        <p:spPr>
          <a:xfrm>
            <a:off x="780332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78" name="textbox 878"/>
          <p:cNvSpPr/>
          <p:nvPr/>
        </p:nvSpPr>
        <p:spPr>
          <a:xfrm>
            <a:off x="636625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tabLst>
                <a:tab pos="3778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80" name="picture 88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2176930" y="627430"/>
            <a:ext cx="526059" cy="162128"/>
          </a:xfrm>
          <a:prstGeom prst="rect">
            <a:avLst/>
          </a:prstGeom>
        </p:spPr>
      </p:pic>
      <p:pic>
        <p:nvPicPr>
          <p:cNvPr id="882" name="picture 88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649325" y="596862"/>
            <a:ext cx="227101" cy="222135"/>
          </a:xfrm>
          <a:prstGeom prst="rect">
            <a:avLst/>
          </a:prstGeom>
        </p:spPr>
      </p:pic>
      <p:sp>
        <p:nvSpPr>
          <p:cNvPr id="884" name="rect 884"/>
          <p:cNvSpPr/>
          <p:nvPr/>
        </p:nvSpPr>
        <p:spPr>
          <a:xfrm>
            <a:off x="11308628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86" name="textbox 886"/>
          <p:cNvSpPr/>
          <p:nvPr/>
        </p:nvSpPr>
        <p:spPr>
          <a:xfrm>
            <a:off x="10808360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2000"/>
              </a:lnSpc>
              <a:tabLst>
                <a:tab pos="108140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88" name="picture 88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2647665" y="596862"/>
            <a:ext cx="227101" cy="222135"/>
          </a:xfrm>
          <a:prstGeom prst="rect">
            <a:avLst/>
          </a:prstGeom>
        </p:spPr>
      </p:pic>
      <p:pic>
        <p:nvPicPr>
          <p:cNvPr id="890" name="picture 89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0821060" y="627430"/>
            <a:ext cx="526046" cy="162128"/>
          </a:xfrm>
          <a:prstGeom prst="rect">
            <a:avLst/>
          </a:prstGeom>
        </p:spPr>
      </p:pic>
      <p:sp>
        <p:nvSpPr>
          <p:cNvPr id="892" name="textbox 892"/>
          <p:cNvSpPr/>
          <p:nvPr/>
        </p:nvSpPr>
        <p:spPr>
          <a:xfrm>
            <a:off x="9340682" y="7739758"/>
            <a:ext cx="2894964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</a:pPr>
            <a:r>
              <a:rPr sz="1200" kern="0" spc="-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脱离官方平台或私下交易均存</a:t>
            </a:r>
            <a:r>
              <a:rPr sz="1200" kern="0" spc="-5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在被骗风险。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94" name="picture 89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5188423" y="3906181"/>
            <a:ext cx="564507" cy="123037"/>
          </a:xfrm>
          <a:prstGeom prst="rect">
            <a:avLst/>
          </a:prstGeom>
        </p:spPr>
      </p:pic>
      <p:pic>
        <p:nvPicPr>
          <p:cNvPr id="896" name="picture 89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4182141" y="3780815"/>
            <a:ext cx="1570786" cy="248399"/>
          </a:xfrm>
          <a:prstGeom prst="rect">
            <a:avLst/>
          </a:prstGeom>
        </p:spPr>
      </p:pic>
      <p:sp>
        <p:nvSpPr>
          <p:cNvPr id="898" name="path 898"/>
          <p:cNvSpPr/>
          <p:nvPr/>
        </p:nvSpPr>
        <p:spPr>
          <a:xfrm>
            <a:off x="7658260" y="1516572"/>
            <a:ext cx="5056149" cy="76451"/>
          </a:xfrm>
          <a:custGeom>
            <a:avLst/>
            <a:gdLst/>
            <a:ahLst/>
            <a:cxnLst/>
            <a:rect l="0" t="0" r="0" b="0"/>
            <a:pathLst>
              <a:path w="7962" h="120">
                <a:moveTo>
                  <a:pt x="10" y="10"/>
                </a:moveTo>
                <a:lnTo>
                  <a:pt x="527" y="10"/>
                </a:lnTo>
                <a:cubicBezTo>
                  <a:pt x="581" y="10"/>
                  <a:pt x="634" y="27"/>
                  <a:pt x="678" y="60"/>
                </a:cubicBezTo>
                <a:lnTo>
                  <a:pt x="678" y="60"/>
                </a:lnTo>
                <a:cubicBezTo>
                  <a:pt x="769" y="126"/>
                  <a:pt x="891" y="126"/>
                  <a:pt x="982" y="60"/>
                </a:cubicBezTo>
                <a:cubicBezTo>
                  <a:pt x="1026" y="27"/>
                  <a:pt x="1079" y="10"/>
                  <a:pt x="1133" y="10"/>
                </a:cubicBezTo>
                <a:lnTo>
                  <a:pt x="7951" y="10"/>
                </a:lnTo>
              </a:path>
            </a:pathLst>
          </a:custGeom>
          <a:noFill/>
          <a:ln w="13347" cap="flat">
            <a:solidFill>
              <a:srgbClr val="E16255"/>
            </a:solidFill>
            <a:prstDash val="dash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00" name="textbox 900"/>
          <p:cNvSpPr/>
          <p:nvPr/>
        </p:nvSpPr>
        <p:spPr>
          <a:xfrm>
            <a:off x="4350679" y="3809533"/>
            <a:ext cx="1162685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b="1" kern="0" spc="-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第二步：引导交易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02" name="picture 90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8404817" y="7521393"/>
            <a:ext cx="313490" cy="277697"/>
          </a:xfrm>
          <a:prstGeom prst="rect">
            <a:avLst/>
          </a:prstGeom>
        </p:spPr>
      </p:pic>
      <p:pic>
        <p:nvPicPr>
          <p:cNvPr id="904" name="picture 90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8436296" y="7864736"/>
            <a:ext cx="299156" cy="266529"/>
          </a:xfrm>
          <a:prstGeom prst="rect">
            <a:avLst/>
          </a:prstGeom>
        </p:spPr>
      </p:pic>
      <p:pic>
        <p:nvPicPr>
          <p:cNvPr id="906" name="picture 90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8845155" y="7387711"/>
            <a:ext cx="8686" cy="877125"/>
          </a:xfrm>
          <a:prstGeom prst="rect">
            <a:avLst/>
          </a:prstGeom>
        </p:spPr>
      </p:pic>
      <p:pic>
        <p:nvPicPr>
          <p:cNvPr id="908" name="picture 908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4263603" y="3872641"/>
            <a:ext cx="67093" cy="67081"/>
          </a:xfrm>
          <a:prstGeom prst="rect">
            <a:avLst/>
          </a:prstGeom>
        </p:spPr>
      </p:pic>
      <p:pic>
        <p:nvPicPr>
          <p:cNvPr id="910" name="picture 91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12656550" y="596858"/>
            <a:ext cx="15240" cy="30568"/>
          </a:xfrm>
          <a:prstGeom prst="rect">
            <a:avLst/>
          </a:prstGeom>
        </p:spPr>
      </p:pic>
      <p:pic>
        <p:nvPicPr>
          <p:cNvPr id="912" name="picture 912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861185" y="596858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90"/>
          <p:cNvGrpSpPr/>
          <p:nvPr/>
        </p:nvGrpSpPr>
        <p:grpSpPr>
          <a:xfrm rot="21600000">
            <a:off x="829291" y="1685434"/>
            <a:ext cx="4844159" cy="2714380"/>
            <a:chOff x="0" y="0"/>
            <a:chExt cx="4844159" cy="2714380"/>
          </a:xfrm>
        </p:grpSpPr>
        <p:sp>
          <p:nvSpPr>
            <p:cNvPr id="914" name="rect 914"/>
            <p:cNvSpPr/>
            <p:nvPr/>
          </p:nvSpPr>
          <p:spPr>
            <a:xfrm>
              <a:off x="14406" y="674906"/>
              <a:ext cx="4824005" cy="2033727"/>
            </a:xfrm>
            <a:prstGeom prst="rect">
              <a:avLst/>
            </a:prstGeom>
            <a:solidFill>
              <a:srgbClr val="FDF3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16" name="path 916"/>
            <p:cNvSpPr/>
            <p:nvPr/>
          </p:nvSpPr>
          <p:spPr>
            <a:xfrm>
              <a:off x="222000" y="669159"/>
              <a:ext cx="4408817" cy="11493"/>
            </a:xfrm>
            <a:custGeom>
              <a:avLst/>
              <a:gdLst/>
              <a:ahLst/>
              <a:cxnLst/>
              <a:rect l="0" t="0" r="0" b="0"/>
              <a:pathLst>
                <a:path w="6943" h="18">
                  <a:moveTo>
                    <a:pt x="0" y="9"/>
                  </a:moveTo>
                  <a:lnTo>
                    <a:pt x="6943" y="9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918" name="picture 9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696687" y="675316"/>
              <a:ext cx="564512" cy="123037"/>
            </a:xfrm>
            <a:prstGeom prst="rect">
              <a:avLst/>
            </a:prstGeom>
          </p:spPr>
        </p:pic>
        <p:pic>
          <p:nvPicPr>
            <p:cNvPr id="920" name="picture 9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440129" cy="434626"/>
            </a:xfrm>
            <a:prstGeom prst="rect">
              <a:avLst/>
            </a:prstGeom>
          </p:spPr>
        </p:pic>
        <p:sp>
          <p:nvSpPr>
            <p:cNvPr id="922" name="path 922"/>
            <p:cNvSpPr/>
            <p:nvPr/>
          </p:nvSpPr>
          <p:spPr>
            <a:xfrm>
              <a:off x="8659" y="669159"/>
              <a:ext cx="219087" cy="219087"/>
            </a:xfrm>
            <a:custGeom>
              <a:avLst/>
              <a:gdLst/>
              <a:ahLst/>
              <a:cxnLst/>
              <a:rect l="0" t="0" r="0" b="0"/>
              <a:pathLst>
                <a:path w="345" h="345">
                  <a:moveTo>
                    <a:pt x="9" y="335"/>
                  </a:moveTo>
                  <a:cubicBezTo>
                    <a:pt x="9" y="155"/>
                    <a:pt x="155" y="9"/>
                    <a:pt x="335" y="9"/>
                  </a:cubicBez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924" name="picture 9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4410" y="549950"/>
              <a:ext cx="1246797" cy="248398"/>
            </a:xfrm>
            <a:prstGeom prst="rect">
              <a:avLst/>
            </a:prstGeom>
          </p:spPr>
        </p:pic>
        <p:sp>
          <p:nvSpPr>
            <p:cNvPr id="926" name="textbox 926"/>
            <p:cNvSpPr/>
            <p:nvPr/>
          </p:nvSpPr>
          <p:spPr>
            <a:xfrm>
              <a:off x="166374" y="44413"/>
              <a:ext cx="3498215" cy="24364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</a:pP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作</a:t>
              </a:r>
              <a:r>
                <a:rPr sz="1700" b="1" kern="0" spc="1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手</a:t>
              </a:r>
              <a:r>
                <a:rPr sz="1700" b="1" kern="0" spc="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7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7160" algn="l" rtl="0" eaLnBrk="0">
                <a:lnSpc>
                  <a:spcPct val="86000"/>
                </a:lnSpc>
                <a:spcBef>
                  <a:spcPts val="365"/>
                </a:spcBef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第一类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7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6360" indent="306070" algn="l" rtl="0" eaLnBrk="0">
                <a:lnSpc>
                  <a:spcPct val="124000"/>
                </a:lnSpc>
              </a:pP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通过包装身份培养感情来诈骗钱款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。诈骗分子</a:t>
              </a: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会在社交软件、同城私聊、兴趣</a:t>
              </a:r>
              <a:r>
                <a:rPr sz="1200" kern="0" spc="-6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社群、直播平台中把</a:t>
              </a:r>
              <a:r>
                <a:rPr sz="1200" kern="0" spc="-10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自己包装成“白富美”或“高富帅”，以共同</a:t>
              </a:r>
              <a:r>
                <a:rPr sz="1200" kern="0" spc="-1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爱好为切</a:t>
              </a: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入点，主动搭讪被害人，与被害</a:t>
              </a:r>
              <a:r>
                <a:rPr sz="1200" kern="0" spc="-6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人建立联系、培养感</a:t>
              </a:r>
              <a:r>
                <a:rPr sz="1200" kern="0" spc="-10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情，确立恋爱关系，再以家人生病、生意周</a:t>
              </a:r>
              <a:r>
                <a:rPr sz="1200" kern="0" spc="-1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转、生活遇</a:t>
              </a:r>
              <a:r>
                <a:rPr sz="1200" kern="0" spc="-8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困、奔现等突发状况为由，诱导被害人转账、发</a:t>
              </a:r>
              <a:r>
                <a:rPr sz="1200" kern="0" spc="-9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红包、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赠送贵重礼品。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928" name="picture 9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715098" y="181820"/>
              <a:ext cx="1129060" cy="2319218"/>
            </a:xfrm>
            <a:prstGeom prst="rect">
              <a:avLst/>
            </a:prstGeom>
          </p:spPr>
        </p:pic>
        <p:sp>
          <p:nvSpPr>
            <p:cNvPr id="930" name="path 930"/>
            <p:cNvSpPr/>
            <p:nvPr/>
          </p:nvSpPr>
          <p:spPr>
            <a:xfrm>
              <a:off x="222000" y="2495292"/>
              <a:ext cx="4622158" cy="219087"/>
            </a:xfrm>
            <a:custGeom>
              <a:avLst/>
              <a:gdLst/>
              <a:ahLst/>
              <a:cxnLst/>
              <a:rect l="0" t="0" r="0" b="0"/>
              <a:pathLst>
                <a:path w="7278" h="345">
                  <a:moveTo>
                    <a:pt x="6943" y="335"/>
                  </a:moveTo>
                  <a:lnTo>
                    <a:pt x="0" y="335"/>
                  </a:lnTo>
                  <a:moveTo>
                    <a:pt x="7269" y="9"/>
                  </a:moveTo>
                  <a:cubicBezTo>
                    <a:pt x="7269" y="189"/>
                    <a:pt x="7123" y="335"/>
                    <a:pt x="6943" y="335"/>
                  </a:cubicBez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32" name="path 932"/>
            <p:cNvSpPr/>
            <p:nvPr/>
          </p:nvSpPr>
          <p:spPr>
            <a:xfrm>
              <a:off x="8659" y="882500"/>
              <a:ext cx="219087" cy="1831880"/>
            </a:xfrm>
            <a:custGeom>
              <a:avLst/>
              <a:gdLst/>
              <a:ahLst/>
              <a:cxnLst/>
              <a:rect l="0" t="0" r="0" b="0"/>
              <a:pathLst>
                <a:path w="345" h="2884">
                  <a:moveTo>
                    <a:pt x="335" y="2875"/>
                  </a:moveTo>
                  <a:cubicBezTo>
                    <a:pt x="155" y="2875"/>
                    <a:pt x="9" y="2729"/>
                    <a:pt x="9" y="2548"/>
                  </a:cubicBezTo>
                  <a:lnTo>
                    <a:pt x="9" y="0"/>
                  </a:lnTo>
                </a:path>
              </a:pathLst>
            </a:custGeom>
            <a:noFill/>
            <a:ln w="11493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934" name="picture 9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95872" y="641775"/>
              <a:ext cx="67094" cy="67081"/>
            </a:xfrm>
            <a:prstGeom prst="rect">
              <a:avLst/>
            </a:prstGeom>
          </p:spPr>
        </p:pic>
      </p:grpSp>
      <p:sp>
        <p:nvSpPr>
          <p:cNvPr id="936" name="textbox 936"/>
          <p:cNvSpPr/>
          <p:nvPr/>
        </p:nvSpPr>
        <p:spPr>
          <a:xfrm>
            <a:off x="7929272" y="4311550"/>
            <a:ext cx="4754245" cy="2389504"/>
          </a:xfrm>
          <a:prstGeom prst="roundRect">
            <a:avLst>
              <a:gd name="adj" fmla="val 5402"/>
            </a:avLst>
          </a:prstGeom>
          <a:solidFill>
            <a:srgbClr val="FDF3ED">
              <a:alpha val="100000"/>
            </a:srgbClr>
          </a:solidFill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6860" indent="314960" algn="l" rtl="0" eaLnBrk="0">
              <a:lnSpc>
                <a:spcPct val="123000"/>
              </a:lnSpc>
            </a:pP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张先生通过网络交友平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台认识了“穆女士”，对方自称因长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期遭受丈夫家暴导致婚姻破裂，目前正在闹离婚。对方通过频繁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倾诉婚姻不幸博取到张先生同情，期间还将离婚证发来，两人很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快发展成为恋人关系。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9400" indent="304800" algn="l" rtl="0" eaLnBrk="0">
              <a:lnSpc>
                <a:spcPct val="121000"/>
              </a:lnSpc>
              <a:spcBef>
                <a:spcPts val="115"/>
              </a:spcBef>
            </a:pP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在随后的交往中，“穆女士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”先后以经营周转、信用卡还款、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购置手机、住院治疗等理由骗取张先生1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0万余元。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0670" indent="310515" algn="l" rtl="0" eaLnBrk="0">
              <a:lnSpc>
                <a:spcPct val="123000"/>
              </a:lnSpc>
              <a:spcBef>
                <a:spcPts val="85"/>
              </a:spcBef>
            </a:pP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张先生再联系“穆女士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”时发现已遭对方拉黑，随后按照对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方此前提供的地址寻找，发现查无此人，张先生遂发现被骗。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2" name="group 92"/>
          <p:cNvGrpSpPr/>
          <p:nvPr/>
        </p:nvGrpSpPr>
        <p:grpSpPr>
          <a:xfrm rot="21600000">
            <a:off x="855219" y="4632138"/>
            <a:ext cx="5009168" cy="1873280"/>
            <a:chOff x="0" y="0"/>
            <a:chExt cx="5009168" cy="1873280"/>
          </a:xfrm>
        </p:grpSpPr>
        <p:sp>
          <p:nvSpPr>
            <p:cNvPr id="938" name="rect 938"/>
            <p:cNvSpPr/>
            <p:nvPr/>
          </p:nvSpPr>
          <p:spPr>
            <a:xfrm>
              <a:off x="837287" y="118489"/>
              <a:ext cx="4166514" cy="1749425"/>
            </a:xfrm>
            <a:prstGeom prst="rect">
              <a:avLst/>
            </a:prstGeom>
            <a:solidFill>
              <a:srgbClr val="FDF3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40" name="path 940"/>
            <p:cNvSpPr/>
            <p:nvPr/>
          </p:nvSpPr>
          <p:spPr>
            <a:xfrm>
              <a:off x="1055969" y="113123"/>
              <a:ext cx="3953199" cy="229425"/>
            </a:xfrm>
            <a:custGeom>
              <a:avLst/>
              <a:gdLst/>
              <a:ahLst/>
              <a:cxnLst/>
              <a:rect l="0" t="0" r="0" b="0"/>
              <a:pathLst>
                <a:path w="6225" h="361">
                  <a:moveTo>
                    <a:pt x="0" y="8"/>
                  </a:moveTo>
                  <a:lnTo>
                    <a:pt x="5872" y="8"/>
                  </a:lnTo>
                  <a:cubicBezTo>
                    <a:pt x="6062" y="8"/>
                    <a:pt x="6217" y="162"/>
                    <a:pt x="6217" y="352"/>
                  </a:cubicBezTo>
                </a:path>
              </a:pathLst>
            </a:custGeom>
            <a:noFill/>
            <a:ln w="1073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942" name="picture 9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4228074" y="125366"/>
              <a:ext cx="564507" cy="123037"/>
            </a:xfrm>
            <a:prstGeom prst="rect">
              <a:avLst/>
            </a:prstGeom>
          </p:spPr>
        </p:pic>
        <p:pic>
          <p:nvPicPr>
            <p:cNvPr id="944" name="picture 94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3509791" y="0"/>
              <a:ext cx="1282788" cy="248399"/>
            </a:xfrm>
            <a:prstGeom prst="rect">
              <a:avLst/>
            </a:prstGeom>
          </p:spPr>
        </p:pic>
        <p:sp>
          <p:nvSpPr>
            <p:cNvPr id="946" name="textbox 946"/>
            <p:cNvSpPr/>
            <p:nvPr/>
          </p:nvSpPr>
          <p:spPr>
            <a:xfrm>
              <a:off x="78917" y="29479"/>
              <a:ext cx="4691379" cy="1652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578860" algn="l" rtl="0" eaLnBrk="0">
                <a:lnSpc>
                  <a:spcPct val="86000"/>
                </a:lnSpc>
                <a:tabLst>
                  <a:tab pos="3719195" algn="l"/>
                </a:tabLst>
              </a:pPr>
              <a:r>
                <a:rPr sz="1200" b="1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第二类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200"/>
                </a:spcBef>
              </a:pPr>
              <a:r>
                <a:rPr sz="900" kern="0" spc="1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您已被拉黑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118235" indent="304800" algn="l" rtl="0" eaLnBrk="0">
                <a:lnSpc>
                  <a:spcPct val="120000"/>
                </a:lnSpc>
                <a:spcBef>
                  <a:spcPts val="20"/>
                </a:spcBef>
              </a:pPr>
              <a:r>
                <a:rPr sz="1200" kern="0" spc="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通过提供虚假色情服务来盗刷钱款。诈骗分子</a:t>
              </a:r>
              <a:r>
                <a:rPr sz="1200" kern="0" spc="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过涉黄网站、线下约炮卡片、社交软件</a:t>
              </a:r>
              <a:r>
                <a:rPr sz="12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、短视频平台等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渠道，以同城免费约炮、上门私密服务</a:t>
              </a:r>
              <a:r>
                <a:rPr sz="12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、一对一专属交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友为噱头，诱导被害人下载虚假约炮App，此类App具</a:t>
              </a:r>
              <a:r>
                <a:rPr sz="1200" kern="0" spc="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有屏幕共享和远程操控的功能，通过窃取被</a:t>
              </a:r>
              <a:r>
                <a:rPr sz="1200" kern="0" spc="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害人银行</a:t>
              </a:r>
              <a:r>
                <a:rPr sz="1200" kern="0" spc="-7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卡账号、验证码、密码等信息实施盗刷。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948" name="picture 94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3591253" y="91825"/>
              <a:ext cx="67093" cy="67081"/>
            </a:xfrm>
            <a:prstGeom prst="rect">
              <a:avLst/>
            </a:prstGeom>
          </p:spPr>
        </p:pic>
        <p:pic>
          <p:nvPicPr>
            <p:cNvPr id="950" name="picture 95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337183"/>
              <a:ext cx="1095889" cy="1536096"/>
            </a:xfrm>
            <a:prstGeom prst="rect">
              <a:avLst/>
            </a:prstGeom>
          </p:spPr>
        </p:pic>
        <p:sp>
          <p:nvSpPr>
            <p:cNvPr id="952" name="path 952"/>
            <p:cNvSpPr/>
            <p:nvPr/>
          </p:nvSpPr>
          <p:spPr>
            <a:xfrm>
              <a:off x="1055969" y="1643854"/>
              <a:ext cx="3953199" cy="229425"/>
            </a:xfrm>
            <a:custGeom>
              <a:avLst/>
              <a:gdLst/>
              <a:ahLst/>
              <a:cxnLst/>
              <a:rect l="0" t="0" r="0" b="0"/>
              <a:pathLst>
                <a:path w="6225" h="361">
                  <a:moveTo>
                    <a:pt x="5872" y="352"/>
                  </a:moveTo>
                  <a:lnTo>
                    <a:pt x="0" y="352"/>
                  </a:lnTo>
                  <a:moveTo>
                    <a:pt x="6217" y="8"/>
                  </a:moveTo>
                  <a:cubicBezTo>
                    <a:pt x="6217" y="198"/>
                    <a:pt x="6062" y="352"/>
                    <a:pt x="5872" y="352"/>
                  </a:cubicBezTo>
                </a:path>
              </a:pathLst>
            </a:custGeom>
            <a:noFill/>
            <a:ln w="1073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54" name="path 954"/>
            <p:cNvSpPr/>
            <p:nvPr/>
          </p:nvSpPr>
          <p:spPr>
            <a:xfrm>
              <a:off x="831922" y="113123"/>
              <a:ext cx="229412" cy="229425"/>
            </a:xfrm>
            <a:custGeom>
              <a:avLst/>
              <a:gdLst/>
              <a:ahLst/>
              <a:cxnLst/>
              <a:rect l="0" t="0" r="0" b="0"/>
              <a:pathLst>
                <a:path w="361" h="361">
                  <a:moveTo>
                    <a:pt x="8" y="352"/>
                  </a:moveTo>
                  <a:cubicBezTo>
                    <a:pt x="8" y="162"/>
                    <a:pt x="162" y="8"/>
                    <a:pt x="352" y="8"/>
                  </a:cubicBezTo>
                </a:path>
              </a:pathLst>
            </a:custGeom>
            <a:noFill/>
            <a:ln w="1073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56" name="path 956"/>
            <p:cNvSpPr/>
            <p:nvPr/>
          </p:nvSpPr>
          <p:spPr>
            <a:xfrm>
              <a:off x="4998436" y="337183"/>
              <a:ext cx="10731" cy="1312036"/>
            </a:xfrm>
            <a:custGeom>
              <a:avLst/>
              <a:gdLst/>
              <a:ahLst/>
              <a:cxnLst/>
              <a:rect l="0" t="0" r="0" b="0"/>
              <a:pathLst>
                <a:path w="16" h="2066">
                  <a:moveTo>
                    <a:pt x="8" y="0"/>
                  </a:moveTo>
                  <a:lnTo>
                    <a:pt x="8" y="2066"/>
                  </a:lnTo>
                </a:path>
              </a:pathLst>
            </a:custGeom>
            <a:noFill/>
            <a:ln w="10731" cap="flat">
              <a:solidFill>
                <a:srgbClr val="DC4C27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958" name="picture 95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900018" y="7152688"/>
            <a:ext cx="4782082" cy="1347177"/>
          </a:xfrm>
          <a:prstGeom prst="rect">
            <a:avLst/>
          </a:prstGeom>
        </p:spPr>
      </p:pic>
      <p:grpSp>
        <p:nvGrpSpPr>
          <p:cNvPr id="94" name="group 94"/>
          <p:cNvGrpSpPr/>
          <p:nvPr/>
        </p:nvGrpSpPr>
        <p:grpSpPr>
          <a:xfrm rot="21600000">
            <a:off x="10359432" y="1922746"/>
            <a:ext cx="2170079" cy="1649651"/>
            <a:chOff x="0" y="0"/>
            <a:chExt cx="2170079" cy="1649651"/>
          </a:xfrm>
        </p:grpSpPr>
        <p:pic>
          <p:nvPicPr>
            <p:cNvPr id="960" name="picture 96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898773" cy="1365389"/>
            </a:xfrm>
            <a:prstGeom prst="rect">
              <a:avLst/>
            </a:prstGeom>
          </p:spPr>
        </p:pic>
        <p:sp>
          <p:nvSpPr>
            <p:cNvPr id="962" name="textbox 962"/>
            <p:cNvSpPr/>
            <p:nvPr/>
          </p:nvSpPr>
          <p:spPr>
            <a:xfrm>
              <a:off x="135799" y="201267"/>
              <a:ext cx="2047239" cy="14738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714" rIns="0" bIns="0"/>
            <a:lstStyle/>
            <a:p>
              <a:pPr marL="1572895" indent="-43815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1100" b="1" kern="0" spc="-5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0-18岁</a:t>
              </a:r>
              <a:r>
                <a:rPr sz="1100" b="1" kern="0" spc="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100" b="1" kern="0" spc="-1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3.9%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9000"/>
                </a:lnSpc>
                <a:spcBef>
                  <a:spcPts val="115"/>
                </a:spcBef>
              </a:pPr>
              <a:r>
                <a:rPr sz="11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18-60岁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53340" algn="l" rtl="0" eaLnBrk="0">
                <a:lnSpc>
                  <a:spcPct val="93000"/>
                </a:lnSpc>
                <a:spcBef>
                  <a:spcPts val="1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93.1%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573530" indent="-116205" algn="l" rtl="0" eaLnBrk="0">
                <a:lnSpc>
                  <a:spcPct val="95000"/>
                </a:lnSpc>
                <a:spcBef>
                  <a:spcPts val="1240"/>
                </a:spcBef>
              </a:pP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60岁以上</a:t>
              </a:r>
              <a:r>
                <a:rPr sz="1100" b="1" kern="0" spc="-1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3.0%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3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6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51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000" kern="0" spc="-2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受骗年龄占比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96" name="group 96"/>
          <p:cNvGrpSpPr/>
          <p:nvPr/>
        </p:nvGrpSpPr>
        <p:grpSpPr>
          <a:xfrm rot="21600000">
            <a:off x="1470823" y="7551936"/>
            <a:ext cx="3114725" cy="1131531"/>
            <a:chOff x="0" y="0"/>
            <a:chExt cx="3114725" cy="1131531"/>
          </a:xfrm>
        </p:grpSpPr>
        <p:pic>
          <p:nvPicPr>
            <p:cNvPr id="964" name="picture 96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3114725" cy="1131531"/>
            </a:xfrm>
            <a:prstGeom prst="rect">
              <a:avLst/>
            </a:prstGeom>
          </p:spPr>
        </p:pic>
        <p:sp>
          <p:nvSpPr>
            <p:cNvPr id="966" name="textbox 966"/>
            <p:cNvSpPr/>
            <p:nvPr/>
          </p:nvSpPr>
          <p:spPr>
            <a:xfrm>
              <a:off x="-12700" y="-12700"/>
              <a:ext cx="3140710" cy="11753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73685" indent="363220" algn="l" rtl="0" eaLnBrk="0">
                <a:lnSpc>
                  <a:spcPct val="116000"/>
                </a:lnSpc>
                <a:spcBef>
                  <a:spcPts val="5"/>
                </a:spcBef>
              </a:pPr>
              <a:r>
                <a:rPr sz="1400" b="1" kern="0" spc="3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网络交友需谨慎，虚拟世</a:t>
              </a:r>
              <a:r>
                <a:rPr sz="1400" b="1" kern="0" spc="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sz="1400" b="1" kern="0" spc="3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界难辨真。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98" name="group 98"/>
          <p:cNvGrpSpPr/>
          <p:nvPr/>
        </p:nvGrpSpPr>
        <p:grpSpPr>
          <a:xfrm rot="21600000">
            <a:off x="831747" y="1072592"/>
            <a:ext cx="5039995" cy="455815"/>
            <a:chOff x="0" y="0"/>
            <a:chExt cx="5039995" cy="455815"/>
          </a:xfrm>
        </p:grpSpPr>
        <p:pic>
          <p:nvPicPr>
            <p:cNvPr id="968" name="picture 96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5039995" cy="455815"/>
            </a:xfrm>
            <a:prstGeom prst="rect">
              <a:avLst/>
            </a:prstGeom>
          </p:spPr>
        </p:pic>
        <p:sp>
          <p:nvSpPr>
            <p:cNvPr id="970" name="textbox 970"/>
            <p:cNvSpPr/>
            <p:nvPr/>
          </p:nvSpPr>
          <p:spPr>
            <a:xfrm>
              <a:off x="-12700" y="-12700"/>
              <a:ext cx="5066029" cy="4972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779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2200" b="1" kern="0" spc="-1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7、网络婚恋交友类诈骗</a:t>
              </a:r>
              <a:r>
                <a:rPr sz="1600" kern="0" spc="-1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（发案占</a:t>
              </a:r>
              <a:r>
                <a:rPr sz="1600" kern="0" spc="-1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比4.8%）</a:t>
              </a:r>
              <a:endPara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972" name="picture 97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4792707" y="6971187"/>
            <a:ext cx="931715" cy="2052748"/>
          </a:xfrm>
          <a:prstGeom prst="rect">
            <a:avLst/>
          </a:prstGeom>
        </p:spPr>
      </p:pic>
      <p:grpSp>
        <p:nvGrpSpPr>
          <p:cNvPr id="100" name="group 100"/>
          <p:cNvGrpSpPr/>
          <p:nvPr/>
        </p:nvGrpSpPr>
        <p:grpSpPr>
          <a:xfrm rot="21600000">
            <a:off x="8067971" y="1939434"/>
            <a:ext cx="1403145" cy="1332001"/>
            <a:chOff x="0" y="0"/>
            <a:chExt cx="1403145" cy="1332001"/>
          </a:xfrm>
        </p:grpSpPr>
        <p:pic>
          <p:nvPicPr>
            <p:cNvPr id="974" name="picture 974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403145" cy="1332001"/>
            </a:xfrm>
            <a:prstGeom prst="rect">
              <a:avLst/>
            </a:prstGeom>
          </p:spPr>
        </p:pic>
        <p:sp>
          <p:nvSpPr>
            <p:cNvPr id="976" name="textbox 976"/>
            <p:cNvSpPr/>
            <p:nvPr/>
          </p:nvSpPr>
          <p:spPr>
            <a:xfrm>
              <a:off x="47054" y="403381"/>
              <a:ext cx="440690" cy="3390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9860" algn="l" rtl="0" eaLnBrk="0">
                <a:lnSpc>
                  <a:spcPct val="86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女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305"/>
                </a:spcBef>
              </a:pPr>
              <a:r>
                <a:rPr sz="1100" b="1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17.9%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8" name="textbox 978"/>
            <p:cNvSpPr/>
            <p:nvPr/>
          </p:nvSpPr>
          <p:spPr>
            <a:xfrm>
              <a:off x="815824" y="540148"/>
              <a:ext cx="445769" cy="3314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3670" algn="l" rtl="0" eaLnBrk="0">
                <a:lnSpc>
                  <a:spcPct val="82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男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82.1%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980" name="textbox 980"/>
          <p:cNvSpPr/>
          <p:nvPr/>
        </p:nvSpPr>
        <p:spPr>
          <a:xfrm>
            <a:off x="9043953" y="7622744"/>
            <a:ext cx="3145154" cy="414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297180" algn="l" rtl="0" eaLnBrk="0">
              <a:lnSpc>
                <a:spcPct val="109000"/>
              </a:lnSpc>
            </a:pPr>
            <a:r>
              <a:rPr sz="1200" kern="0" spc="-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在涉及钱财问题时，不要轻信网络交友</a:t>
            </a:r>
            <a:r>
              <a:rPr sz="1200" kern="0" spc="-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对象</a:t>
            </a:r>
            <a:r>
              <a:rPr sz="1200" kern="0" spc="-2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的任何说辞。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2" name="group 102"/>
          <p:cNvGrpSpPr/>
          <p:nvPr/>
        </p:nvGrpSpPr>
        <p:grpSpPr>
          <a:xfrm rot="21600000">
            <a:off x="825869" y="6707205"/>
            <a:ext cx="1388160" cy="546785"/>
            <a:chOff x="0" y="0"/>
            <a:chExt cx="1388160" cy="546785"/>
          </a:xfrm>
        </p:grpSpPr>
        <p:pic>
          <p:nvPicPr>
            <p:cNvPr id="982" name="picture 98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388160" cy="546785"/>
            </a:xfrm>
            <a:prstGeom prst="rect">
              <a:avLst/>
            </a:prstGeom>
          </p:spPr>
        </p:pic>
        <p:sp>
          <p:nvSpPr>
            <p:cNvPr id="984" name="textbox 984"/>
            <p:cNvSpPr/>
            <p:nvPr/>
          </p:nvSpPr>
          <p:spPr>
            <a:xfrm>
              <a:off x="-12700" y="-12700"/>
              <a:ext cx="1414144" cy="5746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893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400" b="1" kern="0" spc="14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警方提示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986" name="textbox 986"/>
          <p:cNvSpPr/>
          <p:nvPr/>
        </p:nvSpPr>
        <p:spPr>
          <a:xfrm>
            <a:off x="3148451" y="8888558"/>
            <a:ext cx="7245984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-14-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-15-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4" name="group 104"/>
          <p:cNvGrpSpPr/>
          <p:nvPr/>
        </p:nvGrpSpPr>
        <p:grpSpPr>
          <a:xfrm rot="21600000">
            <a:off x="7650525" y="3978276"/>
            <a:ext cx="1440129" cy="434626"/>
            <a:chOff x="0" y="0"/>
            <a:chExt cx="1440129" cy="434626"/>
          </a:xfrm>
        </p:grpSpPr>
        <p:pic>
          <p:nvPicPr>
            <p:cNvPr id="988" name="picture 98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0" y="0"/>
              <a:ext cx="1440129" cy="434626"/>
            </a:xfrm>
            <a:prstGeom prst="rect">
              <a:avLst/>
            </a:prstGeom>
          </p:spPr>
        </p:pic>
        <p:sp>
          <p:nvSpPr>
            <p:cNvPr id="990" name="textbox 990"/>
            <p:cNvSpPr/>
            <p:nvPr/>
          </p:nvSpPr>
          <p:spPr>
            <a:xfrm>
              <a:off x="-12700" y="-12700"/>
              <a:ext cx="1465580" cy="472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典</a:t>
              </a:r>
              <a:r>
                <a:rPr sz="1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</a:t>
              </a:r>
              <a:r>
                <a:rPr sz="1700" b="1" kern="0" spc="1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例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992" name="textbox 992"/>
          <p:cNvSpPr/>
          <p:nvPr/>
        </p:nvSpPr>
        <p:spPr>
          <a:xfrm>
            <a:off x="7819756" y="1073598"/>
            <a:ext cx="2990214" cy="210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</a:pPr>
            <a:r>
              <a:rPr sz="1400" b="1" kern="0" spc="-70" dirty="0">
                <a:solidFill>
                  <a:srgbClr val="B241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易受骗群体    </a:t>
            </a:r>
            <a:r>
              <a:rPr sz="1400" b="1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单身、渴望交友的</a:t>
            </a:r>
            <a:r>
              <a:rPr sz="1400" b="1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群体。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94" name="picture 99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8723386" y="1106409"/>
            <a:ext cx="80302" cy="108255"/>
          </a:xfrm>
          <a:prstGeom prst="rect">
            <a:avLst/>
          </a:prstGeom>
        </p:spPr>
      </p:pic>
      <p:sp>
        <p:nvSpPr>
          <p:cNvPr id="996" name="rect 996"/>
          <p:cNvSpPr/>
          <p:nvPr/>
        </p:nvSpPr>
        <p:spPr>
          <a:xfrm>
            <a:off x="780332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98" name="textbox 998"/>
          <p:cNvSpPr/>
          <p:nvPr/>
        </p:nvSpPr>
        <p:spPr>
          <a:xfrm>
            <a:off x="636625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tabLst>
                <a:tab pos="3778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00" name="picture 100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2176930" y="627430"/>
            <a:ext cx="526059" cy="162128"/>
          </a:xfrm>
          <a:prstGeom prst="rect">
            <a:avLst/>
          </a:prstGeom>
        </p:spPr>
      </p:pic>
      <p:pic>
        <p:nvPicPr>
          <p:cNvPr id="1002" name="picture 100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649325" y="596862"/>
            <a:ext cx="227101" cy="222135"/>
          </a:xfrm>
          <a:prstGeom prst="rect">
            <a:avLst/>
          </a:prstGeom>
        </p:spPr>
      </p:pic>
      <p:sp>
        <p:nvSpPr>
          <p:cNvPr id="1004" name="rect 1004"/>
          <p:cNvSpPr/>
          <p:nvPr/>
        </p:nvSpPr>
        <p:spPr>
          <a:xfrm>
            <a:off x="11308628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06" name="textbox 1006"/>
          <p:cNvSpPr/>
          <p:nvPr/>
        </p:nvSpPr>
        <p:spPr>
          <a:xfrm>
            <a:off x="10808360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2000"/>
              </a:lnSpc>
              <a:tabLst>
                <a:tab pos="108140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08" name="picture 100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2647665" y="596862"/>
            <a:ext cx="227101" cy="222135"/>
          </a:xfrm>
          <a:prstGeom prst="rect">
            <a:avLst/>
          </a:prstGeom>
        </p:spPr>
      </p:pic>
      <p:pic>
        <p:nvPicPr>
          <p:cNvPr id="1010" name="picture 101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10821060" y="627430"/>
            <a:ext cx="526046" cy="162128"/>
          </a:xfrm>
          <a:prstGeom prst="rect">
            <a:avLst/>
          </a:prstGeom>
        </p:spPr>
      </p:pic>
      <p:sp>
        <p:nvSpPr>
          <p:cNvPr id="1012" name="path 1012"/>
          <p:cNvSpPr/>
          <p:nvPr/>
        </p:nvSpPr>
        <p:spPr>
          <a:xfrm>
            <a:off x="7658260" y="1516572"/>
            <a:ext cx="5056149" cy="76451"/>
          </a:xfrm>
          <a:custGeom>
            <a:avLst/>
            <a:gdLst/>
            <a:ahLst/>
            <a:cxnLst/>
            <a:rect l="0" t="0" r="0" b="0"/>
            <a:pathLst>
              <a:path w="7962" h="120">
                <a:moveTo>
                  <a:pt x="10" y="10"/>
                </a:moveTo>
                <a:lnTo>
                  <a:pt x="527" y="10"/>
                </a:lnTo>
                <a:cubicBezTo>
                  <a:pt x="581" y="10"/>
                  <a:pt x="634" y="27"/>
                  <a:pt x="678" y="60"/>
                </a:cubicBezTo>
                <a:lnTo>
                  <a:pt x="678" y="60"/>
                </a:lnTo>
                <a:cubicBezTo>
                  <a:pt x="769" y="126"/>
                  <a:pt x="891" y="126"/>
                  <a:pt x="982" y="60"/>
                </a:cubicBezTo>
                <a:cubicBezTo>
                  <a:pt x="1026" y="27"/>
                  <a:pt x="1079" y="10"/>
                  <a:pt x="1133" y="10"/>
                </a:cubicBezTo>
                <a:lnTo>
                  <a:pt x="7951" y="10"/>
                </a:lnTo>
              </a:path>
            </a:pathLst>
          </a:custGeom>
          <a:noFill/>
          <a:ln w="13347" cap="flat">
            <a:solidFill>
              <a:srgbClr val="E16255"/>
            </a:solidFill>
            <a:prstDash val="dash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14" name="textbox 1014"/>
          <p:cNvSpPr/>
          <p:nvPr/>
        </p:nvSpPr>
        <p:spPr>
          <a:xfrm>
            <a:off x="8360519" y="3441460"/>
            <a:ext cx="781050" cy="156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0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受骗性别占比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16" name="picture 101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8404817" y="7521393"/>
            <a:ext cx="313490" cy="277699"/>
          </a:xfrm>
          <a:prstGeom prst="rect">
            <a:avLst/>
          </a:prstGeom>
        </p:spPr>
      </p:pic>
      <p:pic>
        <p:nvPicPr>
          <p:cNvPr id="1018" name="picture 101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8436296" y="7864737"/>
            <a:ext cx="299156" cy="266528"/>
          </a:xfrm>
          <a:prstGeom prst="rect">
            <a:avLst/>
          </a:prstGeom>
        </p:spPr>
      </p:pic>
      <p:pic>
        <p:nvPicPr>
          <p:cNvPr id="1020" name="picture 102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8845155" y="7387711"/>
            <a:ext cx="8686" cy="877125"/>
          </a:xfrm>
          <a:prstGeom prst="rect">
            <a:avLst/>
          </a:prstGeom>
        </p:spPr>
      </p:pic>
      <p:pic>
        <p:nvPicPr>
          <p:cNvPr id="1022" name="picture 102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12656550" y="596859"/>
            <a:ext cx="15240" cy="30568"/>
          </a:xfrm>
          <a:prstGeom prst="rect">
            <a:avLst/>
          </a:prstGeom>
        </p:spPr>
      </p:pic>
      <p:pic>
        <p:nvPicPr>
          <p:cNvPr id="1024" name="picture 102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861185" y="596859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box 1026"/>
          <p:cNvSpPr/>
          <p:nvPr/>
        </p:nvSpPr>
        <p:spPr>
          <a:xfrm>
            <a:off x="7929264" y="4347548"/>
            <a:ext cx="4754245" cy="2252979"/>
          </a:xfrm>
          <a:prstGeom prst="roundRect">
            <a:avLst>
              <a:gd name="adj" fmla="val 5577"/>
            </a:avLst>
          </a:prstGeom>
          <a:solidFill>
            <a:srgbClr val="FDF3ED">
              <a:alpha val="100000"/>
            </a:srgbClr>
          </a:solidFill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0035" indent="304165" algn="l" rtl="0" eaLnBrk="0">
              <a:lnSpc>
                <a:spcPct val="123000"/>
              </a:lnSpc>
              <a:spcBef>
                <a:spcPts val="5"/>
              </a:spcBef>
            </a:pP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周某（男，14岁）在QQ收到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好友发送的一张图片，图片称其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是未成年人，因为玩蛋仔派对已经被公安机关提醒，需要配合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查，如果不配合就要被拘留、罚款。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0670" indent="302895" algn="l" rtl="0" eaLnBrk="0">
              <a:lnSpc>
                <a:spcPct val="121000"/>
              </a:lnSpc>
              <a:spcBef>
                <a:spcPts val="145"/>
              </a:spcBef>
            </a:pP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被害人添加图片中提供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的QQ号后，对方自称是警察，需要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进行“资金清查”，随后周某按照对方的要求打开父亲的微信、</a:t>
            </a:r>
            <a:r>
              <a:rPr sz="1200" kern="0" spc="-9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付宝、手机银行等应用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0035" indent="307340" algn="l" rtl="0" eaLnBrk="0">
              <a:lnSpc>
                <a:spcPct val="122000"/>
              </a:lnSpc>
              <a:spcBef>
                <a:spcPts val="115"/>
              </a:spcBef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诈骗分子通过屏幕共享，实时看到了其父亲手机上的所有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验证码，分批将账户内的4万元转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28" name="rect 1028"/>
          <p:cNvSpPr/>
          <p:nvPr/>
        </p:nvSpPr>
        <p:spPr>
          <a:xfrm>
            <a:off x="838019" y="5737459"/>
            <a:ext cx="4838128" cy="1548701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030" name="table 1030"/>
          <p:cNvGraphicFramePr>
            <a:graphicFrameLocks noGrp="1"/>
          </p:cNvGraphicFramePr>
          <p:nvPr/>
        </p:nvGraphicFramePr>
        <p:xfrm>
          <a:off x="832418" y="5613262"/>
          <a:ext cx="4848859" cy="1678304"/>
        </p:xfrm>
        <a:graphic>
          <a:graphicData uri="http://schemas.openxmlformats.org/drawingml/2006/table">
            <a:tbl>
              <a:tblPr/>
              <a:tblGrid>
                <a:gridCol w="4848859"/>
              </a:tblGrid>
              <a:tr h="16687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indent="307975" algn="l" rtl="0" eaLnBrk="0">
                        <a:lnSpc>
                          <a:spcPct val="123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诈骗分子以帮助被害人洗</a:t>
                      </a: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脱罪名为由，诱导被害人到宾馆等独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立封闭空间，阻断与外界联系，进而要</a:t>
                      </a: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求被害人配合调查或接受监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督，诱导其安装具有屏幕共享和远程操控功能的诈骗App。以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“洗脱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9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嫌疑”“资金清查”为由，要求被害人将资金转至“国家监管账户、</a:t>
                      </a:r>
                      <a:r>
                        <a:rPr sz="1200" kern="0" spc="-10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安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9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全账户、验资账户”进行诈骗。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6" name="group 106"/>
          <p:cNvGrpSpPr/>
          <p:nvPr/>
        </p:nvGrpSpPr>
        <p:grpSpPr>
          <a:xfrm rot="21600000">
            <a:off x="8053077" y="1822181"/>
            <a:ext cx="4476433" cy="1750597"/>
            <a:chOff x="0" y="0"/>
            <a:chExt cx="4476433" cy="1750597"/>
          </a:xfrm>
        </p:grpSpPr>
        <p:pic>
          <p:nvPicPr>
            <p:cNvPr id="1032" name="picture 103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205127" cy="1484598"/>
            </a:xfrm>
            <a:prstGeom prst="rect">
              <a:avLst/>
            </a:prstGeom>
          </p:spPr>
        </p:pic>
        <p:sp>
          <p:nvSpPr>
            <p:cNvPr id="1034" name="textbox 1034"/>
            <p:cNvSpPr/>
            <p:nvPr/>
          </p:nvSpPr>
          <p:spPr>
            <a:xfrm>
              <a:off x="2468546" y="175824"/>
              <a:ext cx="2021204" cy="13150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714" rIns="0" bIns="0"/>
            <a:lstStyle/>
            <a:p>
              <a:pPr marL="1506220" indent="-3175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1100" b="1" kern="0" spc="-5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0-18岁</a:t>
              </a:r>
              <a:r>
                <a:rPr sz="1100" b="1" kern="0" spc="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100" b="1" kern="0" spc="-2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38.3%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9000"/>
                </a:lnSpc>
                <a:spcBef>
                  <a:spcPts val="335"/>
                </a:spcBef>
              </a:pPr>
              <a:r>
                <a:rPr sz="11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18-60岁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50800" algn="l" rtl="0" eaLnBrk="0">
                <a:lnSpc>
                  <a:spcPct val="93000"/>
                </a:lnSpc>
                <a:spcBef>
                  <a:spcPts val="1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44.7%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513205" indent="-82550" algn="l" rtl="0" eaLnBrk="0">
                <a:lnSpc>
                  <a:spcPct val="95000"/>
                </a:lnSpc>
                <a:spcBef>
                  <a:spcPts val="100"/>
                </a:spcBef>
              </a:pP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60岁以上</a:t>
              </a: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17.0%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6" name="textbox 1036"/>
            <p:cNvSpPr/>
            <p:nvPr/>
          </p:nvSpPr>
          <p:spPr>
            <a:xfrm>
              <a:off x="227227" y="430898"/>
              <a:ext cx="1103630" cy="637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11530" algn="l" rtl="0" eaLnBrk="0">
                <a:lnSpc>
                  <a:spcPct val="82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男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r" rtl="0" eaLnBrk="0">
                <a:lnSpc>
                  <a:spcPct val="75000"/>
                </a:lnSpc>
                <a:spcBef>
                  <a:spcPts val="29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20.2%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54305" algn="l" rtl="0" eaLnBrk="0">
                <a:lnSpc>
                  <a:spcPct val="86000"/>
                </a:lnSpc>
                <a:spcBef>
                  <a:spcPts val="10"/>
                </a:spcBef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女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29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79.8%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8" name="textbox 1038"/>
            <p:cNvSpPr/>
            <p:nvPr/>
          </p:nvSpPr>
          <p:spPr>
            <a:xfrm>
              <a:off x="307435" y="1619279"/>
              <a:ext cx="3086735" cy="1568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000" kern="0" spc="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受骗性别占比                          </a:t>
              </a:r>
              <a:r>
                <a:rPr sz="1000" kern="0" spc="-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受骗年龄占比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040" name="rect 1040"/>
          <p:cNvSpPr/>
          <p:nvPr/>
        </p:nvSpPr>
        <p:spPr>
          <a:xfrm>
            <a:off x="1102226" y="3870507"/>
            <a:ext cx="4573918" cy="1540840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42" name="picture 10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88423" y="3877381"/>
            <a:ext cx="564507" cy="123037"/>
          </a:xfrm>
          <a:prstGeom prst="rect">
            <a:avLst/>
          </a:prstGeom>
        </p:spPr>
      </p:pic>
      <p:pic>
        <p:nvPicPr>
          <p:cNvPr id="1044" name="picture 10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82141" y="3752014"/>
            <a:ext cx="1570786" cy="248399"/>
          </a:xfrm>
          <a:prstGeom prst="rect">
            <a:avLst/>
          </a:prstGeom>
        </p:spPr>
      </p:pic>
      <p:graphicFrame>
        <p:nvGraphicFramePr>
          <p:cNvPr id="1046" name="table 1046"/>
          <p:cNvGraphicFramePr>
            <a:graphicFrameLocks noGrp="1"/>
          </p:cNvGraphicFramePr>
          <p:nvPr/>
        </p:nvGraphicFramePr>
        <p:xfrm>
          <a:off x="1096860" y="3752014"/>
          <a:ext cx="4655820" cy="1664335"/>
        </p:xfrm>
        <a:graphic>
          <a:graphicData uri="http://schemas.openxmlformats.org/drawingml/2006/table">
            <a:tbl>
              <a:tblPr/>
              <a:tblGrid>
                <a:gridCol w="4655820"/>
              </a:tblGrid>
              <a:tr h="3079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23342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  <a:tabLst>
                          <a:tab pos="3266440" algn="l"/>
                        </a:tabLst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	</a:t>
                      </a:r>
                      <a:r>
                        <a:rPr sz="1200" b="1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第二步：威逼恐吓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563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905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诈骗分子以被害人涉嫌洗钱、非法出入境、快递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981075" algn="l" rtl="0" eaLnBrk="0">
                        <a:lnSpc>
                          <a:spcPct val="87000"/>
                        </a:lnSpc>
                        <a:spcBef>
                          <a:spcPts val="550"/>
                        </a:spcBef>
                      </a:pP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藏毒、护照有问题等违法犯罪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为由进行威逼、恐吓，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41300" indent="1905" algn="l" rtl="0" eaLnBrk="0">
                        <a:lnSpc>
                          <a:spcPct val="123000"/>
                        </a:lnSpc>
                        <a:spcBef>
                          <a:spcPts val="210"/>
                        </a:spcBef>
                      </a:pP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要求配合调查并严格保密，同时向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被害人展示虚假通缉令、财产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冻结书等法律文书，甚至还会身着假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警服，以仿冒的公安机关办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公场所为背景与被害人视频通话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以增加可信度。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48" name="picture 10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263603" y="3843841"/>
            <a:ext cx="67093" cy="67081"/>
          </a:xfrm>
          <a:prstGeom prst="rect">
            <a:avLst/>
          </a:prstGeom>
        </p:spPr>
      </p:pic>
      <p:pic>
        <p:nvPicPr>
          <p:cNvPr id="1050" name="picture 10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900018" y="7152688"/>
            <a:ext cx="4782082" cy="1347177"/>
          </a:xfrm>
          <a:prstGeom prst="rect">
            <a:avLst/>
          </a:prstGeom>
        </p:spPr>
      </p:pic>
      <p:sp>
        <p:nvSpPr>
          <p:cNvPr id="1052" name="rect 1052"/>
          <p:cNvSpPr/>
          <p:nvPr/>
        </p:nvSpPr>
        <p:spPr>
          <a:xfrm>
            <a:off x="843707" y="2360348"/>
            <a:ext cx="4823993" cy="1187996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54" name="picture 10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885979" y="2360750"/>
            <a:ext cx="564512" cy="123037"/>
          </a:xfrm>
          <a:prstGeom prst="rect">
            <a:avLst/>
          </a:prstGeom>
        </p:spPr>
      </p:pic>
      <p:pic>
        <p:nvPicPr>
          <p:cNvPr id="1056" name="picture 10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43701" y="2235384"/>
            <a:ext cx="1606791" cy="248398"/>
          </a:xfrm>
          <a:prstGeom prst="rect">
            <a:avLst/>
          </a:prstGeom>
        </p:spPr>
      </p:pic>
      <p:graphicFrame>
        <p:nvGraphicFramePr>
          <p:cNvPr id="1058" name="table 1058"/>
          <p:cNvGraphicFramePr>
            <a:graphicFrameLocks noGrp="1"/>
          </p:cNvGraphicFramePr>
          <p:nvPr/>
        </p:nvGraphicFramePr>
        <p:xfrm>
          <a:off x="837960" y="2235384"/>
          <a:ext cx="4834890" cy="1318259"/>
        </p:xfrm>
        <a:graphic>
          <a:graphicData uri="http://schemas.openxmlformats.org/drawingml/2006/table">
            <a:tbl>
              <a:tblPr/>
              <a:tblGrid>
                <a:gridCol w="4834890"/>
              </a:tblGrid>
              <a:tr h="3359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69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第一步：引诱目标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823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165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诈骗分子通过非法渠道获取被害人的身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份信息，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07010" algn="l" rtl="0" eaLnBrk="0">
                        <a:lnSpc>
                          <a:spcPts val="1800"/>
                        </a:lnSpc>
                      </a:pP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冒充公检法等国家机关工作人员，通过电话或微信、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97485" algn="l" rtl="0" eaLnBrk="0">
                        <a:lnSpc>
                          <a:spcPts val="1890"/>
                        </a:lnSpc>
                      </a:pP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QQ等与被害人取得联系，要求被害人配合工作。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08" name="group 108"/>
          <p:cNvGrpSpPr/>
          <p:nvPr/>
        </p:nvGrpSpPr>
        <p:grpSpPr>
          <a:xfrm rot="21600000">
            <a:off x="831747" y="1072591"/>
            <a:ext cx="5039995" cy="455815"/>
            <a:chOff x="0" y="0"/>
            <a:chExt cx="5039995" cy="455815"/>
          </a:xfrm>
        </p:grpSpPr>
        <p:pic>
          <p:nvPicPr>
            <p:cNvPr id="1060" name="picture 106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5039995" cy="455815"/>
            </a:xfrm>
            <a:prstGeom prst="rect">
              <a:avLst/>
            </a:prstGeom>
          </p:spPr>
        </p:pic>
        <p:sp>
          <p:nvSpPr>
            <p:cNvPr id="1062" name="textbox 1062"/>
            <p:cNvSpPr/>
            <p:nvPr/>
          </p:nvSpPr>
          <p:spPr>
            <a:xfrm>
              <a:off x="-12700" y="-12700"/>
              <a:ext cx="5066029" cy="488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7160" algn="l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2100" b="1" kern="0" spc="-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8、冒充公检法类诈骗</a:t>
              </a:r>
              <a:r>
                <a:rPr sz="1500" kern="0" spc="-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（发案占比3.5%）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064" name="rect 1064"/>
          <p:cNvSpPr/>
          <p:nvPr/>
        </p:nvSpPr>
        <p:spPr>
          <a:xfrm>
            <a:off x="2324943" y="7669905"/>
            <a:ext cx="2392375" cy="955128"/>
          </a:xfrm>
          <a:prstGeom prst="rect">
            <a:avLst/>
          </a:prstGeom>
          <a:solidFill>
            <a:srgbClr val="FCD2C0">
              <a:alpha val="98431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66" name="picture 10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450996" y="7930919"/>
            <a:ext cx="440089" cy="348057"/>
          </a:xfrm>
          <a:prstGeom prst="rect">
            <a:avLst/>
          </a:prstGeom>
        </p:spPr>
      </p:pic>
      <p:sp>
        <p:nvSpPr>
          <p:cNvPr id="1068" name="rect 1068"/>
          <p:cNvSpPr/>
          <p:nvPr/>
        </p:nvSpPr>
        <p:spPr>
          <a:xfrm>
            <a:off x="2349222" y="7669905"/>
            <a:ext cx="2369743" cy="927988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70" name="picture 107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342527" y="1877122"/>
            <a:ext cx="1589810" cy="1265259"/>
          </a:xfrm>
          <a:prstGeom prst="rect">
            <a:avLst/>
          </a:prstGeom>
        </p:spPr>
      </p:pic>
      <p:pic>
        <p:nvPicPr>
          <p:cNvPr id="1072" name="picture 107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896701" y="7098348"/>
            <a:ext cx="728821" cy="1959961"/>
          </a:xfrm>
          <a:prstGeom prst="rect">
            <a:avLst/>
          </a:prstGeom>
        </p:spPr>
      </p:pic>
      <p:pic>
        <p:nvPicPr>
          <p:cNvPr id="1074" name="picture 107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703281" y="3390523"/>
            <a:ext cx="1418543" cy="923318"/>
          </a:xfrm>
          <a:prstGeom prst="rect">
            <a:avLst/>
          </a:prstGeom>
        </p:spPr>
      </p:pic>
      <p:sp>
        <p:nvSpPr>
          <p:cNvPr id="1076" name="textbox 1076"/>
          <p:cNvSpPr/>
          <p:nvPr/>
        </p:nvSpPr>
        <p:spPr>
          <a:xfrm>
            <a:off x="2544856" y="7789283"/>
            <a:ext cx="1981835" cy="681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</a:pPr>
            <a:r>
              <a:rPr sz="10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公检法等国家机关工作人员不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65480" algn="l" rtl="0" eaLnBrk="0">
              <a:lnSpc>
                <a:spcPts val="1780"/>
              </a:lnSpc>
              <a:spcBef>
                <a:spcPts val="995"/>
              </a:spcBef>
            </a:pPr>
            <a:r>
              <a:rPr sz="1100" b="1" kern="0" spc="-70" baseline="-1400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100" b="1" kern="0" spc="-70" baseline="11400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6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</a:t>
            </a:r>
            <a:r>
              <a:rPr sz="1100" b="1" kern="0" spc="-70" baseline="-1400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endParaRPr sz="1100" baseline="-14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89000"/>
              </a:lnSpc>
              <a:spcBef>
                <a:spcPts val="5"/>
              </a:spcBef>
            </a:pPr>
            <a:r>
              <a:rPr sz="900" b="1" kern="0" spc="-6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账户”。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78" name="textbox 1078"/>
          <p:cNvSpPr/>
          <p:nvPr/>
        </p:nvSpPr>
        <p:spPr>
          <a:xfrm>
            <a:off x="4375827" y="8145136"/>
            <a:ext cx="15049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80" name="textbox 1080"/>
          <p:cNvSpPr/>
          <p:nvPr/>
        </p:nvSpPr>
        <p:spPr>
          <a:xfrm>
            <a:off x="4438039" y="7970385"/>
            <a:ext cx="147320" cy="1562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0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证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82" name="textbox 1082"/>
          <p:cNvSpPr/>
          <p:nvPr/>
        </p:nvSpPr>
        <p:spPr>
          <a:xfrm>
            <a:off x="4250732" y="8145899"/>
            <a:ext cx="144779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0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84" name="textbox 1084"/>
          <p:cNvSpPr/>
          <p:nvPr/>
        </p:nvSpPr>
        <p:spPr>
          <a:xfrm>
            <a:off x="4307814" y="7968353"/>
            <a:ext cx="149860" cy="156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0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捕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86" name="textbox 1086"/>
          <p:cNvSpPr/>
          <p:nvPr/>
        </p:nvSpPr>
        <p:spPr>
          <a:xfrm>
            <a:off x="3267105" y="8144883"/>
            <a:ext cx="930910" cy="147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000" b="1" kern="0" spc="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公检法机关没有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88" name="textbox 1088"/>
          <p:cNvSpPr/>
          <p:nvPr/>
        </p:nvSpPr>
        <p:spPr>
          <a:xfrm>
            <a:off x="3319197" y="7967464"/>
            <a:ext cx="998855" cy="161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10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QQ等形式发送逮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90" name="textbox 1090"/>
          <p:cNvSpPr/>
          <p:nvPr/>
        </p:nvSpPr>
        <p:spPr>
          <a:xfrm>
            <a:off x="2544856" y="8145010"/>
            <a:ext cx="672465" cy="147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000" b="1" kern="0" spc="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等法律文书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92" name="textbox 1092"/>
          <p:cNvSpPr/>
          <p:nvPr/>
        </p:nvSpPr>
        <p:spPr>
          <a:xfrm>
            <a:off x="2545999" y="7967845"/>
            <a:ext cx="669290" cy="147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000" b="1" kern="0" spc="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会通过微信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94" name="textbox 1094"/>
          <p:cNvSpPr/>
          <p:nvPr/>
        </p:nvSpPr>
        <p:spPr>
          <a:xfrm>
            <a:off x="9036506" y="7623167"/>
            <a:ext cx="3152775" cy="4133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25120" algn="l" rtl="0" eaLnBrk="0">
              <a:lnSpc>
                <a:spcPct val="109000"/>
              </a:lnSpc>
            </a:pPr>
            <a:r>
              <a:rPr sz="1200" kern="0" spc="2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凡是要求转账，配合国家机关进行资金核</a:t>
            </a:r>
            <a:r>
              <a:rPr sz="1200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查的都是诈骗。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96" name="textbox 1096"/>
          <p:cNvSpPr/>
          <p:nvPr/>
        </p:nvSpPr>
        <p:spPr>
          <a:xfrm>
            <a:off x="7819762" y="1073779"/>
            <a:ext cx="4789804" cy="212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8000"/>
              </a:lnSpc>
            </a:pPr>
            <a:r>
              <a:rPr sz="1400" b="1" kern="0" spc="-40" dirty="0">
                <a:solidFill>
                  <a:srgbClr val="B241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易受骗群体    </a:t>
            </a:r>
            <a:r>
              <a:rPr sz="1400" b="1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防范意识较差，不了解公检法办案</a:t>
            </a:r>
            <a:r>
              <a:rPr sz="1400" b="1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流程的群体。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8" name="picture 109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742436" y="1106409"/>
            <a:ext cx="80302" cy="108255"/>
          </a:xfrm>
          <a:prstGeom prst="rect">
            <a:avLst/>
          </a:prstGeom>
        </p:spPr>
      </p:pic>
      <p:grpSp>
        <p:nvGrpSpPr>
          <p:cNvPr id="110" name="group 110"/>
          <p:cNvGrpSpPr/>
          <p:nvPr/>
        </p:nvGrpSpPr>
        <p:grpSpPr>
          <a:xfrm rot="21600000">
            <a:off x="825869" y="7458529"/>
            <a:ext cx="1388160" cy="546785"/>
            <a:chOff x="0" y="0"/>
            <a:chExt cx="1388160" cy="546785"/>
          </a:xfrm>
        </p:grpSpPr>
        <p:pic>
          <p:nvPicPr>
            <p:cNvPr id="1100" name="picture 110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388160" cy="546785"/>
            </a:xfrm>
            <a:prstGeom prst="rect">
              <a:avLst/>
            </a:prstGeom>
          </p:spPr>
        </p:pic>
        <p:sp>
          <p:nvSpPr>
            <p:cNvPr id="1102" name="textbox 1102"/>
            <p:cNvSpPr/>
            <p:nvPr/>
          </p:nvSpPr>
          <p:spPr>
            <a:xfrm>
              <a:off x="-12700" y="-12700"/>
              <a:ext cx="1414144" cy="5746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893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400" b="1" kern="0" spc="14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警方提示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104" name="textbox 1104"/>
          <p:cNvSpPr/>
          <p:nvPr/>
        </p:nvSpPr>
        <p:spPr>
          <a:xfrm>
            <a:off x="3148451" y="8886780"/>
            <a:ext cx="7245984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⸺16⸺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                                                                                                                                                                        </a:t>
            </a: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⸺17⸺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12" name="group 112"/>
          <p:cNvGrpSpPr/>
          <p:nvPr/>
        </p:nvGrpSpPr>
        <p:grpSpPr>
          <a:xfrm rot="21600000">
            <a:off x="829291" y="1685432"/>
            <a:ext cx="1440129" cy="434627"/>
            <a:chOff x="0" y="0"/>
            <a:chExt cx="1440129" cy="434627"/>
          </a:xfrm>
        </p:grpSpPr>
        <p:pic>
          <p:nvPicPr>
            <p:cNvPr id="1106" name="picture 110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440129" cy="434627"/>
            </a:xfrm>
            <a:prstGeom prst="rect">
              <a:avLst/>
            </a:prstGeom>
          </p:spPr>
        </p:pic>
        <p:sp>
          <p:nvSpPr>
            <p:cNvPr id="1108" name="textbox 1108"/>
            <p:cNvSpPr/>
            <p:nvPr/>
          </p:nvSpPr>
          <p:spPr>
            <a:xfrm>
              <a:off x="-12700" y="-12700"/>
              <a:ext cx="1465580" cy="4768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1770" algn="l" rtl="0" eaLnBrk="0">
                <a:lnSpc>
                  <a:spcPct val="87000"/>
                </a:lnSpc>
              </a:pP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作</a:t>
              </a:r>
              <a:r>
                <a:rPr sz="1700" b="1" kern="0" spc="1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手</a:t>
              </a:r>
              <a:r>
                <a:rPr sz="1700" b="1" kern="0" spc="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14" name="group 114"/>
          <p:cNvGrpSpPr/>
          <p:nvPr/>
        </p:nvGrpSpPr>
        <p:grpSpPr>
          <a:xfrm rot="21600000">
            <a:off x="7650525" y="4014275"/>
            <a:ext cx="1440129" cy="434627"/>
            <a:chOff x="0" y="0"/>
            <a:chExt cx="1440129" cy="434627"/>
          </a:xfrm>
        </p:grpSpPr>
        <p:pic>
          <p:nvPicPr>
            <p:cNvPr id="1110" name="picture 111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440129" cy="434627"/>
            </a:xfrm>
            <a:prstGeom prst="rect">
              <a:avLst/>
            </a:prstGeom>
          </p:spPr>
        </p:pic>
        <p:sp>
          <p:nvSpPr>
            <p:cNvPr id="1112" name="textbox 1112"/>
            <p:cNvSpPr/>
            <p:nvPr/>
          </p:nvSpPr>
          <p:spPr>
            <a:xfrm>
              <a:off x="-12700" y="-12700"/>
              <a:ext cx="1465580" cy="472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典</a:t>
              </a:r>
              <a:r>
                <a:rPr sz="1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</a:t>
              </a:r>
              <a:r>
                <a:rPr sz="1700" b="1" kern="0" spc="1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例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114" name="rect 1114"/>
          <p:cNvSpPr/>
          <p:nvPr/>
        </p:nvSpPr>
        <p:spPr>
          <a:xfrm>
            <a:off x="11308628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16" name="textbox 1116"/>
          <p:cNvSpPr/>
          <p:nvPr/>
        </p:nvSpPr>
        <p:spPr>
          <a:xfrm>
            <a:off x="10808360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2000"/>
              </a:lnSpc>
              <a:tabLst>
                <a:tab pos="108140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118" name="picture 11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2647665" y="596862"/>
            <a:ext cx="227101" cy="222135"/>
          </a:xfrm>
          <a:prstGeom prst="rect">
            <a:avLst/>
          </a:prstGeom>
        </p:spPr>
      </p:pic>
      <p:pic>
        <p:nvPicPr>
          <p:cNvPr id="1120" name="picture 11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0821060" y="627430"/>
            <a:ext cx="526046" cy="162128"/>
          </a:xfrm>
          <a:prstGeom prst="rect">
            <a:avLst/>
          </a:prstGeom>
        </p:spPr>
      </p:pic>
      <p:sp>
        <p:nvSpPr>
          <p:cNvPr id="1122" name="rect 1122"/>
          <p:cNvSpPr/>
          <p:nvPr/>
        </p:nvSpPr>
        <p:spPr>
          <a:xfrm>
            <a:off x="780332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24" name="textbox 1124"/>
          <p:cNvSpPr/>
          <p:nvPr/>
        </p:nvSpPr>
        <p:spPr>
          <a:xfrm>
            <a:off x="636625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tabLst>
                <a:tab pos="3778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126" name="picture 112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2176930" y="627430"/>
            <a:ext cx="526059" cy="162128"/>
          </a:xfrm>
          <a:prstGeom prst="rect">
            <a:avLst/>
          </a:prstGeom>
        </p:spPr>
      </p:pic>
      <p:pic>
        <p:nvPicPr>
          <p:cNvPr id="1128" name="picture 112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649325" y="596862"/>
            <a:ext cx="227101" cy="222135"/>
          </a:xfrm>
          <a:prstGeom prst="rect">
            <a:avLst/>
          </a:prstGeom>
        </p:spPr>
      </p:pic>
      <p:pic>
        <p:nvPicPr>
          <p:cNvPr id="1130" name="picture 11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843701" y="5613262"/>
            <a:ext cx="1606791" cy="248403"/>
          </a:xfrm>
          <a:prstGeom prst="rect">
            <a:avLst/>
          </a:prstGeom>
        </p:spPr>
      </p:pic>
      <p:sp>
        <p:nvSpPr>
          <p:cNvPr id="1132" name="path 1132"/>
          <p:cNvSpPr/>
          <p:nvPr/>
        </p:nvSpPr>
        <p:spPr>
          <a:xfrm>
            <a:off x="7658260" y="1516572"/>
            <a:ext cx="5056149" cy="76451"/>
          </a:xfrm>
          <a:custGeom>
            <a:avLst/>
            <a:gdLst/>
            <a:ahLst/>
            <a:cxnLst/>
            <a:rect l="0" t="0" r="0" b="0"/>
            <a:pathLst>
              <a:path w="7962" h="120">
                <a:moveTo>
                  <a:pt x="10" y="10"/>
                </a:moveTo>
                <a:lnTo>
                  <a:pt x="527" y="10"/>
                </a:lnTo>
                <a:cubicBezTo>
                  <a:pt x="581" y="10"/>
                  <a:pt x="634" y="27"/>
                  <a:pt x="678" y="60"/>
                </a:cubicBezTo>
                <a:lnTo>
                  <a:pt x="678" y="60"/>
                </a:lnTo>
                <a:cubicBezTo>
                  <a:pt x="769" y="126"/>
                  <a:pt x="891" y="126"/>
                  <a:pt x="982" y="60"/>
                </a:cubicBezTo>
                <a:cubicBezTo>
                  <a:pt x="1026" y="27"/>
                  <a:pt x="1079" y="10"/>
                  <a:pt x="1133" y="10"/>
                </a:cubicBezTo>
                <a:lnTo>
                  <a:pt x="7951" y="10"/>
                </a:lnTo>
              </a:path>
            </a:pathLst>
          </a:custGeom>
          <a:noFill/>
          <a:ln w="13347" cap="flat">
            <a:solidFill>
              <a:srgbClr val="E16255"/>
            </a:solidFill>
            <a:prstDash val="dash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34" name="textbox 1134"/>
          <p:cNvSpPr/>
          <p:nvPr/>
        </p:nvSpPr>
        <p:spPr>
          <a:xfrm>
            <a:off x="1012253" y="5642132"/>
            <a:ext cx="1162685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200" b="1" kern="0" spc="-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第三步：实施诈骗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36" name="picture 113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8404817" y="7521393"/>
            <a:ext cx="313490" cy="277697"/>
          </a:xfrm>
          <a:prstGeom prst="rect">
            <a:avLst/>
          </a:prstGeom>
        </p:spPr>
      </p:pic>
      <p:pic>
        <p:nvPicPr>
          <p:cNvPr id="1138" name="picture 113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8436296" y="7864736"/>
            <a:ext cx="299156" cy="266529"/>
          </a:xfrm>
          <a:prstGeom prst="rect">
            <a:avLst/>
          </a:prstGeom>
        </p:spPr>
      </p:pic>
      <p:pic>
        <p:nvPicPr>
          <p:cNvPr id="1140" name="picture 114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8845155" y="7387711"/>
            <a:ext cx="8686" cy="877125"/>
          </a:xfrm>
          <a:prstGeom prst="rect">
            <a:avLst/>
          </a:prstGeom>
        </p:spPr>
      </p:pic>
      <p:pic>
        <p:nvPicPr>
          <p:cNvPr id="1142" name="picture 114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12656550" y="596858"/>
            <a:ext cx="15240" cy="30568"/>
          </a:xfrm>
          <a:prstGeom prst="rect">
            <a:avLst/>
          </a:prstGeom>
        </p:spPr>
      </p:pic>
      <p:pic>
        <p:nvPicPr>
          <p:cNvPr id="1144" name="picture 114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861185" y="596858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textbox 1146"/>
          <p:cNvSpPr/>
          <p:nvPr/>
        </p:nvSpPr>
        <p:spPr>
          <a:xfrm>
            <a:off x="7932849" y="4527555"/>
            <a:ext cx="4754245" cy="2037714"/>
          </a:xfrm>
          <a:prstGeom prst="roundRect">
            <a:avLst>
              <a:gd name="adj" fmla="val 5888"/>
            </a:avLst>
          </a:prstGeom>
          <a:solidFill>
            <a:srgbClr val="FDF3ED">
              <a:alpha val="100000"/>
            </a:srgbClr>
          </a:solidFill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4480" indent="304800" algn="l" rtl="0" eaLnBrk="0">
              <a:lnSpc>
                <a:spcPct val="123000"/>
              </a:lnSpc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公司财务孙先生被拉入一个工作群中，因群成员昵称均为    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公司员工便未加核实。几天后，孙先生收到群内消息，“老</a:t>
            </a:r>
            <a:r>
              <a:rPr sz="1200" kern="0" spc="-9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板”称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需支付对方工程款，要求核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对公司账户余额。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3845" indent="302895" algn="l" rtl="0" eaLnBrk="0">
              <a:lnSpc>
                <a:spcPct val="122000"/>
              </a:lnSpc>
              <a:spcBef>
                <a:spcPts val="90"/>
              </a:spcBef>
            </a:pP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在孙先生核对完账户资金后，群内的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“老板”要求其将全部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资金转至指定账户，并以紧急事由催促孙先生操作转账。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2575" indent="311150" algn="l" rtl="0" eaLnBrk="0">
              <a:lnSpc>
                <a:spcPct val="123000"/>
              </a:lnSpc>
              <a:spcBef>
                <a:spcPts val="60"/>
              </a:spcBef>
            </a:pP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因怕耽误工作，孙先生未经核实便将公司账上50万元全部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转出，后因公司老板收到银行短信才发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现被骗。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48" name="rect 1148"/>
          <p:cNvSpPr/>
          <p:nvPr/>
        </p:nvSpPr>
        <p:spPr>
          <a:xfrm>
            <a:off x="1552078" y="4179282"/>
            <a:ext cx="4166514" cy="1734579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50" name="picture 1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58875" y="4186157"/>
            <a:ext cx="564507" cy="123037"/>
          </a:xfrm>
          <a:prstGeom prst="rect">
            <a:avLst/>
          </a:prstGeom>
        </p:spPr>
      </p:pic>
      <p:pic>
        <p:nvPicPr>
          <p:cNvPr id="1152" name="picture 1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008592" y="4060790"/>
            <a:ext cx="1714792" cy="248399"/>
          </a:xfrm>
          <a:prstGeom prst="rect">
            <a:avLst/>
          </a:prstGeom>
        </p:spPr>
      </p:pic>
      <p:graphicFrame>
        <p:nvGraphicFramePr>
          <p:cNvPr id="1154" name="table 1154"/>
          <p:cNvGraphicFramePr>
            <a:graphicFrameLocks noGrp="1"/>
          </p:cNvGraphicFramePr>
          <p:nvPr/>
        </p:nvGraphicFramePr>
        <p:xfrm>
          <a:off x="1546712" y="4060790"/>
          <a:ext cx="4177029" cy="1858010"/>
        </p:xfrm>
        <a:graphic>
          <a:graphicData uri="http://schemas.openxmlformats.org/drawingml/2006/table">
            <a:tbl>
              <a:tblPr/>
              <a:tblGrid>
                <a:gridCol w="4177029"/>
              </a:tblGrid>
              <a:tr h="3073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0985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  <a:tabLst>
                          <a:tab pos="2642870" algn="l"/>
                        </a:tabLst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	</a:t>
                      </a:r>
                      <a:r>
                        <a:rPr sz="1200" b="1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第二步：骗取钱财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50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7805" indent="935990" algn="l" rtl="0" eaLnBrk="0">
                        <a:lnSpc>
                          <a:spcPct val="124000"/>
                        </a:lnSpc>
                        <a:tabLst>
                          <a:tab pos="849630" algn="l"/>
                          <a:tab pos="857250" algn="l"/>
                        </a:tabLst>
                      </a:pP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诈骗分子冒充老板、领导、子女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老师的身份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	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并模仿他们的语气发出转账或缴费的指令，并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	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	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以情况紧急、有事不方便、尽</a:t>
                      </a:r>
                      <a:r>
                        <a:rPr sz="1200" kern="0" spc="-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快缴费等借口催促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被害人尽快转账；或是冒充亲朋好友以“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车祸事故代为支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8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付医疗费”“代为订机票或支付购物款”等为由，向被害人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实施诈骗。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56" name="picture 11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90053" y="4152617"/>
            <a:ext cx="67093" cy="67081"/>
          </a:xfrm>
          <a:prstGeom prst="rect">
            <a:avLst/>
          </a:prstGeom>
        </p:spPr>
      </p:pic>
      <p:sp>
        <p:nvSpPr>
          <p:cNvPr id="1158" name="rect 1158"/>
          <p:cNvSpPr/>
          <p:nvPr/>
        </p:nvSpPr>
        <p:spPr>
          <a:xfrm>
            <a:off x="847287" y="2360341"/>
            <a:ext cx="4823993" cy="1394447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60" name="picture 11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61559" y="2360750"/>
            <a:ext cx="564512" cy="123037"/>
          </a:xfrm>
          <a:prstGeom prst="rect">
            <a:avLst/>
          </a:prstGeom>
        </p:spPr>
      </p:pic>
      <p:pic>
        <p:nvPicPr>
          <p:cNvPr id="1162" name="picture 11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47282" y="2235384"/>
            <a:ext cx="1678787" cy="248398"/>
          </a:xfrm>
          <a:prstGeom prst="rect">
            <a:avLst/>
          </a:prstGeom>
        </p:spPr>
      </p:pic>
      <p:graphicFrame>
        <p:nvGraphicFramePr>
          <p:cNvPr id="1164" name="table 1164"/>
          <p:cNvGraphicFramePr>
            <a:graphicFrameLocks noGrp="1"/>
          </p:cNvGraphicFramePr>
          <p:nvPr/>
        </p:nvGraphicFramePr>
        <p:xfrm>
          <a:off x="841540" y="2235384"/>
          <a:ext cx="4834890" cy="1524634"/>
        </p:xfrm>
        <a:graphic>
          <a:graphicData uri="http://schemas.openxmlformats.org/drawingml/2006/table">
            <a:tbl>
              <a:tblPr/>
              <a:tblGrid>
                <a:gridCol w="4834890"/>
              </a:tblGrid>
              <a:tr h="3359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288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第一步：建立联系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887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181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诈骗分子盗用被害人老板、领导、亲朋、子女老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54000" algn="l" rtl="0" eaLnBrk="0">
                        <a:lnSpc>
                          <a:spcPct val="87000"/>
                        </a:lnSpc>
                        <a:spcBef>
                          <a:spcPts val="555"/>
                        </a:spcBef>
                      </a:pP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师的头像及姓名，伪装其社交账号添加被害人为好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47015" indent="-1905" algn="l" rtl="0" eaLnBrk="0">
                        <a:lnSpc>
                          <a:spcPct val="121000"/>
                        </a:lnSpc>
                        <a:spcBef>
                          <a:spcPts val="190"/>
                        </a:spcBef>
                      </a:pP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友，或诱骗被害人加入特定群聊，甚至直接潜入被害人所在的群聊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之中观察人员关系和动态。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66" name="picture 11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903599" y="7152688"/>
            <a:ext cx="4782082" cy="1347177"/>
          </a:xfrm>
          <a:prstGeom prst="rect">
            <a:avLst/>
          </a:prstGeom>
        </p:spPr>
      </p:pic>
      <p:sp>
        <p:nvSpPr>
          <p:cNvPr id="1168" name="textbox 1168"/>
          <p:cNvSpPr/>
          <p:nvPr/>
        </p:nvSpPr>
        <p:spPr>
          <a:xfrm>
            <a:off x="1474411" y="6903935"/>
            <a:ext cx="3366770" cy="1599564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8605" algn="l" rtl="0" eaLnBrk="0">
              <a:lnSpc>
                <a:spcPct val="87000"/>
              </a:lnSpc>
            </a:pPr>
            <a:r>
              <a:rPr sz="1200" b="1" kern="0" spc="-5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识别假领导、假熟人的两个特征：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6700" indent="303530" algn="l" rtl="0" eaLnBrk="0">
              <a:lnSpc>
                <a:spcPct val="135000"/>
              </a:lnSpc>
              <a:spcBef>
                <a:spcPts val="135"/>
              </a:spcBef>
            </a:pPr>
            <a:r>
              <a:rPr sz="12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沟通方式奇怪：只打</a:t>
            </a:r>
            <a:r>
              <a:rPr sz="1200" b="1" kern="0" spc="-2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字，拒绝电话、</a:t>
            </a:r>
            <a:r>
              <a:rPr sz="12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sz="1200" b="1" kern="0" spc="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视频联系。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6065" indent="309245" algn="l" rtl="0" eaLnBrk="0">
              <a:lnSpc>
                <a:spcPct val="138000"/>
              </a:lnSpc>
              <a:spcBef>
                <a:spcPts val="50"/>
              </a:spcBef>
            </a:pPr>
            <a:r>
              <a:rPr sz="1200" b="1" kern="0" spc="2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需求紧急且涉及钱款：突然提出借</a:t>
            </a:r>
            <a:r>
              <a:rPr sz="12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sz="1200" b="1" kern="0" spc="-6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钱、汇款、垫付费用要求。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16" name="group 116"/>
          <p:cNvGrpSpPr/>
          <p:nvPr/>
        </p:nvGrpSpPr>
        <p:grpSpPr>
          <a:xfrm rot="21600000">
            <a:off x="10360998" y="1921506"/>
            <a:ext cx="2172096" cy="1650890"/>
            <a:chOff x="0" y="0"/>
            <a:chExt cx="2172096" cy="1650890"/>
          </a:xfrm>
        </p:grpSpPr>
        <p:pic>
          <p:nvPicPr>
            <p:cNvPr id="1170" name="picture 117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900788" cy="1394100"/>
            </a:xfrm>
            <a:prstGeom prst="rect">
              <a:avLst/>
            </a:prstGeom>
          </p:spPr>
        </p:pic>
        <p:sp>
          <p:nvSpPr>
            <p:cNvPr id="1172" name="textbox 1172"/>
            <p:cNvSpPr/>
            <p:nvPr/>
          </p:nvSpPr>
          <p:spPr>
            <a:xfrm>
              <a:off x="137817" y="22499"/>
              <a:ext cx="1974850" cy="8001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714" rIns="0" bIns="0"/>
            <a:lstStyle/>
            <a:p>
              <a:pPr marL="1539875" indent="-10795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1100" b="1" kern="0" spc="-5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0-18岁</a:t>
              </a:r>
              <a:r>
                <a:rPr sz="1100" b="1" kern="0" spc="-3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12.6%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9000"/>
                </a:lnSpc>
                <a:spcBef>
                  <a:spcPts val="335"/>
                </a:spcBef>
              </a:pPr>
              <a:r>
                <a:rPr sz="11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18-60岁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54610" algn="l" rtl="0" eaLnBrk="0">
                <a:lnSpc>
                  <a:spcPct val="93000"/>
                </a:lnSpc>
                <a:spcBef>
                  <a:spcPts val="1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74.0%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74" name="textbox 1174"/>
            <p:cNvSpPr/>
            <p:nvPr/>
          </p:nvSpPr>
          <p:spPr>
            <a:xfrm>
              <a:off x="309170" y="1198775"/>
              <a:ext cx="1875789" cy="4775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714" rIns="0" bIns="0"/>
            <a:lstStyle/>
            <a:p>
              <a:pPr marL="1368425" indent="-82550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60岁以上</a:t>
              </a: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13.4%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245"/>
                </a:spcBef>
              </a:pPr>
              <a:r>
                <a:rPr sz="1000" kern="0" spc="-2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受骗年龄占比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18" name="group 118"/>
          <p:cNvGrpSpPr/>
          <p:nvPr/>
        </p:nvGrpSpPr>
        <p:grpSpPr>
          <a:xfrm rot="21600000">
            <a:off x="835328" y="1072591"/>
            <a:ext cx="5039995" cy="455815"/>
            <a:chOff x="0" y="0"/>
            <a:chExt cx="5039995" cy="455815"/>
          </a:xfrm>
        </p:grpSpPr>
        <p:pic>
          <p:nvPicPr>
            <p:cNvPr id="1176" name="picture 117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5039995" cy="455815"/>
            </a:xfrm>
            <a:prstGeom prst="rect">
              <a:avLst/>
            </a:prstGeom>
          </p:spPr>
        </p:pic>
        <p:sp>
          <p:nvSpPr>
            <p:cNvPr id="1178" name="textbox 1178"/>
            <p:cNvSpPr/>
            <p:nvPr/>
          </p:nvSpPr>
          <p:spPr>
            <a:xfrm>
              <a:off x="-12700" y="-12700"/>
              <a:ext cx="5066029" cy="5010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525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2200" b="1" kern="0" spc="-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9、冒充领导、熟人类诈骗</a:t>
              </a:r>
              <a:r>
                <a:rPr sz="1600" kern="0" spc="-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（发案占比2</a:t>
              </a:r>
              <a:r>
                <a:rPr sz="1600" kern="0" spc="-1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.9%）</a:t>
              </a:r>
              <a:endPara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20" name="group 120"/>
          <p:cNvGrpSpPr/>
          <p:nvPr/>
        </p:nvGrpSpPr>
        <p:grpSpPr>
          <a:xfrm rot="21600000">
            <a:off x="7983594" y="1868741"/>
            <a:ext cx="1403992" cy="1404001"/>
            <a:chOff x="0" y="0"/>
            <a:chExt cx="1403992" cy="1404001"/>
          </a:xfrm>
        </p:grpSpPr>
        <p:pic>
          <p:nvPicPr>
            <p:cNvPr id="1180" name="picture 118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1403992" cy="1404001"/>
            </a:xfrm>
            <a:prstGeom prst="rect">
              <a:avLst/>
            </a:prstGeom>
          </p:spPr>
        </p:pic>
        <p:sp>
          <p:nvSpPr>
            <p:cNvPr id="1182" name="textbox 1182"/>
            <p:cNvSpPr/>
            <p:nvPr/>
          </p:nvSpPr>
          <p:spPr>
            <a:xfrm>
              <a:off x="-12700" y="-12700"/>
              <a:ext cx="1430019" cy="14522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4513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女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9972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57.7%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882015" algn="l" rtl="0" eaLnBrk="0">
                <a:lnSpc>
                  <a:spcPct val="82000"/>
                </a:lnSpc>
                <a:spcBef>
                  <a:spcPts val="1220"/>
                </a:spcBef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男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737235" algn="l" rtl="0" eaLnBrk="0">
                <a:lnSpc>
                  <a:spcPct val="78000"/>
                </a:lnSpc>
                <a:spcBef>
                  <a:spcPts val="295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42.3%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1184" name="picture 118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796276" y="6635374"/>
            <a:ext cx="931715" cy="2064345"/>
          </a:xfrm>
          <a:prstGeom prst="rect">
            <a:avLst/>
          </a:prstGeom>
        </p:spPr>
      </p:pic>
      <p:pic>
        <p:nvPicPr>
          <p:cNvPr id="1186" name="picture 118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148730" y="1717647"/>
            <a:ext cx="1532762" cy="1231235"/>
          </a:xfrm>
          <a:prstGeom prst="rect">
            <a:avLst/>
          </a:prstGeom>
        </p:spPr>
      </p:pic>
      <p:sp>
        <p:nvSpPr>
          <p:cNvPr id="1188" name="textbox 1188"/>
          <p:cNvSpPr/>
          <p:nvPr/>
        </p:nvSpPr>
        <p:spPr>
          <a:xfrm>
            <a:off x="9042204" y="7500327"/>
            <a:ext cx="3150870" cy="6426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02260" algn="l" rtl="0" eaLnBrk="0">
              <a:lnSpc>
                <a:spcPct val="114000"/>
              </a:lnSpc>
            </a:pPr>
            <a:r>
              <a:rPr sz="1200" kern="0" spc="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凡是接到自称领导、熟人要求转账的信息</a:t>
            </a:r>
            <a:r>
              <a:rPr sz="1200" kern="0" spc="-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时，务必通过电话或当面核实确认，在核实确认</a:t>
            </a:r>
            <a:r>
              <a:rPr sz="1200" kern="0" spc="-2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之前切勿转账。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2" name="group 122"/>
          <p:cNvGrpSpPr/>
          <p:nvPr/>
        </p:nvGrpSpPr>
        <p:grpSpPr>
          <a:xfrm rot="21600000">
            <a:off x="729787" y="3866215"/>
            <a:ext cx="1593993" cy="1148430"/>
            <a:chOff x="0" y="0"/>
            <a:chExt cx="1593993" cy="1148430"/>
          </a:xfrm>
        </p:grpSpPr>
        <p:pic>
          <p:nvPicPr>
            <p:cNvPr id="1190" name="picture 119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593993" cy="1148430"/>
            </a:xfrm>
            <a:prstGeom prst="rect">
              <a:avLst/>
            </a:prstGeom>
          </p:spPr>
        </p:pic>
        <p:sp>
          <p:nvSpPr>
            <p:cNvPr id="1192" name="textbox 1192"/>
            <p:cNvSpPr/>
            <p:nvPr/>
          </p:nvSpPr>
          <p:spPr>
            <a:xfrm>
              <a:off x="-12700" y="-12700"/>
              <a:ext cx="1619885" cy="11741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2085" algn="l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700" kern="0" spc="3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领导找我帮忙</a:t>
              </a:r>
              <a:r>
                <a:rPr sz="700" kern="0" spc="-10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700" kern="0" spc="30" dirty="0">
                  <a:solidFill>
                    <a:srgbClr val="231F2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,</a:t>
              </a: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6215" algn="l" rtl="0" eaLnBrk="0">
                <a:lnSpc>
                  <a:spcPct val="87000"/>
                </a:lnSpc>
                <a:spcBef>
                  <a:spcPts val="260"/>
                </a:spcBef>
              </a:pPr>
              <a:r>
                <a:rPr sz="700" kern="0" spc="5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也是看重我,</a:t>
              </a:r>
              <a:endParaRPr sz="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9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3355" algn="l" rtl="0" eaLnBrk="0">
                <a:lnSpc>
                  <a:spcPct val="97000"/>
                </a:lnSpc>
                <a:spcBef>
                  <a:spcPts val="0"/>
                </a:spcBef>
              </a:pPr>
              <a:r>
                <a:rPr sz="600" kern="0" spc="7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我得抓紧办妥。</a:t>
              </a:r>
              <a:endParaRPr sz="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194" name="textbox 1194"/>
          <p:cNvSpPr/>
          <p:nvPr/>
        </p:nvSpPr>
        <p:spPr>
          <a:xfrm>
            <a:off x="7823338" y="1073406"/>
            <a:ext cx="4700270" cy="211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</a:pPr>
            <a:r>
              <a:rPr sz="1400" b="1" kern="0" spc="-60" dirty="0">
                <a:solidFill>
                  <a:srgbClr val="B241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易受骗群体    </a:t>
            </a:r>
            <a:r>
              <a:rPr sz="1400" b="1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财务会计</a:t>
            </a:r>
            <a:r>
              <a:rPr sz="1400" b="1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、企事业单位人员、学生家长等群体。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96" name="picture 119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8733321" y="1106409"/>
            <a:ext cx="80302" cy="108255"/>
          </a:xfrm>
          <a:prstGeom prst="rect">
            <a:avLst/>
          </a:prstGeom>
        </p:spPr>
      </p:pic>
      <p:grpSp>
        <p:nvGrpSpPr>
          <p:cNvPr id="124" name="group 124"/>
          <p:cNvGrpSpPr/>
          <p:nvPr/>
        </p:nvGrpSpPr>
        <p:grpSpPr>
          <a:xfrm rot="21600000">
            <a:off x="829449" y="6167204"/>
            <a:ext cx="1388160" cy="546786"/>
            <a:chOff x="0" y="0"/>
            <a:chExt cx="1388160" cy="546786"/>
          </a:xfrm>
        </p:grpSpPr>
        <p:pic>
          <p:nvPicPr>
            <p:cNvPr id="1198" name="picture 119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388160" cy="546786"/>
            </a:xfrm>
            <a:prstGeom prst="rect">
              <a:avLst/>
            </a:prstGeom>
          </p:spPr>
        </p:pic>
        <p:sp>
          <p:nvSpPr>
            <p:cNvPr id="1200" name="textbox 1200"/>
            <p:cNvSpPr/>
            <p:nvPr/>
          </p:nvSpPr>
          <p:spPr>
            <a:xfrm>
              <a:off x="-12700" y="-12700"/>
              <a:ext cx="1414144" cy="5746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893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400" b="1" kern="0" spc="14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警方提示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202" name="textbox 1202"/>
          <p:cNvSpPr/>
          <p:nvPr/>
        </p:nvSpPr>
        <p:spPr>
          <a:xfrm>
            <a:off x="3148445" y="8886775"/>
            <a:ext cx="7245984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-18-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-19-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6" name="group 126"/>
          <p:cNvGrpSpPr/>
          <p:nvPr/>
        </p:nvGrpSpPr>
        <p:grpSpPr>
          <a:xfrm rot="21600000">
            <a:off x="832872" y="1685432"/>
            <a:ext cx="1440129" cy="434627"/>
            <a:chOff x="0" y="0"/>
            <a:chExt cx="1440129" cy="434627"/>
          </a:xfrm>
        </p:grpSpPr>
        <p:pic>
          <p:nvPicPr>
            <p:cNvPr id="1204" name="picture 1204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440129" cy="434627"/>
            </a:xfrm>
            <a:prstGeom prst="rect">
              <a:avLst/>
            </a:prstGeom>
          </p:spPr>
        </p:pic>
        <p:sp>
          <p:nvSpPr>
            <p:cNvPr id="1206" name="textbox 1206"/>
            <p:cNvSpPr/>
            <p:nvPr/>
          </p:nvSpPr>
          <p:spPr>
            <a:xfrm>
              <a:off x="-12700" y="-12700"/>
              <a:ext cx="1465580" cy="4768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1135" algn="l" rtl="0" eaLnBrk="0">
                <a:lnSpc>
                  <a:spcPct val="87000"/>
                </a:lnSpc>
              </a:pP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作</a:t>
              </a:r>
              <a:r>
                <a:rPr sz="1700" b="1" kern="0" spc="1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手</a:t>
              </a:r>
              <a:r>
                <a:rPr sz="1700" b="1" kern="0" spc="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28" name="group 128"/>
          <p:cNvGrpSpPr/>
          <p:nvPr/>
        </p:nvGrpSpPr>
        <p:grpSpPr>
          <a:xfrm rot="21600000">
            <a:off x="7654105" y="4194275"/>
            <a:ext cx="1440129" cy="434626"/>
            <a:chOff x="0" y="0"/>
            <a:chExt cx="1440129" cy="434626"/>
          </a:xfrm>
        </p:grpSpPr>
        <p:pic>
          <p:nvPicPr>
            <p:cNvPr id="1208" name="picture 120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1440129" cy="434626"/>
            </a:xfrm>
            <a:prstGeom prst="rect">
              <a:avLst/>
            </a:prstGeom>
          </p:spPr>
        </p:pic>
        <p:sp>
          <p:nvSpPr>
            <p:cNvPr id="1210" name="textbox 1210"/>
            <p:cNvSpPr/>
            <p:nvPr/>
          </p:nvSpPr>
          <p:spPr>
            <a:xfrm>
              <a:off x="-12700" y="-12700"/>
              <a:ext cx="1465580" cy="472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典</a:t>
              </a:r>
              <a:r>
                <a:rPr sz="1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</a:t>
              </a:r>
              <a:r>
                <a:rPr sz="1700" b="1" kern="0" spc="1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例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212" name="rect 1212"/>
          <p:cNvSpPr/>
          <p:nvPr/>
        </p:nvSpPr>
        <p:spPr>
          <a:xfrm>
            <a:off x="11308628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14" name="textbox 1214"/>
          <p:cNvSpPr/>
          <p:nvPr/>
        </p:nvSpPr>
        <p:spPr>
          <a:xfrm>
            <a:off x="10808360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2000"/>
              </a:lnSpc>
              <a:tabLst>
                <a:tab pos="108140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216" name="picture 12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2647665" y="596862"/>
            <a:ext cx="227101" cy="222135"/>
          </a:xfrm>
          <a:prstGeom prst="rect">
            <a:avLst/>
          </a:prstGeom>
        </p:spPr>
      </p:pic>
      <p:pic>
        <p:nvPicPr>
          <p:cNvPr id="1218" name="picture 12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0821060" y="627430"/>
            <a:ext cx="526046" cy="162128"/>
          </a:xfrm>
          <a:prstGeom prst="rect">
            <a:avLst/>
          </a:prstGeom>
        </p:spPr>
      </p:pic>
      <p:sp>
        <p:nvSpPr>
          <p:cNvPr id="1220" name="rect 1220"/>
          <p:cNvSpPr/>
          <p:nvPr/>
        </p:nvSpPr>
        <p:spPr>
          <a:xfrm>
            <a:off x="780332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22" name="textbox 1222"/>
          <p:cNvSpPr/>
          <p:nvPr/>
        </p:nvSpPr>
        <p:spPr>
          <a:xfrm>
            <a:off x="636625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tabLst>
                <a:tab pos="3778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224" name="picture 122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2176930" y="627430"/>
            <a:ext cx="526059" cy="162128"/>
          </a:xfrm>
          <a:prstGeom prst="rect">
            <a:avLst/>
          </a:prstGeom>
        </p:spPr>
      </p:pic>
      <p:pic>
        <p:nvPicPr>
          <p:cNvPr id="1226" name="picture 122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649325" y="596862"/>
            <a:ext cx="227101" cy="222135"/>
          </a:xfrm>
          <a:prstGeom prst="rect">
            <a:avLst/>
          </a:prstGeom>
        </p:spPr>
      </p:pic>
      <p:sp>
        <p:nvSpPr>
          <p:cNvPr id="1228" name="path 1228"/>
          <p:cNvSpPr/>
          <p:nvPr/>
        </p:nvSpPr>
        <p:spPr>
          <a:xfrm>
            <a:off x="7661840" y="1516572"/>
            <a:ext cx="5056149" cy="76451"/>
          </a:xfrm>
          <a:custGeom>
            <a:avLst/>
            <a:gdLst/>
            <a:ahLst/>
            <a:cxnLst/>
            <a:rect l="0" t="0" r="0" b="0"/>
            <a:pathLst>
              <a:path w="7962" h="120">
                <a:moveTo>
                  <a:pt x="10" y="10"/>
                </a:moveTo>
                <a:lnTo>
                  <a:pt x="527" y="10"/>
                </a:lnTo>
                <a:cubicBezTo>
                  <a:pt x="581" y="10"/>
                  <a:pt x="634" y="27"/>
                  <a:pt x="678" y="60"/>
                </a:cubicBezTo>
                <a:lnTo>
                  <a:pt x="678" y="60"/>
                </a:lnTo>
                <a:cubicBezTo>
                  <a:pt x="769" y="126"/>
                  <a:pt x="891" y="126"/>
                  <a:pt x="982" y="60"/>
                </a:cubicBezTo>
                <a:cubicBezTo>
                  <a:pt x="1026" y="27"/>
                  <a:pt x="1079" y="10"/>
                  <a:pt x="1133" y="10"/>
                </a:cubicBezTo>
                <a:lnTo>
                  <a:pt x="7951" y="10"/>
                </a:lnTo>
              </a:path>
            </a:pathLst>
          </a:custGeom>
          <a:noFill/>
          <a:ln w="13347" cap="flat">
            <a:solidFill>
              <a:srgbClr val="E16255"/>
            </a:solidFill>
            <a:prstDash val="dash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30" name="textbox 1230"/>
          <p:cNvSpPr/>
          <p:nvPr/>
        </p:nvSpPr>
        <p:spPr>
          <a:xfrm>
            <a:off x="8364102" y="3441460"/>
            <a:ext cx="781050" cy="156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0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受骗性别占比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32" name="picture 123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8408399" y="7521393"/>
            <a:ext cx="313490" cy="277697"/>
          </a:xfrm>
          <a:prstGeom prst="rect">
            <a:avLst/>
          </a:prstGeom>
        </p:spPr>
      </p:pic>
      <p:pic>
        <p:nvPicPr>
          <p:cNvPr id="1234" name="picture 123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8439875" y="7864736"/>
            <a:ext cx="299156" cy="266529"/>
          </a:xfrm>
          <a:prstGeom prst="rect">
            <a:avLst/>
          </a:prstGeom>
        </p:spPr>
      </p:pic>
      <p:pic>
        <p:nvPicPr>
          <p:cNvPr id="1236" name="picture 123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8848735" y="7387711"/>
            <a:ext cx="8686" cy="877125"/>
          </a:xfrm>
          <a:prstGeom prst="rect">
            <a:avLst/>
          </a:prstGeom>
        </p:spPr>
      </p:pic>
      <p:pic>
        <p:nvPicPr>
          <p:cNvPr id="1238" name="picture 123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12656550" y="596858"/>
            <a:ext cx="15240" cy="30568"/>
          </a:xfrm>
          <a:prstGeom prst="rect">
            <a:avLst/>
          </a:prstGeom>
        </p:spPr>
      </p:pic>
      <p:pic>
        <p:nvPicPr>
          <p:cNvPr id="1240" name="picture 124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861185" y="596858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textbox 1242"/>
          <p:cNvSpPr/>
          <p:nvPr/>
        </p:nvSpPr>
        <p:spPr>
          <a:xfrm>
            <a:off x="7929269" y="4275551"/>
            <a:ext cx="4754245" cy="2590800"/>
          </a:xfrm>
          <a:prstGeom prst="roundRect">
            <a:avLst>
              <a:gd name="adj" fmla="val 5172"/>
            </a:avLst>
          </a:prstGeom>
          <a:solidFill>
            <a:srgbClr val="FDF3ED">
              <a:alpha val="100000"/>
            </a:srgbClr>
          </a:solidFill>
          <a:ln w="9525" cap="flat">
            <a:solidFill>
              <a:srgbClr val="DC4C27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8765" indent="304800" algn="l" rtl="0" eaLnBrk="0">
              <a:lnSpc>
                <a:spcPct val="123000"/>
              </a:lnSpc>
              <a:spcBef>
                <a:spcPts val="5"/>
              </a:spcBef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刘先生订完机票后不久接到一个陌生来电，对方自称是航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空公司的客服，称刘先生订购的机票因飞机故障取消航班，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办理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退票或改签可获得300元的赔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偿。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7495" indent="304800" algn="l" rtl="0" eaLnBrk="0">
              <a:lnSpc>
                <a:spcPct val="122000"/>
              </a:lnSpc>
              <a:spcBef>
                <a:spcPts val="175"/>
              </a:spcBef>
            </a:pP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对方能准确说出刘先生的航班信息，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他信以为真，于是根据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对方发来的链接下载了一款具有“屏幕共享”功能的App。对方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称为了确保账户信息安全，妥善做好理赔，整个过程需要全程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1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开“屏幕共享”进行操作。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6860" indent="306070" algn="l" rtl="0" eaLnBrk="0">
              <a:lnSpc>
                <a:spcPct val="121000"/>
              </a:lnSpc>
              <a:spcBef>
                <a:spcPts val="175"/>
              </a:spcBef>
            </a:pP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刘先生开启“屏幕共享”后，对方要求打开手</a:t>
            </a:r>
            <a:r>
              <a:rPr sz="1200" kern="0" spc="-9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机银行App，并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输入验证码等相关操作。最后，刘先生的银行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卡被转账3次，共计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被骗25万余元。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30" name="group 130"/>
          <p:cNvGrpSpPr/>
          <p:nvPr/>
        </p:nvGrpSpPr>
        <p:grpSpPr>
          <a:xfrm rot="21600000">
            <a:off x="8061733" y="1876662"/>
            <a:ext cx="4467771" cy="1696116"/>
            <a:chOff x="0" y="0"/>
            <a:chExt cx="4467771" cy="1696116"/>
          </a:xfrm>
        </p:grpSpPr>
        <p:pic>
          <p:nvPicPr>
            <p:cNvPr id="1244" name="picture 12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190045" cy="1481213"/>
            </a:xfrm>
            <a:prstGeom prst="rect">
              <a:avLst/>
            </a:prstGeom>
          </p:spPr>
        </p:pic>
        <p:sp>
          <p:nvSpPr>
            <p:cNvPr id="1246" name="textbox 1246"/>
            <p:cNvSpPr/>
            <p:nvPr/>
          </p:nvSpPr>
          <p:spPr>
            <a:xfrm>
              <a:off x="3878389" y="247351"/>
              <a:ext cx="602615" cy="11182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4455" algn="l" rtl="0" eaLnBrk="0">
                <a:lnSpc>
                  <a:spcPct val="86000"/>
                </a:lnSpc>
              </a:pPr>
              <a:r>
                <a:rPr sz="1100" b="1" kern="0" spc="-5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0-18岁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31445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90BF52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0.0%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3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4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335"/>
                </a:spcBef>
              </a:pPr>
              <a:r>
                <a:rPr sz="1100" b="1" kern="0" spc="-3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60岁以上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31445" algn="l" rtl="0" eaLnBrk="0">
                <a:lnSpc>
                  <a:spcPct val="78000"/>
                </a:lnSpc>
                <a:spcBef>
                  <a:spcPts val="295"/>
                </a:spcBef>
              </a:pPr>
              <a:r>
                <a:rPr sz="1100" b="1" kern="0" spc="-20" dirty="0">
                  <a:solidFill>
                    <a:srgbClr val="6086B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0.3%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48" name="textbox 1248"/>
            <p:cNvSpPr/>
            <p:nvPr/>
          </p:nvSpPr>
          <p:spPr>
            <a:xfrm>
              <a:off x="298773" y="1564798"/>
              <a:ext cx="3086735" cy="1568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000" kern="0" spc="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受骗性别占比                          </a:t>
              </a:r>
              <a:r>
                <a:rPr sz="1000" kern="0" spc="-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受骗年龄占比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50" name="textbox 1250"/>
            <p:cNvSpPr/>
            <p:nvPr/>
          </p:nvSpPr>
          <p:spPr>
            <a:xfrm>
              <a:off x="2433485" y="551753"/>
              <a:ext cx="534669" cy="3378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1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18-60岁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5334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99.7%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52" name="textbox 1252"/>
            <p:cNvSpPr/>
            <p:nvPr/>
          </p:nvSpPr>
          <p:spPr>
            <a:xfrm>
              <a:off x="141446" y="453849"/>
              <a:ext cx="448944" cy="3384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115" algn="l" rtl="0" eaLnBrk="0">
                <a:lnSpc>
                  <a:spcPct val="86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女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300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54.7%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54" name="textbox 1254"/>
            <p:cNvSpPr/>
            <p:nvPr/>
          </p:nvSpPr>
          <p:spPr>
            <a:xfrm>
              <a:off x="798734" y="631408"/>
              <a:ext cx="449580" cy="3308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7480" algn="l" rtl="0" eaLnBrk="0">
                <a:lnSpc>
                  <a:spcPct val="82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男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78000"/>
                </a:lnSpc>
                <a:spcBef>
                  <a:spcPts val="295"/>
                </a:spcBef>
              </a:pPr>
              <a:r>
                <a:rPr sz="11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45.3%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1256" name="picture 1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00018" y="7152688"/>
            <a:ext cx="4782082" cy="1347177"/>
          </a:xfrm>
          <a:prstGeom prst="rect">
            <a:avLst/>
          </a:prstGeom>
        </p:spPr>
      </p:pic>
      <p:sp>
        <p:nvSpPr>
          <p:cNvPr id="1258" name="rect 1258"/>
          <p:cNvSpPr/>
          <p:nvPr/>
        </p:nvSpPr>
        <p:spPr>
          <a:xfrm>
            <a:off x="838027" y="5557469"/>
            <a:ext cx="4409300" cy="1227912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60" name="picture 12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85989" y="5558630"/>
            <a:ext cx="564500" cy="123037"/>
          </a:xfrm>
          <a:prstGeom prst="rect">
            <a:avLst/>
          </a:prstGeom>
        </p:spPr>
      </p:pic>
      <p:pic>
        <p:nvPicPr>
          <p:cNvPr id="1262" name="picture 12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43701" y="5433262"/>
            <a:ext cx="1606791" cy="248399"/>
          </a:xfrm>
          <a:prstGeom prst="rect">
            <a:avLst/>
          </a:prstGeom>
        </p:spPr>
      </p:pic>
      <p:graphicFrame>
        <p:nvGraphicFramePr>
          <p:cNvPr id="1264" name="table 1264"/>
          <p:cNvGraphicFramePr>
            <a:graphicFrameLocks noGrp="1"/>
          </p:cNvGraphicFramePr>
          <p:nvPr/>
        </p:nvGraphicFramePr>
        <p:xfrm>
          <a:off x="832426" y="5433262"/>
          <a:ext cx="4420234" cy="1357630"/>
        </p:xfrm>
        <a:graphic>
          <a:graphicData uri="http://schemas.openxmlformats.org/drawingml/2006/table">
            <a:tbl>
              <a:tblPr/>
              <a:tblGrid>
                <a:gridCol w="4420234"/>
              </a:tblGrid>
              <a:tr h="349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240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第三步：实施诈骗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083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300" indent="311785" algn="l" rtl="0" eaLnBrk="0">
                        <a:lnSpc>
                          <a:spcPct val="124000"/>
                        </a:lnSpc>
                        <a:spcBef>
                          <a:spcPts val="0"/>
                        </a:spcBef>
                      </a:pP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以“转账验证账户安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全”“转账确保理赔通道畅通”等借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口，通过屏幕共享等方式，套取被害人银行卡账户、密码、验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证码等信息后转走资金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，或诱导被害人转账进而实施诈骗。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66" name="rect 1266"/>
          <p:cNvSpPr/>
          <p:nvPr/>
        </p:nvSpPr>
        <p:spPr>
          <a:xfrm>
            <a:off x="1667076" y="3899307"/>
            <a:ext cx="4009072" cy="1286484"/>
          </a:xfrm>
          <a:prstGeom prst="rect">
            <a:avLst/>
          </a:prstGeom>
          <a:solidFill>
            <a:srgbClr val="FDF3ED">
              <a:alpha val="99607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268" name="table 1268"/>
          <p:cNvGraphicFramePr>
            <a:graphicFrameLocks noGrp="1"/>
          </p:cNvGraphicFramePr>
          <p:nvPr/>
        </p:nvGraphicFramePr>
        <p:xfrm>
          <a:off x="1851035" y="3780815"/>
          <a:ext cx="3901439" cy="1410334"/>
        </p:xfrm>
        <a:graphic>
          <a:graphicData uri="http://schemas.openxmlformats.org/drawingml/2006/table">
            <a:tbl>
              <a:tblPr/>
              <a:tblGrid>
                <a:gridCol w="3824604"/>
                <a:gridCol w="76835"/>
              </a:tblGrid>
              <a:tr h="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ts val="87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4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29235" indent="303530" algn="l" rtl="0" eaLnBrk="0">
                        <a:lnSpc>
                          <a:spcPct val="124000"/>
                        </a:lnSpc>
                      </a:pPr>
                      <a:r>
                        <a:rPr sz="1200" kern="0" spc="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初步取得被害人信任后，诈骗分子谎称飞机故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障、恶劣天气等原因造成航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班延误或取消，需要被害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人改签或退票，并主动提出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给予赔偿金，诱导被害人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下载视频会议类Ap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p、指定软件或登录虚假网站。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70" name="rect 1270"/>
          <p:cNvSpPr/>
          <p:nvPr/>
        </p:nvSpPr>
        <p:spPr>
          <a:xfrm>
            <a:off x="843697" y="2360350"/>
            <a:ext cx="3693477" cy="1187996"/>
          </a:xfrm>
          <a:prstGeom prst="rect">
            <a:avLst/>
          </a:prstGeom>
          <a:solidFill>
            <a:srgbClr val="FDF3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72" name="picture 12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885979" y="2360750"/>
            <a:ext cx="564512" cy="123037"/>
          </a:xfrm>
          <a:prstGeom prst="rect">
            <a:avLst/>
          </a:prstGeom>
        </p:spPr>
      </p:pic>
      <p:pic>
        <p:nvPicPr>
          <p:cNvPr id="1274" name="picture 12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43701" y="2235385"/>
            <a:ext cx="1606791" cy="248398"/>
          </a:xfrm>
          <a:prstGeom prst="rect">
            <a:avLst/>
          </a:prstGeom>
        </p:spPr>
      </p:pic>
      <p:graphicFrame>
        <p:nvGraphicFramePr>
          <p:cNvPr id="1276" name="table 1276"/>
          <p:cNvGraphicFramePr>
            <a:graphicFrameLocks noGrp="1"/>
          </p:cNvGraphicFramePr>
          <p:nvPr/>
        </p:nvGraphicFramePr>
        <p:xfrm>
          <a:off x="837950" y="2235385"/>
          <a:ext cx="3704590" cy="1318259"/>
        </p:xfrm>
        <a:graphic>
          <a:graphicData uri="http://schemas.openxmlformats.org/drawingml/2006/table">
            <a:tbl>
              <a:tblPr/>
              <a:tblGrid>
                <a:gridCol w="3704590"/>
              </a:tblGrid>
              <a:tr h="3003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669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第一步：骗取信任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179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4945" indent="306070" algn="l" rtl="0" eaLnBrk="0">
                        <a:lnSpc>
                          <a:spcPct val="122000"/>
                        </a:lnSpc>
                      </a:pPr>
                      <a:r>
                        <a:rPr sz="1200" kern="0" spc="8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诈骗分子通过非法渠道获取被害人</a:t>
                      </a:r>
                      <a:r>
                        <a:rPr sz="1200" kern="0" spc="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订票信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息，冒充航空公司客服人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员，通过电话或短信进行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联系，以能准确说出被害人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姓名、身份证号、登机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时间、航班班次等信息来骗取信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C4C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78" name="textbox 1278"/>
          <p:cNvSpPr/>
          <p:nvPr/>
        </p:nvSpPr>
        <p:spPr>
          <a:xfrm>
            <a:off x="1434831" y="7623936"/>
            <a:ext cx="3150870" cy="1131569"/>
          </a:xfrm>
          <a:prstGeom prst="rect">
            <a:avLst/>
          </a:prstGeom>
          <a:solidFill>
            <a:srgbClr val="FCF2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2890" indent="317500" algn="l" rtl="0" eaLnBrk="0">
              <a:lnSpc>
                <a:spcPct val="123000"/>
              </a:lnSpc>
            </a:pPr>
            <a:r>
              <a:rPr sz="12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当被告知航班延误或取消，应通       </a:t>
            </a:r>
            <a:r>
              <a:rPr sz="1200" b="1" kern="0" spc="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过航空公司客服电话、官方网站等多</a:t>
            </a:r>
            <a:r>
              <a:rPr sz="12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sz="1200" b="1" kern="0" spc="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方渠道核实，切勿轻易点击不明短信</a:t>
            </a:r>
            <a:r>
              <a:rPr sz="1200" b="1" kern="0" spc="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sz="12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中的链接。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32" name="group 132"/>
          <p:cNvGrpSpPr/>
          <p:nvPr/>
        </p:nvGrpSpPr>
        <p:grpSpPr>
          <a:xfrm rot="21600000">
            <a:off x="831747" y="1072592"/>
            <a:ext cx="5039995" cy="455815"/>
            <a:chOff x="0" y="0"/>
            <a:chExt cx="5039995" cy="455815"/>
          </a:xfrm>
        </p:grpSpPr>
        <p:pic>
          <p:nvPicPr>
            <p:cNvPr id="1280" name="picture 128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039995" cy="455815"/>
            </a:xfrm>
            <a:prstGeom prst="rect">
              <a:avLst/>
            </a:prstGeom>
          </p:spPr>
        </p:pic>
        <p:sp>
          <p:nvSpPr>
            <p:cNvPr id="1282" name="textbox 1282"/>
            <p:cNvSpPr/>
            <p:nvPr/>
          </p:nvSpPr>
          <p:spPr>
            <a:xfrm>
              <a:off x="-12700" y="-12700"/>
              <a:ext cx="5066029" cy="4997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605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2200" b="1" kern="0" spc="-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10、机票退改签类诈骗</a:t>
              </a:r>
              <a:r>
                <a:rPr sz="1600" kern="0" spc="-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（发案占比1%</a:t>
              </a:r>
              <a:r>
                <a:rPr sz="1600" kern="0" spc="-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）</a:t>
              </a:r>
              <a:endPara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1284" name="picture 128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385928" y="2312557"/>
            <a:ext cx="1358167" cy="1296169"/>
          </a:xfrm>
          <a:prstGeom prst="rect">
            <a:avLst/>
          </a:prstGeom>
        </p:spPr>
      </p:pic>
      <p:pic>
        <p:nvPicPr>
          <p:cNvPr id="1286" name="picture 128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878914" y="6913360"/>
            <a:ext cx="784732" cy="2132845"/>
          </a:xfrm>
          <a:prstGeom prst="rect">
            <a:avLst/>
          </a:prstGeom>
        </p:spPr>
      </p:pic>
      <p:pic>
        <p:nvPicPr>
          <p:cNvPr id="1288" name="picture 128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11703" y="3893942"/>
            <a:ext cx="1203418" cy="1297215"/>
          </a:xfrm>
          <a:prstGeom prst="rect">
            <a:avLst/>
          </a:prstGeom>
        </p:spPr>
      </p:pic>
      <p:sp>
        <p:nvSpPr>
          <p:cNvPr id="1290" name="textbox 1290"/>
          <p:cNvSpPr/>
          <p:nvPr/>
        </p:nvSpPr>
        <p:spPr>
          <a:xfrm>
            <a:off x="9040289" y="7623201"/>
            <a:ext cx="3149600" cy="414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01625" algn="l" rtl="0" eaLnBrk="0">
              <a:lnSpc>
                <a:spcPct val="109000"/>
              </a:lnSpc>
            </a:pPr>
            <a:r>
              <a:rPr sz="1200" kern="0" spc="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如需办理理赔业务务必登录航空公司官网</a:t>
            </a:r>
            <a:r>
              <a:rPr sz="1200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或购票平台进行操作。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34" name="group 134"/>
          <p:cNvGrpSpPr/>
          <p:nvPr/>
        </p:nvGrpSpPr>
        <p:grpSpPr>
          <a:xfrm rot="21600000">
            <a:off x="825869" y="6962987"/>
            <a:ext cx="1388160" cy="546785"/>
            <a:chOff x="0" y="0"/>
            <a:chExt cx="1388160" cy="546785"/>
          </a:xfrm>
        </p:grpSpPr>
        <p:pic>
          <p:nvPicPr>
            <p:cNvPr id="1292" name="picture 129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388160" cy="546785"/>
            </a:xfrm>
            <a:prstGeom prst="rect">
              <a:avLst/>
            </a:prstGeom>
          </p:spPr>
        </p:pic>
        <p:sp>
          <p:nvSpPr>
            <p:cNvPr id="1294" name="textbox 1294"/>
            <p:cNvSpPr/>
            <p:nvPr/>
          </p:nvSpPr>
          <p:spPr>
            <a:xfrm>
              <a:off x="-12700" y="-12700"/>
              <a:ext cx="1414144" cy="5746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893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400" b="1" kern="0" spc="14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警方提示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296" name="textbox 1296"/>
          <p:cNvSpPr/>
          <p:nvPr/>
        </p:nvSpPr>
        <p:spPr>
          <a:xfrm>
            <a:off x="3148445" y="8886780"/>
            <a:ext cx="7245984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-20-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-21-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98" name="textbox 1298"/>
          <p:cNvSpPr/>
          <p:nvPr/>
        </p:nvSpPr>
        <p:spPr>
          <a:xfrm>
            <a:off x="7819749" y="1074859"/>
            <a:ext cx="3890009" cy="2108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</a:pPr>
            <a:r>
              <a:rPr sz="1400" b="1" kern="0" spc="-50" dirty="0">
                <a:solidFill>
                  <a:srgbClr val="B241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易受骗群体    </a:t>
            </a:r>
            <a:r>
              <a:rPr sz="1400" b="1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经常出差、旅</a:t>
            </a:r>
            <a:r>
              <a:rPr sz="1400" b="1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行需购买机票的群体。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00" name="picture 130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736087" y="1106409"/>
            <a:ext cx="80302" cy="108255"/>
          </a:xfrm>
          <a:prstGeom prst="rect">
            <a:avLst/>
          </a:prstGeom>
        </p:spPr>
      </p:pic>
      <p:grpSp>
        <p:nvGrpSpPr>
          <p:cNvPr id="136" name="group 136"/>
          <p:cNvGrpSpPr/>
          <p:nvPr/>
        </p:nvGrpSpPr>
        <p:grpSpPr>
          <a:xfrm rot="21600000">
            <a:off x="7650525" y="3942275"/>
            <a:ext cx="1440129" cy="434628"/>
            <a:chOff x="0" y="0"/>
            <a:chExt cx="1440129" cy="434628"/>
          </a:xfrm>
        </p:grpSpPr>
        <p:pic>
          <p:nvPicPr>
            <p:cNvPr id="1302" name="picture 130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440129" cy="434628"/>
            </a:xfrm>
            <a:prstGeom prst="rect">
              <a:avLst/>
            </a:prstGeom>
          </p:spPr>
        </p:pic>
        <p:sp>
          <p:nvSpPr>
            <p:cNvPr id="1304" name="textbox 1304"/>
            <p:cNvSpPr/>
            <p:nvPr/>
          </p:nvSpPr>
          <p:spPr>
            <a:xfrm>
              <a:off x="-12700" y="-12700"/>
              <a:ext cx="1465580" cy="4724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典</a:t>
              </a:r>
              <a:r>
                <a:rPr sz="1700" b="1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</a:t>
              </a:r>
              <a:r>
                <a:rPr sz="1700" b="1" kern="0" spc="1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例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38" name="group 138"/>
          <p:cNvGrpSpPr/>
          <p:nvPr/>
        </p:nvGrpSpPr>
        <p:grpSpPr>
          <a:xfrm rot="21600000">
            <a:off x="829291" y="1685434"/>
            <a:ext cx="1440129" cy="434626"/>
            <a:chOff x="0" y="0"/>
            <a:chExt cx="1440129" cy="434626"/>
          </a:xfrm>
        </p:grpSpPr>
        <p:pic>
          <p:nvPicPr>
            <p:cNvPr id="1306" name="picture 1306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440129" cy="434626"/>
            </a:xfrm>
            <a:prstGeom prst="rect">
              <a:avLst/>
            </a:prstGeom>
          </p:spPr>
        </p:pic>
        <p:sp>
          <p:nvSpPr>
            <p:cNvPr id="1308" name="textbox 1308"/>
            <p:cNvSpPr/>
            <p:nvPr/>
          </p:nvSpPr>
          <p:spPr>
            <a:xfrm>
              <a:off x="-12700" y="-12700"/>
              <a:ext cx="1465580" cy="4768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1135" algn="l" rtl="0" eaLnBrk="0">
                <a:lnSpc>
                  <a:spcPct val="87000"/>
                </a:lnSpc>
              </a:pP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作</a:t>
              </a:r>
              <a:r>
                <a:rPr sz="1700" b="1" kern="0" spc="1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手</a:t>
              </a:r>
              <a:r>
                <a:rPr sz="1700" b="1" kern="0" spc="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310" name="rect 1310"/>
          <p:cNvSpPr/>
          <p:nvPr/>
        </p:nvSpPr>
        <p:spPr>
          <a:xfrm>
            <a:off x="780332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12" name="textbox 1312"/>
          <p:cNvSpPr/>
          <p:nvPr/>
        </p:nvSpPr>
        <p:spPr>
          <a:xfrm>
            <a:off x="636625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tabLst>
                <a:tab pos="3778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314" name="picture 13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176930" y="627430"/>
            <a:ext cx="526059" cy="162128"/>
          </a:xfrm>
          <a:prstGeom prst="rect">
            <a:avLst/>
          </a:prstGeom>
        </p:spPr>
      </p:pic>
      <p:pic>
        <p:nvPicPr>
          <p:cNvPr id="1316" name="picture 13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649325" y="596862"/>
            <a:ext cx="227101" cy="222135"/>
          </a:xfrm>
          <a:prstGeom prst="rect">
            <a:avLst/>
          </a:prstGeom>
        </p:spPr>
      </p:pic>
      <p:sp>
        <p:nvSpPr>
          <p:cNvPr id="1318" name="rect 1318"/>
          <p:cNvSpPr/>
          <p:nvPr/>
        </p:nvSpPr>
        <p:spPr>
          <a:xfrm>
            <a:off x="11308628" y="627425"/>
            <a:ext cx="1444015" cy="162128"/>
          </a:xfrm>
          <a:prstGeom prst="rect">
            <a:avLst/>
          </a:prstGeom>
          <a:solidFill>
            <a:srgbClr val="E1625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20" name="textbox 1320"/>
          <p:cNvSpPr/>
          <p:nvPr/>
        </p:nvSpPr>
        <p:spPr>
          <a:xfrm>
            <a:off x="10808360" y="584162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2000"/>
              </a:lnSpc>
              <a:tabLst>
                <a:tab pos="108140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十大高发类案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322" name="picture 132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2647665" y="596862"/>
            <a:ext cx="227101" cy="222135"/>
          </a:xfrm>
          <a:prstGeom prst="rect">
            <a:avLst/>
          </a:prstGeom>
        </p:spPr>
      </p:pic>
      <p:pic>
        <p:nvPicPr>
          <p:cNvPr id="1324" name="picture 13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0821060" y="627430"/>
            <a:ext cx="526046" cy="162128"/>
          </a:xfrm>
          <a:prstGeom prst="rect">
            <a:avLst/>
          </a:prstGeom>
        </p:spPr>
      </p:pic>
      <p:pic>
        <p:nvPicPr>
          <p:cNvPr id="1326" name="picture 132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4182141" y="3780815"/>
            <a:ext cx="1570789" cy="248403"/>
          </a:xfrm>
          <a:prstGeom prst="rect">
            <a:avLst/>
          </a:prstGeom>
        </p:spPr>
      </p:pic>
      <p:sp>
        <p:nvSpPr>
          <p:cNvPr id="1328" name="path 1328"/>
          <p:cNvSpPr/>
          <p:nvPr/>
        </p:nvSpPr>
        <p:spPr>
          <a:xfrm>
            <a:off x="7658260" y="1516572"/>
            <a:ext cx="5056149" cy="76451"/>
          </a:xfrm>
          <a:custGeom>
            <a:avLst/>
            <a:gdLst/>
            <a:ahLst/>
            <a:cxnLst/>
            <a:rect l="0" t="0" r="0" b="0"/>
            <a:pathLst>
              <a:path w="7962" h="120">
                <a:moveTo>
                  <a:pt x="10" y="10"/>
                </a:moveTo>
                <a:lnTo>
                  <a:pt x="527" y="10"/>
                </a:lnTo>
                <a:cubicBezTo>
                  <a:pt x="581" y="10"/>
                  <a:pt x="634" y="27"/>
                  <a:pt x="678" y="60"/>
                </a:cubicBezTo>
                <a:lnTo>
                  <a:pt x="678" y="60"/>
                </a:lnTo>
                <a:cubicBezTo>
                  <a:pt x="769" y="126"/>
                  <a:pt x="891" y="126"/>
                  <a:pt x="982" y="60"/>
                </a:cubicBezTo>
                <a:cubicBezTo>
                  <a:pt x="1026" y="27"/>
                  <a:pt x="1079" y="10"/>
                  <a:pt x="1133" y="10"/>
                </a:cubicBezTo>
                <a:lnTo>
                  <a:pt x="7951" y="10"/>
                </a:lnTo>
              </a:path>
            </a:pathLst>
          </a:custGeom>
          <a:noFill/>
          <a:ln w="13347" cap="flat">
            <a:solidFill>
              <a:srgbClr val="E16255"/>
            </a:solidFill>
            <a:prstDash val="dash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30" name="textbox 1330"/>
          <p:cNvSpPr/>
          <p:nvPr/>
        </p:nvSpPr>
        <p:spPr>
          <a:xfrm>
            <a:off x="4350679" y="3810295"/>
            <a:ext cx="1162685" cy="183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b="1" kern="0" spc="-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第二步：提出理赔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32" name="picture 133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8404817" y="7521393"/>
            <a:ext cx="313490" cy="277699"/>
          </a:xfrm>
          <a:prstGeom prst="rect">
            <a:avLst/>
          </a:prstGeom>
        </p:spPr>
      </p:pic>
      <p:pic>
        <p:nvPicPr>
          <p:cNvPr id="1334" name="picture 133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8436296" y="7864737"/>
            <a:ext cx="299156" cy="266528"/>
          </a:xfrm>
          <a:prstGeom prst="rect">
            <a:avLst/>
          </a:prstGeom>
        </p:spPr>
      </p:pic>
      <p:pic>
        <p:nvPicPr>
          <p:cNvPr id="1336" name="picture 133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8845155" y="7387711"/>
            <a:ext cx="8686" cy="877125"/>
          </a:xfrm>
          <a:prstGeom prst="rect">
            <a:avLst/>
          </a:prstGeom>
        </p:spPr>
      </p:pic>
      <p:pic>
        <p:nvPicPr>
          <p:cNvPr id="1338" name="picture 133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12656550" y="596859"/>
            <a:ext cx="15240" cy="30568"/>
          </a:xfrm>
          <a:prstGeom prst="rect">
            <a:avLst/>
          </a:prstGeom>
        </p:spPr>
      </p:pic>
      <p:pic>
        <p:nvPicPr>
          <p:cNvPr id="1340" name="picture 134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861185" y="596859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2" name="picture 13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6767995" cy="9573894"/>
          </a:xfrm>
          <a:prstGeom prst="rect">
            <a:avLst/>
          </a:prstGeom>
        </p:spPr>
      </p:pic>
      <p:pic>
        <p:nvPicPr>
          <p:cNvPr id="1344" name="picture 13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61631" y="1729865"/>
            <a:ext cx="5255970" cy="7063892"/>
          </a:xfrm>
          <a:prstGeom prst="rect">
            <a:avLst/>
          </a:prstGeom>
        </p:spPr>
      </p:pic>
      <p:grpSp>
        <p:nvGrpSpPr>
          <p:cNvPr id="140" name="group 140"/>
          <p:cNvGrpSpPr/>
          <p:nvPr/>
        </p:nvGrpSpPr>
        <p:grpSpPr>
          <a:xfrm rot="21600000">
            <a:off x="860181" y="3423813"/>
            <a:ext cx="5071044" cy="6149761"/>
            <a:chOff x="0" y="0"/>
            <a:chExt cx="5071044" cy="6149761"/>
          </a:xfrm>
        </p:grpSpPr>
        <p:pic>
          <p:nvPicPr>
            <p:cNvPr id="1346" name="picture 13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071044" cy="6149761"/>
            </a:xfrm>
            <a:prstGeom prst="rect">
              <a:avLst/>
            </a:prstGeom>
          </p:spPr>
        </p:pic>
        <p:sp>
          <p:nvSpPr>
            <p:cNvPr id="1348" name="textbox 1348"/>
            <p:cNvSpPr/>
            <p:nvPr/>
          </p:nvSpPr>
          <p:spPr>
            <a:xfrm>
              <a:off x="352365" y="376428"/>
              <a:ext cx="2127250" cy="8382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20345" indent="-207645" algn="l" rtl="0" eaLnBrk="0">
                <a:lnSpc>
                  <a:spcPct val="116000"/>
                </a:lnSpc>
              </a:pPr>
              <a:r>
                <a:rPr sz="2200" kern="0" spc="-12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国家反诈中心App</a:t>
              </a:r>
              <a:r>
                <a:rPr sz="2400" kern="0" spc="-18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您下载了吗？</a:t>
              </a:r>
              <a:endParaRPr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350" name="textbox 1350"/>
          <p:cNvSpPr/>
          <p:nvPr/>
        </p:nvSpPr>
        <p:spPr>
          <a:xfrm>
            <a:off x="7733834" y="3812616"/>
            <a:ext cx="4915534" cy="2785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2105" algn="l" rtl="0" eaLnBrk="0">
              <a:lnSpc>
                <a:spcPct val="86000"/>
              </a:lnSpc>
            </a:pPr>
            <a:r>
              <a:rPr sz="1200" b="1" kern="0" spc="-2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1、直接联系所属基础电信企业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321945" algn="l" rtl="0" eaLnBrk="0">
              <a:lnSpc>
                <a:spcPct val="123000"/>
              </a:lnSpc>
              <a:spcBef>
                <a:spcPts val="320"/>
              </a:spcBef>
            </a:pP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四家基础电信企业专门开发了“跨境业务按需办理”短信办理功能，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用户可通过发送短信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到相关企业指定号码或拨打客服电话、前往线下营业</a:t>
            </a:r>
            <a:r>
              <a:rPr sz="1200" kern="0" spc="-5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厅等多种方式咨询办理。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2580" algn="l" rtl="0" eaLnBrk="0">
              <a:lnSpc>
                <a:spcPct val="87000"/>
              </a:lnSpc>
              <a:spcBef>
                <a:spcPts val="1520"/>
              </a:spcBef>
            </a:pPr>
            <a:r>
              <a:rPr sz="1200" b="1" kern="0" spc="-6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2、使用“反诈公众服务平台”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316230" algn="l" rtl="0" eaLnBrk="0">
              <a:lnSpc>
                <a:spcPct val="124000"/>
              </a:lnSpc>
              <a:spcBef>
                <a:spcPts val="375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工业和信息化部指导信息通信行业反诈中心归集四家基础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电信企业办</a:t>
            </a:r>
            <a:r>
              <a:rPr sz="12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理入口，在“反诈公众服务平台”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上线</a:t>
            </a:r>
            <a:r>
              <a:rPr sz="1200" kern="0" spc="-15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“跨境业务按需办理”功能。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304165" algn="l" rtl="0" eaLnBrk="0">
              <a:lnSpc>
                <a:spcPct val="123000"/>
              </a:lnSpc>
              <a:spcBef>
                <a:spcPts val="75"/>
              </a:spcBef>
            </a:pP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用户可通过微信、支</a:t>
            </a:r>
            <a:r>
              <a:rPr sz="1200" kern="0" spc="-4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付宝搜索“反诈公众服务平台”小程序，选择自己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手机号所属电信企业，一键关闭或重新开通境外来电及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短信接收功能，</a:t>
            </a:r>
            <a:r>
              <a:rPr sz="1200" kern="0" spc="-2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200" kern="0" spc="-4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键触达、自主可控、灵活</a:t>
            </a:r>
            <a:r>
              <a:rPr sz="1200" kern="0" spc="-5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便捷。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53110" algn="l" rtl="0" eaLnBrk="0">
              <a:lnSpc>
                <a:spcPct val="86000"/>
              </a:lnSpc>
            </a:pPr>
            <a:r>
              <a:rPr sz="1400" b="1" kern="0" spc="-4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“跨境业务按需办理”功能累计服务用户</a:t>
            </a:r>
            <a:r>
              <a:rPr sz="1400" b="1" kern="0" spc="-5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5.87亿。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52" name="textbox 1352"/>
          <p:cNvSpPr/>
          <p:nvPr/>
        </p:nvSpPr>
        <p:spPr>
          <a:xfrm>
            <a:off x="7734291" y="1710031"/>
            <a:ext cx="4918709" cy="1507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9040" algn="l" rtl="0" eaLnBrk="0">
              <a:lnSpc>
                <a:spcPct val="87000"/>
              </a:lnSpc>
              <a:spcBef>
                <a:spcPts val="5"/>
              </a:spcBef>
              <a:tabLst>
                <a:tab pos="1384300" algn="l"/>
              </a:tabLst>
            </a:pP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一、跨境业务按需办理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16230" algn="l" rtl="0" eaLnBrk="0">
              <a:lnSpc>
                <a:spcPct val="124000"/>
              </a:lnSpc>
              <a:spcBef>
                <a:spcPts val="0"/>
              </a:spcBef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为方便无境外通信需求的用户免受境外来电侵扰，工业和信息化部于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2025年组织中国电信、中国移动、中国联通、中国广电推出“跨境业务按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需办理”便民服务。对于没有国际及港澳台亲友、不从事跨境业务的用户，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可结合自身实际通信需求，使用该服务关闭境外来电、短信接收功能。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54" name="picture 13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299136" y="1867823"/>
            <a:ext cx="478642" cy="265341"/>
          </a:xfrm>
          <a:prstGeom prst="rect">
            <a:avLst/>
          </a:prstGeom>
        </p:spPr>
      </p:pic>
      <p:pic>
        <p:nvPicPr>
          <p:cNvPr id="1356" name="picture 13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321489" y="1722731"/>
            <a:ext cx="622148" cy="210160"/>
          </a:xfrm>
          <a:prstGeom prst="rect">
            <a:avLst/>
          </a:prstGeom>
        </p:spPr>
      </p:pic>
      <p:grpSp>
        <p:nvGrpSpPr>
          <p:cNvPr id="142" name="group 142"/>
          <p:cNvGrpSpPr/>
          <p:nvPr/>
        </p:nvGrpSpPr>
        <p:grpSpPr>
          <a:xfrm rot="21600000">
            <a:off x="1570075" y="1368729"/>
            <a:ext cx="4363961" cy="1078991"/>
            <a:chOff x="0" y="0"/>
            <a:chExt cx="4363961" cy="1078991"/>
          </a:xfrm>
        </p:grpSpPr>
        <p:pic>
          <p:nvPicPr>
            <p:cNvPr id="1358" name="picture 135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4363961" cy="1078991"/>
            </a:xfrm>
            <a:prstGeom prst="rect">
              <a:avLst/>
            </a:prstGeom>
          </p:spPr>
        </p:pic>
        <p:sp>
          <p:nvSpPr>
            <p:cNvPr id="1360" name="textbox 1360"/>
            <p:cNvSpPr/>
            <p:nvPr/>
          </p:nvSpPr>
          <p:spPr>
            <a:xfrm>
              <a:off x="-12700" y="-12700"/>
              <a:ext cx="4389754" cy="11252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5300" kern="0" spc="-51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反</a:t>
              </a:r>
              <a:r>
                <a:rPr sz="5300" kern="0" spc="-50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诈利器全家</a:t>
              </a:r>
              <a:r>
                <a:rPr sz="5300" kern="0" spc="-35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桶</a:t>
              </a:r>
              <a:endParaRPr sz="5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r" rtl="0" eaLnBrk="0">
                <a:lnSpc>
                  <a:spcPct val="87000"/>
                </a:lnSpc>
                <a:spcBef>
                  <a:spcPts val="550"/>
                </a:spcBef>
              </a:pPr>
              <a:r>
                <a:rPr sz="2000" kern="0" spc="-2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不听不信不贪恋，构筑反诈“</a:t>
              </a:r>
              <a:r>
                <a:rPr sz="2000" kern="0" spc="-42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kern="0" spc="-2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心</a:t>
              </a:r>
              <a:r>
                <a:rPr sz="2000" kern="0" spc="-34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kern="0" spc="-2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”防线</a:t>
              </a:r>
              <a:endParaRPr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44" name="group 144"/>
          <p:cNvGrpSpPr/>
          <p:nvPr/>
        </p:nvGrpSpPr>
        <p:grpSpPr>
          <a:xfrm rot="21600000">
            <a:off x="8293292" y="1233634"/>
            <a:ext cx="3792672" cy="366471"/>
            <a:chOff x="0" y="0"/>
            <a:chExt cx="3792672" cy="366471"/>
          </a:xfrm>
        </p:grpSpPr>
        <p:pic>
          <p:nvPicPr>
            <p:cNvPr id="1362" name="picture 136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3792672" cy="366471"/>
            </a:xfrm>
            <a:prstGeom prst="rect">
              <a:avLst/>
            </a:prstGeom>
          </p:spPr>
        </p:pic>
        <p:sp>
          <p:nvSpPr>
            <p:cNvPr id="1364" name="textbox 1364"/>
            <p:cNvSpPr/>
            <p:nvPr/>
          </p:nvSpPr>
          <p:spPr>
            <a:xfrm>
              <a:off x="-12700" y="-12700"/>
              <a:ext cx="3818254" cy="411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4259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20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业务办理及查询类的利器</a:t>
              </a:r>
              <a:endParaRPr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1366" name="picture 13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785718" y="6915639"/>
            <a:ext cx="871308" cy="1570558"/>
          </a:xfrm>
          <a:prstGeom prst="rect">
            <a:avLst/>
          </a:prstGeom>
        </p:spPr>
      </p:pic>
      <p:pic>
        <p:nvPicPr>
          <p:cNvPr id="1368" name="picture 13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226132" y="6915639"/>
            <a:ext cx="871300" cy="1570558"/>
          </a:xfrm>
          <a:prstGeom prst="rect">
            <a:avLst/>
          </a:prstGeom>
        </p:spPr>
      </p:pic>
      <p:pic>
        <p:nvPicPr>
          <p:cNvPr id="1370" name="picture 137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1345329" y="6915639"/>
            <a:ext cx="871297" cy="1570558"/>
          </a:xfrm>
          <a:prstGeom prst="rect">
            <a:avLst/>
          </a:prstGeom>
        </p:spPr>
      </p:pic>
      <p:sp>
        <p:nvSpPr>
          <p:cNvPr id="1372" name="textbox 1372"/>
          <p:cNvSpPr/>
          <p:nvPr/>
        </p:nvSpPr>
        <p:spPr>
          <a:xfrm>
            <a:off x="8087625" y="3441788"/>
            <a:ext cx="4204334" cy="241934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0" algn="l" rtl="0" eaLnBrk="0">
              <a:lnSpc>
                <a:spcPct val="86000"/>
              </a:lnSpc>
              <a:spcBef>
                <a:spcPts val="0"/>
              </a:spcBef>
            </a:pPr>
            <a:r>
              <a:rPr sz="14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当前“跨境业务按需办理”服务可通过两种方式办理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74" name="textbox 1374"/>
          <p:cNvSpPr/>
          <p:nvPr/>
        </p:nvSpPr>
        <p:spPr>
          <a:xfrm>
            <a:off x="965827" y="1142152"/>
            <a:ext cx="470534" cy="1151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865"/>
              </a:lnSpc>
            </a:pPr>
            <a:r>
              <a:rPr sz="6900" kern="0" spc="-3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6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76" name="rect 1376"/>
          <p:cNvSpPr/>
          <p:nvPr/>
        </p:nvSpPr>
        <p:spPr>
          <a:xfrm>
            <a:off x="11308628" y="627988"/>
            <a:ext cx="1444015" cy="162128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78" name="textbox 1378"/>
          <p:cNvSpPr/>
          <p:nvPr/>
        </p:nvSpPr>
        <p:spPr>
          <a:xfrm>
            <a:off x="11295928" y="584720"/>
            <a:ext cx="160083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  <a:tabLst>
                <a:tab pos="377190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380" name="picture 138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2645069" y="597420"/>
            <a:ext cx="227101" cy="222148"/>
          </a:xfrm>
          <a:prstGeom prst="rect">
            <a:avLst/>
          </a:prstGeom>
        </p:spPr>
      </p:pic>
      <p:sp>
        <p:nvSpPr>
          <p:cNvPr id="1382" name="textbox 1382"/>
          <p:cNvSpPr/>
          <p:nvPr/>
        </p:nvSpPr>
        <p:spPr>
          <a:xfrm>
            <a:off x="8020053" y="8543845"/>
            <a:ext cx="1289685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0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点击跨境业务按需办理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84" name="textbox 1384"/>
          <p:cNvSpPr/>
          <p:nvPr/>
        </p:nvSpPr>
        <p:spPr>
          <a:xfrm>
            <a:off x="9579995" y="8543845"/>
            <a:ext cx="1289050" cy="1562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0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选择电话所属的运营商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86" name="textbox 1386"/>
          <p:cNvSpPr/>
          <p:nvPr/>
        </p:nvSpPr>
        <p:spPr>
          <a:xfrm>
            <a:off x="11203054" y="8543845"/>
            <a:ext cx="1162050" cy="15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0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选择需要办理的业务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88" name="picture 138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0883685" y="627989"/>
            <a:ext cx="463422" cy="162126"/>
          </a:xfrm>
          <a:prstGeom prst="rect">
            <a:avLst/>
          </a:prstGeom>
        </p:spPr>
      </p:pic>
      <p:sp>
        <p:nvSpPr>
          <p:cNvPr id="1390" name="textbox 1390"/>
          <p:cNvSpPr/>
          <p:nvPr/>
        </p:nvSpPr>
        <p:spPr>
          <a:xfrm>
            <a:off x="9808453" y="8886775"/>
            <a:ext cx="586105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-23-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92" name="picture 139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2656553" y="597420"/>
            <a:ext cx="15240" cy="3056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rect 1394"/>
          <p:cNvSpPr/>
          <p:nvPr/>
        </p:nvSpPr>
        <p:spPr>
          <a:xfrm>
            <a:off x="7672082" y="1415846"/>
            <a:ext cx="5039983" cy="7344003"/>
          </a:xfrm>
          <a:prstGeom prst="rect">
            <a:avLst/>
          </a:prstGeom>
          <a:solidFill>
            <a:srgbClr val="E1F4FC">
              <a:alpha val="44705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46" name="group 146"/>
          <p:cNvGrpSpPr/>
          <p:nvPr/>
        </p:nvGrpSpPr>
        <p:grpSpPr>
          <a:xfrm rot="21600000">
            <a:off x="847088" y="1776365"/>
            <a:ext cx="4991889" cy="2696806"/>
            <a:chOff x="0" y="0"/>
            <a:chExt cx="4991889" cy="2696806"/>
          </a:xfrm>
        </p:grpSpPr>
        <p:pic>
          <p:nvPicPr>
            <p:cNvPr id="1396" name="picture 139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709629" cy="2696806"/>
            </a:xfrm>
            <a:prstGeom prst="rect">
              <a:avLst/>
            </a:prstGeom>
          </p:spPr>
        </p:pic>
        <p:sp>
          <p:nvSpPr>
            <p:cNvPr id="1398" name="textbox 1398"/>
            <p:cNvSpPr/>
            <p:nvPr/>
          </p:nvSpPr>
          <p:spPr>
            <a:xfrm>
              <a:off x="232981" y="177852"/>
              <a:ext cx="3526790" cy="23793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17500" algn="l" rtl="0" eaLnBrk="0">
                <a:lnSpc>
                  <a:spcPct val="109000"/>
                </a:lnSpc>
              </a:pPr>
              <a:r>
                <a:rPr sz="1200" kern="0" spc="5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为方便群众快速查询名下电话卡、互联网账号</a:t>
              </a:r>
              <a:r>
                <a:rPr sz="1200" kern="0" spc="3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情况，工业和信息化部于2022年推出全国移动电话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3970" indent="1905" algn="l" rtl="0" eaLnBrk="0">
                <a:lnSpc>
                  <a:spcPct val="123000"/>
                </a:lnSpc>
                <a:spcBef>
                  <a:spcPts val="75"/>
                </a:spcBef>
              </a:pPr>
              <a:r>
                <a:rPr sz="1200" kern="0" spc="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卡、互联网账号“一证通查”服务，联动1</a:t>
              </a:r>
              <a:r>
                <a:rPr sz="1200" kern="0" spc="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24家省级</a:t>
              </a:r>
              <a:r>
                <a:rPr sz="1200" kern="0" spc="3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基础电信企业和39家移动通信转售企业相关数据，</a:t>
              </a:r>
              <a:r>
                <a:rPr sz="1200" kern="0" spc="-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以及23家重点互联网企</a:t>
              </a:r>
              <a:r>
                <a:rPr sz="1200" kern="0" spc="-2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业、共同提供查询支持。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7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" indent="314325" algn="l" rtl="0" eaLnBrk="0">
                <a:lnSpc>
                  <a:spcPct val="124000"/>
                </a:lnSpc>
                <a:spcBef>
                  <a:spcPts val="0"/>
                </a:spcBef>
              </a:pPr>
              <a:r>
                <a:rPr sz="1200" kern="0" spc="5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广大用户可以使用该服务便捷查询本人名下持</a:t>
              </a:r>
              <a:r>
                <a:rPr sz="1200" kern="0" spc="5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有的移动电话卡数量，以及本人名下移动电话卡关</a:t>
              </a:r>
              <a:r>
                <a:rPr sz="1200" kern="0" spc="4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联的互联网账号数量。用户对查询结果有异议的，</a:t>
              </a:r>
              <a:r>
                <a:rPr sz="1200" kern="0" spc="5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可以通过官方渠道及时联系电信企业和互联网企业</a:t>
              </a:r>
              <a:r>
                <a:rPr sz="1200" kern="0" spc="-4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沟通处理。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400" name="picture 140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795579" y="999481"/>
              <a:ext cx="853212" cy="1046680"/>
            </a:xfrm>
            <a:prstGeom prst="rect">
              <a:avLst/>
            </a:prstGeom>
          </p:spPr>
        </p:pic>
        <p:pic>
          <p:nvPicPr>
            <p:cNvPr id="1402" name="picture 140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4291439" y="2438970"/>
              <a:ext cx="516001" cy="96380"/>
            </a:xfrm>
            <a:prstGeom prst="rect">
              <a:avLst/>
            </a:prstGeom>
          </p:spPr>
        </p:pic>
        <p:pic>
          <p:nvPicPr>
            <p:cNvPr id="1404" name="picture 140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4245356" y="810800"/>
              <a:ext cx="746533" cy="1717533"/>
            </a:xfrm>
            <a:prstGeom prst="rect">
              <a:avLst/>
            </a:prstGeom>
          </p:spPr>
        </p:pic>
      </p:grpSp>
      <p:sp>
        <p:nvSpPr>
          <p:cNvPr id="1406" name="rect 1406"/>
          <p:cNvSpPr/>
          <p:nvPr/>
        </p:nvSpPr>
        <p:spPr>
          <a:xfrm>
            <a:off x="2860687" y="5585942"/>
            <a:ext cx="3005542" cy="3118147"/>
          </a:xfrm>
          <a:prstGeom prst="rect">
            <a:avLst/>
          </a:prstGeom>
          <a:solidFill>
            <a:srgbClr val="E1F4FC">
              <a:alpha val="42745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48" name="group 148"/>
          <p:cNvGrpSpPr/>
          <p:nvPr/>
        </p:nvGrpSpPr>
        <p:grpSpPr>
          <a:xfrm rot="21600000">
            <a:off x="7611326" y="3398443"/>
            <a:ext cx="5153632" cy="1410416"/>
            <a:chOff x="0" y="0"/>
            <a:chExt cx="5153632" cy="1410416"/>
          </a:xfrm>
        </p:grpSpPr>
        <p:pic>
          <p:nvPicPr>
            <p:cNvPr id="1408" name="picture 140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153632" cy="1410416"/>
            </a:xfrm>
            <a:prstGeom prst="rect">
              <a:avLst/>
            </a:prstGeom>
          </p:spPr>
        </p:pic>
        <p:sp>
          <p:nvSpPr>
            <p:cNvPr id="1410" name="textbox 1410"/>
            <p:cNvSpPr/>
            <p:nvPr/>
          </p:nvSpPr>
          <p:spPr>
            <a:xfrm>
              <a:off x="-12700" y="-12700"/>
              <a:ext cx="5179059" cy="14509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76580" algn="l" rtl="0" eaLnBrk="0">
                <a:lnSpc>
                  <a:spcPct val="88000"/>
                </a:lnSpc>
              </a:pPr>
              <a:r>
                <a:rPr sz="1100" b="1" kern="0" spc="-4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使用方法：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75590" indent="307975" algn="l" rtl="0" eaLnBrk="0">
                <a:lnSpc>
                  <a:spcPct val="123000"/>
                </a:lnSpc>
                <a:spcBef>
                  <a:spcPts val="255"/>
                </a:spcBef>
              </a:pPr>
              <a:r>
                <a:rPr sz="1200" kern="0" spc="-6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可在官方应用市场下载登录“云闪付”App，在首</a:t>
              </a:r>
              <a:r>
                <a:rPr sz="1200" kern="0" spc="-7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页顶部的搜索框中</a:t>
              </a:r>
              <a:r>
                <a:rPr sz="1200" kern="0" spc="-1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</a:t>
              </a:r>
              <a:r>
                <a:rPr sz="1200" kern="0" spc="-2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输入“一键查卡”进入功能页，申请查询并</a:t>
              </a:r>
              <a:r>
                <a:rPr sz="1200" kern="0" spc="-3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按提示完成人脸识别和短信</a:t>
              </a:r>
              <a:r>
                <a:rPr sz="1200" kern="0" spc="-1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1200" kern="0" spc="-3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验证。申请成功后约24小时内会收到短信通知，届时可打开上述页面查</a:t>
              </a:r>
              <a:r>
                <a:rPr sz="1200" kern="0" spc="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</a:t>
              </a:r>
              <a:r>
                <a:rPr sz="1200" kern="0" spc="-3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看报告，报告会在3天后自动删</a:t>
              </a:r>
              <a:r>
                <a:rPr sz="1200" kern="0" spc="-4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除以保护隐私。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412" name="textbox 1412"/>
          <p:cNvSpPr/>
          <p:nvPr/>
        </p:nvSpPr>
        <p:spPr>
          <a:xfrm>
            <a:off x="3028603" y="5909149"/>
            <a:ext cx="2668270" cy="2585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793" rIns="0" bIns="0"/>
          <a:lstStyle/>
          <a:p>
            <a:pPr marL="20955" indent="321945" algn="l" rtl="0" eaLnBrk="0">
              <a:lnSpc>
                <a:spcPct val="121000"/>
              </a:lnSpc>
              <a:spcBef>
                <a:spcPts val="5"/>
              </a:spcBef>
            </a:pP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同时，“一证通查”服务提供了线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上、线下多种使用渠道。用户可以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“国务院客户端”小程序、“国家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服务平台”小程序、“工信微报”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号、各基础电信企业网上营业厅等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查询入口，也可以持本人有效身份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证件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到相关电信企业线下营业厅查询本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人名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下所有电话卡情况。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3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00990" algn="l" rtl="0" eaLnBrk="0">
              <a:lnSpc>
                <a:spcPct val="124000"/>
              </a:lnSpc>
              <a:spcBef>
                <a:spcPts val="0"/>
              </a:spcBef>
            </a:pPr>
            <a:r>
              <a:rPr sz="1200" b="1" kern="0" spc="2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全国移动电话卡和互联网账号“一</a:t>
            </a:r>
            <a:r>
              <a:rPr sz="1200" b="1" kern="0" spc="2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证通查”服务已累计为用户提供</a:t>
            </a:r>
            <a:r>
              <a:rPr sz="1200" b="1" kern="0" spc="1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查询服</a:t>
            </a:r>
            <a:r>
              <a:rPr sz="1200" b="1" kern="0" spc="-3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务超3.7亿次。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414" name="picture 14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23601" y="5724817"/>
            <a:ext cx="2088445" cy="2784594"/>
          </a:xfrm>
          <a:prstGeom prst="rect">
            <a:avLst/>
          </a:prstGeom>
        </p:spPr>
      </p:pic>
      <p:sp>
        <p:nvSpPr>
          <p:cNvPr id="1416" name="textbox 1416"/>
          <p:cNvSpPr/>
          <p:nvPr/>
        </p:nvSpPr>
        <p:spPr>
          <a:xfrm>
            <a:off x="7865350" y="2281618"/>
            <a:ext cx="4709159" cy="8693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706" rIns="0" bIns="0"/>
          <a:lstStyle/>
          <a:p>
            <a:pPr marL="12700" indent="307975" algn="l" rtl="0" eaLnBrk="0">
              <a:lnSpc>
                <a:spcPct val="117000"/>
              </a:lnSpc>
              <a:spcBef>
                <a:spcPts val="5"/>
              </a:spcBef>
            </a:pP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为满足人民群众对于跨行银行卡账户查询的需求，2021年以来，人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民银行指导中国银联联合商业银行推出“一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键查卡”服务，打造统一查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询途径，向公众提供银行卡数量、每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张卡的开卡银行名称、借贷记属性、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脱敏卡号等信息。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50" name="group 150"/>
          <p:cNvGrpSpPr/>
          <p:nvPr/>
        </p:nvGrpSpPr>
        <p:grpSpPr>
          <a:xfrm rot="21600000">
            <a:off x="832858" y="1219644"/>
            <a:ext cx="5033367" cy="442131"/>
            <a:chOff x="0" y="0"/>
            <a:chExt cx="5033367" cy="442131"/>
          </a:xfrm>
        </p:grpSpPr>
        <p:pic>
          <p:nvPicPr>
            <p:cNvPr id="1418" name="picture 14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033367" cy="442131"/>
            </a:xfrm>
            <a:prstGeom prst="rect">
              <a:avLst/>
            </a:prstGeom>
          </p:spPr>
        </p:pic>
        <p:sp>
          <p:nvSpPr>
            <p:cNvPr id="1420" name="textbox 1420"/>
            <p:cNvSpPr/>
            <p:nvPr/>
          </p:nvSpPr>
          <p:spPr>
            <a:xfrm>
              <a:off x="-12700" y="-12700"/>
              <a:ext cx="5059045" cy="4826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0515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700" b="1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二、全国移动电话卡和</a:t>
              </a:r>
              <a:r>
                <a:rPr sz="17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互联网账号“一证通查”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422" name="textbox 1422"/>
          <p:cNvSpPr/>
          <p:nvPr/>
        </p:nvSpPr>
        <p:spPr>
          <a:xfrm>
            <a:off x="7690265" y="5615782"/>
            <a:ext cx="5003800" cy="383540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1195" algn="l" rtl="0" eaLnBrk="0">
              <a:lnSpc>
                <a:spcPct val="86000"/>
              </a:lnSpc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18家全国性商业银</a:t>
            </a:r>
            <a:r>
              <a:rPr sz="18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行的银行卡可查询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52" name="group 152"/>
          <p:cNvGrpSpPr/>
          <p:nvPr/>
        </p:nvGrpSpPr>
        <p:grpSpPr>
          <a:xfrm rot="21600000">
            <a:off x="7697659" y="1219644"/>
            <a:ext cx="3310878" cy="442131"/>
            <a:chOff x="0" y="0"/>
            <a:chExt cx="3310878" cy="442131"/>
          </a:xfrm>
        </p:grpSpPr>
        <p:pic>
          <p:nvPicPr>
            <p:cNvPr id="1424" name="picture 14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3310878" cy="442131"/>
            </a:xfrm>
            <a:prstGeom prst="rect">
              <a:avLst/>
            </a:prstGeom>
          </p:spPr>
        </p:pic>
        <p:sp>
          <p:nvSpPr>
            <p:cNvPr id="1426" name="textbox 1426"/>
            <p:cNvSpPr/>
            <p:nvPr/>
          </p:nvSpPr>
          <p:spPr>
            <a:xfrm>
              <a:off x="-12700" y="-12700"/>
              <a:ext cx="3336290" cy="4718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35280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1700" b="1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三、云闪付App“一键查卡”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428" name="textbox 1428"/>
          <p:cNvSpPr/>
          <p:nvPr/>
        </p:nvSpPr>
        <p:spPr>
          <a:xfrm>
            <a:off x="7866133" y="6117813"/>
            <a:ext cx="4614545" cy="334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905" algn="l" rtl="0" eaLnBrk="0">
              <a:lnSpc>
                <a:spcPct val="105000"/>
              </a:lnSpc>
            </a:pP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工商银行</a:t>
            </a:r>
            <a:r>
              <a:rPr sz="1000" b="1" kern="0" spc="6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农业银行</a:t>
            </a:r>
            <a:r>
              <a:rPr sz="1000" b="1" kern="0" spc="1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中国银行</a:t>
            </a:r>
            <a:r>
              <a:rPr sz="1000" b="1" kern="0" spc="7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建设银行</a:t>
            </a:r>
            <a:r>
              <a:rPr sz="1000" b="1" kern="0" spc="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交通银</a:t>
            </a:r>
            <a:r>
              <a:rPr sz="1000" b="1" kern="0" spc="-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</a:t>
            </a:r>
            <a:r>
              <a:rPr sz="1000" b="1" kern="0" spc="12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邮储银行</a:t>
            </a:r>
            <a:r>
              <a:rPr sz="1000" b="1" kern="0" spc="1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中信银行</a:t>
            </a:r>
            <a:r>
              <a:rPr sz="1000" b="1" kern="0" spc="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光大银行</a:t>
            </a:r>
            <a:r>
              <a:rPr sz="1000" b="1" kern="0" spc="7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招商银行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浦发银行</a:t>
            </a:r>
            <a:r>
              <a:rPr sz="1000" b="1" kern="0" spc="12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民生银行</a:t>
            </a:r>
            <a:r>
              <a:rPr sz="1000" b="1" kern="0" spc="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华夏银行</a:t>
            </a:r>
            <a:r>
              <a:rPr sz="1000" b="1" kern="0" spc="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平安银行</a:t>
            </a:r>
            <a:r>
              <a:rPr sz="1000" b="1" kern="0" spc="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兴业银行</a:t>
            </a:r>
            <a:r>
              <a:rPr sz="1000" b="1" kern="0" spc="7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广发银行</a:t>
            </a:r>
            <a:r>
              <a:rPr sz="1000" b="1" kern="0" spc="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浙商银行</a:t>
            </a:r>
            <a:r>
              <a:rPr sz="1000" b="1" kern="0" spc="6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</a:t>
            </a:r>
            <a:r>
              <a:rPr sz="1000" b="1" kern="0" spc="-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丰银行</a:t>
            </a:r>
            <a:r>
              <a:rPr sz="1000" b="1" kern="0" spc="8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-9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渤海银行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430" name="picture 14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1610189" y="908100"/>
            <a:ext cx="1100436" cy="1100429"/>
          </a:xfrm>
          <a:prstGeom prst="rect">
            <a:avLst/>
          </a:prstGeom>
        </p:spPr>
      </p:pic>
      <p:pic>
        <p:nvPicPr>
          <p:cNvPr id="1432" name="picture 14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803178" y="6577010"/>
            <a:ext cx="4776501" cy="249491"/>
          </a:xfrm>
          <a:prstGeom prst="rect">
            <a:avLst/>
          </a:prstGeom>
        </p:spPr>
      </p:pic>
      <p:grpSp>
        <p:nvGrpSpPr>
          <p:cNvPr id="154" name="group 154"/>
          <p:cNvGrpSpPr/>
          <p:nvPr/>
        </p:nvGrpSpPr>
        <p:grpSpPr>
          <a:xfrm rot="21600000">
            <a:off x="1400622" y="5012658"/>
            <a:ext cx="2185188" cy="379215"/>
            <a:chOff x="0" y="0"/>
            <a:chExt cx="2185188" cy="379215"/>
          </a:xfrm>
        </p:grpSpPr>
        <p:sp>
          <p:nvSpPr>
            <p:cNvPr id="1434" name="rect 1434"/>
            <p:cNvSpPr/>
            <p:nvPr/>
          </p:nvSpPr>
          <p:spPr>
            <a:xfrm>
              <a:off x="15355" y="13455"/>
              <a:ext cx="2169833" cy="365759"/>
            </a:xfrm>
            <a:prstGeom prst="rect">
              <a:avLst/>
            </a:prstGeom>
            <a:solidFill>
              <a:srgbClr val="7F8184">
                <a:alpha val="16862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36" name="rect 1436"/>
            <p:cNvSpPr/>
            <p:nvPr/>
          </p:nvSpPr>
          <p:spPr>
            <a:xfrm>
              <a:off x="0" y="0"/>
              <a:ext cx="2157209" cy="349287"/>
            </a:xfrm>
            <a:prstGeom prst="rect">
              <a:avLst/>
            </a:prstGeom>
            <a:solidFill>
              <a:srgbClr val="E6E7E9">
                <a:alpha val="29803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38" name="textbox 1438"/>
            <p:cNvSpPr/>
            <p:nvPr/>
          </p:nvSpPr>
          <p:spPr>
            <a:xfrm>
              <a:off x="314952" y="61030"/>
              <a:ext cx="1602739" cy="2362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22885" algn="l" rtl="0" eaLnBrk="0">
                <a:lnSpc>
                  <a:spcPts val="1070"/>
                </a:lnSpc>
                <a:spcBef>
                  <a:spcPts val="0"/>
                </a:spcBef>
                <a:tabLst>
                  <a:tab pos="336550" algn="l"/>
                </a:tabLst>
              </a:pPr>
              <a:r>
                <a:rPr sz="1400" kern="0" spc="0" dirty="0">
                  <a:solidFill>
                    <a:srgbClr val="57585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	</a:t>
              </a:r>
              <a:r>
                <a:rPr sz="1400" kern="0" spc="-50" dirty="0">
                  <a:solidFill>
                    <a:srgbClr val="57585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179</a:t>
              </a:r>
              <a:r>
                <a:rPr sz="1400" kern="0" spc="80" dirty="0">
                  <a:solidFill>
                    <a:srgbClr val="57585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400" kern="0" spc="1610" dirty="0">
                  <a:solidFill>
                    <a:srgbClr val="57585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</a:t>
              </a:r>
              <a:r>
                <a:rPr sz="1400" kern="0" spc="10" dirty="0">
                  <a:solidFill>
                    <a:srgbClr val="57585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400" kern="0" spc="0" dirty="0">
                  <a:solidFill>
                    <a:srgbClr val="57585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0002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440" name="picture 144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327652" y="73730"/>
              <a:ext cx="210248" cy="210248"/>
            </a:xfrm>
            <a:prstGeom prst="rect">
              <a:avLst/>
            </a:prstGeom>
          </p:spPr>
        </p:pic>
      </p:grpSp>
      <p:sp>
        <p:nvSpPr>
          <p:cNvPr id="1442" name="rect 1442"/>
          <p:cNvSpPr/>
          <p:nvPr/>
        </p:nvSpPr>
        <p:spPr>
          <a:xfrm>
            <a:off x="2539984" y="4706073"/>
            <a:ext cx="2207326" cy="390143"/>
          </a:xfrm>
          <a:prstGeom prst="rect">
            <a:avLst/>
          </a:prstGeom>
          <a:solidFill>
            <a:srgbClr val="7F8184">
              <a:alpha val="58823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44" name="rect 1444"/>
          <p:cNvSpPr/>
          <p:nvPr/>
        </p:nvSpPr>
        <p:spPr>
          <a:xfrm>
            <a:off x="2547886" y="4703210"/>
            <a:ext cx="2157209" cy="349287"/>
          </a:xfrm>
          <a:prstGeom prst="rect">
            <a:avLst/>
          </a:prstGeom>
          <a:solidFill>
            <a:srgbClr val="E6E7E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46" name="textbox 1446"/>
          <p:cNvSpPr/>
          <p:nvPr/>
        </p:nvSpPr>
        <p:spPr>
          <a:xfrm>
            <a:off x="8172418" y="5022204"/>
            <a:ext cx="4306570" cy="194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200" b="1" kern="0" spc="-3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云闪付App“一键查卡”</a:t>
            </a:r>
            <a:r>
              <a:rPr sz="1200" b="1" kern="0" spc="-4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，已累计生成超过3000万份查询报告。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48" name="textbox 1448"/>
          <p:cNvSpPr/>
          <p:nvPr/>
        </p:nvSpPr>
        <p:spPr>
          <a:xfrm>
            <a:off x="3148445" y="8886780"/>
            <a:ext cx="7245984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⸺24⸺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                                                                                                                                                                        </a:t>
            </a: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⸺25⸺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450" name="textbox 1450"/>
          <p:cNvSpPr/>
          <p:nvPr/>
        </p:nvSpPr>
        <p:spPr>
          <a:xfrm>
            <a:off x="8189654" y="8183302"/>
            <a:ext cx="4278629" cy="185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200" b="1" kern="0" spc="-6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目前，“一键查卡”已覆盖18家全国性银行及</a:t>
            </a:r>
            <a:r>
              <a:rPr sz="1200" b="1" kern="0" spc="-7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459家区域性银行。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52" name="rect 1452"/>
          <p:cNvSpPr/>
          <p:nvPr/>
        </p:nvSpPr>
        <p:spPr>
          <a:xfrm>
            <a:off x="11308628" y="627988"/>
            <a:ext cx="1444015" cy="162128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54" name="textbox 1454"/>
          <p:cNvSpPr/>
          <p:nvPr/>
        </p:nvSpPr>
        <p:spPr>
          <a:xfrm>
            <a:off x="11295928" y="584720"/>
            <a:ext cx="160083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  <a:tabLst>
                <a:tab pos="377190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456" name="picture 145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2645069" y="597420"/>
            <a:ext cx="227101" cy="222148"/>
          </a:xfrm>
          <a:prstGeom prst="rect">
            <a:avLst/>
          </a:prstGeom>
        </p:spPr>
      </p:pic>
      <p:sp>
        <p:nvSpPr>
          <p:cNvPr id="1458" name="rect 1458"/>
          <p:cNvSpPr/>
          <p:nvPr/>
        </p:nvSpPr>
        <p:spPr>
          <a:xfrm>
            <a:off x="780332" y="626724"/>
            <a:ext cx="1444015" cy="162128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60" name="textbox 1460"/>
          <p:cNvSpPr/>
          <p:nvPr/>
        </p:nvSpPr>
        <p:spPr>
          <a:xfrm>
            <a:off x="636625" y="583450"/>
            <a:ext cx="160083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spcBef>
                <a:spcPts val="0"/>
              </a:spcBef>
              <a:tabLst>
                <a:tab pos="45021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462" name="picture 146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49325" y="596150"/>
            <a:ext cx="227101" cy="222148"/>
          </a:xfrm>
          <a:prstGeom prst="rect">
            <a:avLst/>
          </a:prstGeom>
        </p:spPr>
      </p:pic>
      <p:pic>
        <p:nvPicPr>
          <p:cNvPr id="1464" name="picture 146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9727326" y="6943588"/>
            <a:ext cx="928204" cy="251396"/>
          </a:xfrm>
          <a:prstGeom prst="rect">
            <a:avLst/>
          </a:prstGeom>
        </p:spPr>
      </p:pic>
      <p:graphicFrame>
        <p:nvGraphicFramePr>
          <p:cNvPr id="1466" name="table 1466"/>
          <p:cNvGraphicFramePr>
            <a:graphicFrameLocks noGrp="1"/>
          </p:cNvGraphicFramePr>
          <p:nvPr/>
        </p:nvGraphicFramePr>
        <p:xfrm>
          <a:off x="10689877" y="6944769"/>
          <a:ext cx="927735" cy="250825"/>
        </p:xfrm>
        <a:graphic>
          <a:graphicData uri="http://schemas.openxmlformats.org/drawingml/2006/table">
            <a:tbl>
              <a:tblPr>
                <a:solidFill>
                  <a:srgbClr val="F2F3F4"/>
                </a:solidFill>
              </a:tblPr>
              <a:tblGrid>
                <a:gridCol w="198120"/>
                <a:gridCol w="729615"/>
              </a:tblGrid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700" kern="0" spc="90" dirty="0">
                          <a:solidFill>
                            <a:srgbClr val="0E0C0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招</a:t>
                      </a:r>
                      <a:r>
                        <a:rPr sz="700" kern="0" spc="90" dirty="0">
                          <a:solidFill>
                            <a:srgbClr val="0E0C0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700" kern="0" spc="90" dirty="0">
                          <a:solidFill>
                            <a:srgbClr val="0E0C0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商</a:t>
                      </a:r>
                      <a:r>
                        <a:rPr sz="700" kern="0" spc="90" dirty="0">
                          <a:solidFill>
                            <a:srgbClr val="0E0C0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700" kern="0" spc="90" dirty="0">
                          <a:solidFill>
                            <a:srgbClr val="0E0C0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银</a:t>
                      </a:r>
                      <a:r>
                        <a:rPr sz="700" kern="0" spc="60" dirty="0">
                          <a:solidFill>
                            <a:srgbClr val="0E0C0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700" kern="0" spc="90" dirty="0">
                          <a:solidFill>
                            <a:srgbClr val="0E0C0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行</a:t>
                      </a:r>
                      <a:endParaRPr sz="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4"/>
                    </a:solidFill>
                  </a:tcPr>
                </a:tc>
              </a:tr>
            </a:tbl>
          </a:graphicData>
        </a:graphic>
      </p:graphicFrame>
      <p:grpSp>
        <p:nvGrpSpPr>
          <p:cNvPr id="156" name="group 156"/>
          <p:cNvGrpSpPr/>
          <p:nvPr/>
        </p:nvGrpSpPr>
        <p:grpSpPr>
          <a:xfrm rot="21600000">
            <a:off x="11652428" y="6943588"/>
            <a:ext cx="928204" cy="251396"/>
            <a:chOff x="0" y="0"/>
            <a:chExt cx="928204" cy="251396"/>
          </a:xfrm>
        </p:grpSpPr>
        <p:sp>
          <p:nvSpPr>
            <p:cNvPr id="1468" name="textbox 1468"/>
            <p:cNvSpPr/>
            <p:nvPr/>
          </p:nvSpPr>
          <p:spPr>
            <a:xfrm>
              <a:off x="7937" y="7937"/>
              <a:ext cx="912494" cy="235584"/>
            </a:xfrm>
            <a:prstGeom prst="roundRect">
              <a:avLst>
                <a:gd name="adj" fmla="val 9562"/>
              </a:avLst>
            </a:prstGeom>
            <a:solidFill>
              <a:srgbClr val="F2F3F4">
                <a:alpha val="100000"/>
              </a:srgbClr>
            </a:solidFill>
            <a:ln w="15875" cap="flat">
              <a:solidFill>
                <a:srgbClr val="2166B0"/>
              </a:solidFill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0480" algn="l" rtl="0" eaLnBrk="0">
                <a:lnSpc>
                  <a:spcPts val="1035"/>
                </a:lnSpc>
                <a:spcBef>
                  <a:spcPts val="0"/>
                </a:spcBef>
              </a:pPr>
              <a:r>
                <a:rPr sz="800" kern="0" spc="70" dirty="0">
                  <a:solidFill>
                    <a:srgbClr val="416C8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③</a:t>
              </a:r>
              <a:r>
                <a:rPr sz="800" kern="0" spc="70" dirty="0">
                  <a:solidFill>
                    <a:srgbClr val="416C8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800" kern="0" spc="7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中国民生银行</a:t>
              </a:r>
              <a:endParaRPr sz="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70" name="textbox 1470"/>
            <p:cNvSpPr/>
            <p:nvPr/>
          </p:nvSpPr>
          <p:spPr>
            <a:xfrm>
              <a:off x="235587" y="143348"/>
              <a:ext cx="639444" cy="533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1000"/>
                </a:lnSpc>
                <a:tabLst>
                  <a:tab pos="425450" algn="l"/>
                </a:tabLst>
              </a:pPr>
              <a:r>
                <a:rPr sz="200" strike="sngStrike" kern="0" spc="0" dirty="0">
                  <a:solidFill>
                    <a:srgbClr val="231F2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	</a:t>
              </a:r>
              <a:r>
                <a:rPr sz="200" kern="0" spc="20" dirty="0">
                  <a:solidFill>
                    <a:srgbClr val="231F2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GCORP,</a:t>
              </a:r>
              <a:r>
                <a:rPr sz="200" kern="0" spc="60" dirty="0">
                  <a:solidFill>
                    <a:srgbClr val="231F2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" kern="0" spc="20" dirty="0">
                  <a:solidFill>
                    <a:srgbClr val="231F2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LTD.</a:t>
              </a: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58" name="group 158"/>
          <p:cNvGrpSpPr/>
          <p:nvPr/>
        </p:nvGrpSpPr>
        <p:grpSpPr>
          <a:xfrm rot="21600000">
            <a:off x="10689877" y="7311177"/>
            <a:ext cx="928204" cy="251396"/>
            <a:chOff x="0" y="0"/>
            <a:chExt cx="928204" cy="251396"/>
          </a:xfrm>
        </p:grpSpPr>
        <p:sp>
          <p:nvSpPr>
            <p:cNvPr id="1472" name="textbox 1472"/>
            <p:cNvSpPr/>
            <p:nvPr/>
          </p:nvSpPr>
          <p:spPr>
            <a:xfrm>
              <a:off x="7937" y="7937"/>
              <a:ext cx="912494" cy="235584"/>
            </a:xfrm>
            <a:prstGeom prst="roundRect">
              <a:avLst>
                <a:gd name="adj" fmla="val 9562"/>
              </a:avLst>
            </a:prstGeom>
            <a:solidFill>
              <a:srgbClr val="F2F3F4">
                <a:alpha val="100000"/>
              </a:srgbClr>
            </a:solidFill>
            <a:ln w="15875" cap="flat">
              <a:solidFill>
                <a:srgbClr val="2166B0"/>
              </a:solidFill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2225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1000" kern="0" spc="-80" dirty="0">
                  <a:solidFill>
                    <a:srgbClr val="AD2E3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绘广发银行IC</a:t>
              </a:r>
              <a:r>
                <a:rPr sz="1000" kern="0" spc="-80" dirty="0">
                  <a:solidFill>
                    <a:srgbClr val="AD2E35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GB</a:t>
              </a: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1474" name="textbox 1474"/>
            <p:cNvSpPr/>
            <p:nvPr/>
          </p:nvSpPr>
          <p:spPr>
            <a:xfrm>
              <a:off x="24635" y="128216"/>
              <a:ext cx="187325" cy="704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4000"/>
                </a:lnSpc>
              </a:pPr>
              <a:r>
                <a:rPr sz="400" kern="0" spc="50" dirty="0">
                  <a:solidFill>
                    <a:srgbClr val="E12E3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</a:t>
              </a:r>
              <a:r>
                <a:rPr sz="400" kern="0" spc="0" dirty="0">
                  <a:solidFill>
                    <a:srgbClr val="E12E3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</a:t>
              </a: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476" name="picture 147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139401" y="140922"/>
              <a:ext cx="57060" cy="45008"/>
            </a:xfrm>
            <a:prstGeom prst="rect">
              <a:avLst/>
            </a:prstGeom>
          </p:spPr>
        </p:pic>
      </p:grpSp>
      <p:graphicFrame>
        <p:nvGraphicFramePr>
          <p:cNvPr id="1478" name="table 1478"/>
          <p:cNvGraphicFramePr>
            <a:graphicFrameLocks noGrp="1"/>
          </p:cNvGraphicFramePr>
          <p:nvPr/>
        </p:nvGraphicFramePr>
        <p:xfrm>
          <a:off x="11652428" y="7311177"/>
          <a:ext cx="927734" cy="250825"/>
        </p:xfrm>
        <a:graphic>
          <a:graphicData uri="http://schemas.openxmlformats.org/drawingml/2006/table">
            <a:tbl>
              <a:tblPr>
                <a:solidFill>
                  <a:srgbClr val="F2F3F4"/>
                </a:solidFill>
              </a:tblPr>
              <a:tblGrid>
                <a:gridCol w="375284"/>
                <a:gridCol w="552450"/>
              </a:tblGrid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58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8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500" kern="0" spc="1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浙商银行</a:t>
                      </a:r>
                      <a:endParaRPr sz="5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8415" algn="l" rtl="0" eaLnBrk="0">
                        <a:lnSpc>
                          <a:spcPct val="71000"/>
                        </a:lnSpc>
                        <a:spcBef>
                          <a:spcPts val="95"/>
                        </a:spcBef>
                      </a:pPr>
                      <a:r>
                        <a:rPr sz="500" kern="0" spc="7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CZBANK</a:t>
                      </a: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58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4"/>
                    </a:solidFill>
                  </a:tcPr>
                </a:tc>
              </a:tr>
            </a:tbl>
          </a:graphicData>
        </a:graphic>
      </p:graphicFrame>
      <p:sp>
        <p:nvSpPr>
          <p:cNvPr id="1480" name="textbox 1480"/>
          <p:cNvSpPr/>
          <p:nvPr/>
        </p:nvSpPr>
        <p:spPr>
          <a:xfrm>
            <a:off x="7808576" y="7684965"/>
            <a:ext cx="915669" cy="238759"/>
          </a:xfrm>
          <a:prstGeom prst="roundRect">
            <a:avLst>
              <a:gd name="adj" fmla="val 9561"/>
            </a:avLst>
          </a:prstGeom>
          <a:solidFill>
            <a:srgbClr val="F2F3F4">
              <a:alpha val="100000"/>
            </a:srgbClr>
          </a:solidFill>
          <a:ln w="12700" cap="flat">
            <a:solidFill>
              <a:srgbClr val="2166B0"/>
            </a:solidFill>
            <a:prstDash val="solid"/>
            <a:miter lim="0"/>
          </a:ln>
        </p:spPr>
        <p:txBody>
          <a:bodyPr vert="horz" wrap="square" lIns="0" tIns="0" rIns="0" bIns="0"/>
          <a:lstStyle/>
          <a:p/>
        </p:txBody>
      </p:sp>
      <p:sp>
        <p:nvSpPr>
          <p:cNvPr id="1482" name="textbox 1482"/>
          <p:cNvSpPr/>
          <p:nvPr/>
        </p:nvSpPr>
        <p:spPr>
          <a:xfrm>
            <a:off x="8766363" y="7680202"/>
            <a:ext cx="925194" cy="248284"/>
          </a:xfrm>
          <a:prstGeom prst="roundRect">
            <a:avLst>
              <a:gd name="adj" fmla="val 9561"/>
            </a:avLst>
          </a:prstGeom>
          <a:solidFill>
            <a:srgbClr val="F2F3F4">
              <a:alpha val="100000"/>
            </a:srgbClr>
          </a:solidFill>
          <a:ln w="3175" cap="flat">
            <a:solidFill>
              <a:srgbClr val="2166B0"/>
            </a:solidFill>
            <a:prstDash val="solid"/>
            <a:miter lim="0"/>
          </a:ln>
        </p:spPr>
        <p:txBody>
          <a:bodyPr vert="horz" wrap="square" lIns="0" tIns="0" rIns="0" bIns="0"/>
          <a:lstStyle/>
          <a:p/>
        </p:txBody>
      </p:sp>
      <p:pic>
        <p:nvPicPr>
          <p:cNvPr id="1484" name="picture 148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9727326" y="7678615"/>
            <a:ext cx="928204" cy="251396"/>
          </a:xfrm>
          <a:prstGeom prst="rect">
            <a:avLst/>
          </a:prstGeom>
        </p:spPr>
      </p:pic>
      <p:sp>
        <p:nvSpPr>
          <p:cNvPr id="1486" name="textbox 1486"/>
          <p:cNvSpPr/>
          <p:nvPr/>
        </p:nvSpPr>
        <p:spPr>
          <a:xfrm>
            <a:off x="7797463" y="6571295"/>
            <a:ext cx="937894" cy="260984"/>
          </a:xfrm>
          <a:prstGeom prst="roundRect">
            <a:avLst>
              <a:gd name="adj" fmla="val 9562"/>
            </a:avLst>
          </a:prstGeom>
          <a:noFill/>
          <a:ln w="15875" cap="flat">
            <a:solidFill>
              <a:srgbClr val="2166B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0" algn="l" rtl="0" eaLnBrk="0">
              <a:lnSpc>
                <a:spcPct val="79000"/>
              </a:lnSpc>
              <a:spcBef>
                <a:spcPts val="0"/>
              </a:spcBef>
              <a:tabLst>
                <a:tab pos="234315" algn="l"/>
              </a:tabLst>
            </a:pPr>
            <a:r>
              <a:rPr sz="8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800" u="dbl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中国工商银行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88" name="path 1488"/>
          <p:cNvSpPr/>
          <p:nvPr/>
        </p:nvSpPr>
        <p:spPr>
          <a:xfrm>
            <a:off x="7843877" y="6625308"/>
            <a:ext cx="164693" cy="164693"/>
          </a:xfrm>
          <a:custGeom>
            <a:avLst/>
            <a:gdLst/>
            <a:ahLst/>
            <a:cxnLst/>
            <a:rect l="0" t="0" r="0" b="0"/>
            <a:pathLst>
              <a:path w="259" h="259">
                <a:moveTo>
                  <a:pt x="56" y="138"/>
                </a:moveTo>
                <a:lnTo>
                  <a:pt x="56" y="138"/>
                </a:lnTo>
                <a:lnTo>
                  <a:pt x="100" y="138"/>
                </a:lnTo>
                <a:lnTo>
                  <a:pt x="100" y="118"/>
                </a:lnTo>
                <a:lnTo>
                  <a:pt x="77" y="118"/>
                </a:lnTo>
                <a:lnTo>
                  <a:pt x="56" y="118"/>
                </a:lnTo>
                <a:lnTo>
                  <a:pt x="56" y="99"/>
                </a:lnTo>
                <a:lnTo>
                  <a:pt x="56" y="79"/>
                </a:lnTo>
                <a:lnTo>
                  <a:pt x="56" y="61"/>
                </a:lnTo>
                <a:lnTo>
                  <a:pt x="77" y="61"/>
                </a:lnTo>
                <a:lnTo>
                  <a:pt x="120" y="61"/>
                </a:lnTo>
                <a:lnTo>
                  <a:pt x="120" y="79"/>
                </a:lnTo>
                <a:lnTo>
                  <a:pt x="77" y="79"/>
                </a:lnTo>
                <a:lnTo>
                  <a:pt x="77" y="99"/>
                </a:lnTo>
                <a:lnTo>
                  <a:pt x="100" y="99"/>
                </a:lnTo>
                <a:lnTo>
                  <a:pt x="120" y="99"/>
                </a:lnTo>
                <a:lnTo>
                  <a:pt x="120" y="118"/>
                </a:lnTo>
                <a:lnTo>
                  <a:pt x="120" y="138"/>
                </a:lnTo>
                <a:lnTo>
                  <a:pt x="120" y="156"/>
                </a:lnTo>
                <a:lnTo>
                  <a:pt x="100" y="156"/>
                </a:lnTo>
                <a:lnTo>
                  <a:pt x="77" y="156"/>
                </a:lnTo>
                <a:lnTo>
                  <a:pt x="77" y="177"/>
                </a:lnTo>
                <a:lnTo>
                  <a:pt x="120" y="177"/>
                </a:lnTo>
                <a:lnTo>
                  <a:pt x="120" y="196"/>
                </a:lnTo>
                <a:lnTo>
                  <a:pt x="77" y="196"/>
                </a:lnTo>
                <a:lnTo>
                  <a:pt x="56" y="196"/>
                </a:lnTo>
                <a:lnTo>
                  <a:pt x="56" y="177"/>
                </a:lnTo>
                <a:lnTo>
                  <a:pt x="56" y="156"/>
                </a:lnTo>
                <a:lnTo>
                  <a:pt x="56" y="138"/>
                </a:lnTo>
                <a:close/>
                <a:moveTo>
                  <a:pt x="202" y="138"/>
                </a:moveTo>
                <a:lnTo>
                  <a:pt x="202" y="156"/>
                </a:lnTo>
                <a:lnTo>
                  <a:pt x="202" y="177"/>
                </a:lnTo>
                <a:lnTo>
                  <a:pt x="202" y="196"/>
                </a:lnTo>
                <a:lnTo>
                  <a:pt x="182" y="196"/>
                </a:lnTo>
                <a:lnTo>
                  <a:pt x="138" y="196"/>
                </a:lnTo>
                <a:lnTo>
                  <a:pt x="138" y="177"/>
                </a:lnTo>
                <a:lnTo>
                  <a:pt x="182" y="177"/>
                </a:lnTo>
                <a:lnTo>
                  <a:pt x="182" y="156"/>
                </a:lnTo>
                <a:lnTo>
                  <a:pt x="159" y="156"/>
                </a:lnTo>
                <a:lnTo>
                  <a:pt x="138" y="156"/>
                </a:lnTo>
                <a:lnTo>
                  <a:pt x="138" y="138"/>
                </a:lnTo>
                <a:lnTo>
                  <a:pt x="138" y="118"/>
                </a:lnTo>
                <a:lnTo>
                  <a:pt x="138" y="99"/>
                </a:lnTo>
                <a:lnTo>
                  <a:pt x="159" y="99"/>
                </a:lnTo>
                <a:lnTo>
                  <a:pt x="182" y="99"/>
                </a:lnTo>
                <a:lnTo>
                  <a:pt x="182" y="79"/>
                </a:lnTo>
                <a:lnTo>
                  <a:pt x="138" y="79"/>
                </a:lnTo>
                <a:lnTo>
                  <a:pt x="138" y="61"/>
                </a:lnTo>
                <a:lnTo>
                  <a:pt x="182" y="61"/>
                </a:lnTo>
                <a:lnTo>
                  <a:pt x="202" y="61"/>
                </a:lnTo>
                <a:lnTo>
                  <a:pt x="202" y="79"/>
                </a:lnTo>
                <a:lnTo>
                  <a:pt x="202" y="99"/>
                </a:lnTo>
                <a:lnTo>
                  <a:pt x="202" y="118"/>
                </a:lnTo>
                <a:lnTo>
                  <a:pt x="182" y="118"/>
                </a:lnTo>
                <a:lnTo>
                  <a:pt x="159" y="118"/>
                </a:lnTo>
                <a:lnTo>
                  <a:pt x="159" y="138"/>
                </a:lnTo>
                <a:lnTo>
                  <a:pt x="202" y="138"/>
                </a:lnTo>
                <a:lnTo>
                  <a:pt x="202" y="138"/>
                </a:lnTo>
                <a:close/>
                <a:moveTo>
                  <a:pt x="0" y="130"/>
                </a:moveTo>
                <a:lnTo>
                  <a:pt x="0" y="116"/>
                </a:lnTo>
                <a:lnTo>
                  <a:pt x="1" y="109"/>
                </a:lnTo>
                <a:lnTo>
                  <a:pt x="2" y="103"/>
                </a:lnTo>
                <a:lnTo>
                  <a:pt x="6" y="91"/>
                </a:lnTo>
                <a:lnTo>
                  <a:pt x="7" y="84"/>
                </a:lnTo>
                <a:lnTo>
                  <a:pt x="10" y="79"/>
                </a:lnTo>
                <a:lnTo>
                  <a:pt x="13" y="73"/>
                </a:lnTo>
                <a:lnTo>
                  <a:pt x="15" y="68"/>
                </a:lnTo>
                <a:lnTo>
                  <a:pt x="22" y="57"/>
                </a:lnTo>
                <a:lnTo>
                  <a:pt x="25" y="52"/>
                </a:lnTo>
                <a:lnTo>
                  <a:pt x="30" y="46"/>
                </a:lnTo>
                <a:lnTo>
                  <a:pt x="38" y="38"/>
                </a:lnTo>
                <a:lnTo>
                  <a:pt x="42" y="33"/>
                </a:lnTo>
                <a:lnTo>
                  <a:pt x="46" y="30"/>
                </a:lnTo>
                <a:lnTo>
                  <a:pt x="52" y="25"/>
                </a:lnTo>
                <a:lnTo>
                  <a:pt x="57" y="22"/>
                </a:lnTo>
                <a:lnTo>
                  <a:pt x="62" y="18"/>
                </a:lnTo>
                <a:lnTo>
                  <a:pt x="68" y="15"/>
                </a:lnTo>
                <a:lnTo>
                  <a:pt x="79" y="10"/>
                </a:lnTo>
                <a:lnTo>
                  <a:pt x="91" y="6"/>
                </a:lnTo>
                <a:lnTo>
                  <a:pt x="97" y="4"/>
                </a:lnTo>
                <a:lnTo>
                  <a:pt x="103" y="2"/>
                </a:lnTo>
                <a:lnTo>
                  <a:pt x="109" y="1"/>
                </a:lnTo>
                <a:lnTo>
                  <a:pt x="116" y="0"/>
                </a:lnTo>
                <a:lnTo>
                  <a:pt x="130" y="0"/>
                </a:lnTo>
                <a:lnTo>
                  <a:pt x="143" y="0"/>
                </a:lnTo>
                <a:lnTo>
                  <a:pt x="149" y="1"/>
                </a:lnTo>
                <a:lnTo>
                  <a:pt x="155" y="2"/>
                </a:lnTo>
                <a:lnTo>
                  <a:pt x="168" y="6"/>
                </a:lnTo>
                <a:lnTo>
                  <a:pt x="174" y="7"/>
                </a:lnTo>
                <a:lnTo>
                  <a:pt x="180" y="10"/>
                </a:lnTo>
                <a:lnTo>
                  <a:pt x="185" y="13"/>
                </a:lnTo>
                <a:lnTo>
                  <a:pt x="191" y="15"/>
                </a:lnTo>
                <a:lnTo>
                  <a:pt x="202" y="22"/>
                </a:lnTo>
                <a:lnTo>
                  <a:pt x="207" y="25"/>
                </a:lnTo>
                <a:lnTo>
                  <a:pt x="212" y="30"/>
                </a:lnTo>
                <a:lnTo>
                  <a:pt x="221" y="38"/>
                </a:lnTo>
                <a:lnTo>
                  <a:pt x="225" y="42"/>
                </a:lnTo>
                <a:lnTo>
                  <a:pt x="230" y="46"/>
                </a:lnTo>
                <a:lnTo>
                  <a:pt x="233" y="52"/>
                </a:lnTo>
                <a:lnTo>
                  <a:pt x="237" y="57"/>
                </a:lnTo>
                <a:lnTo>
                  <a:pt x="240" y="62"/>
                </a:lnTo>
                <a:lnTo>
                  <a:pt x="243" y="68"/>
                </a:lnTo>
                <a:lnTo>
                  <a:pt x="249" y="79"/>
                </a:lnTo>
                <a:lnTo>
                  <a:pt x="254" y="91"/>
                </a:lnTo>
                <a:lnTo>
                  <a:pt x="254" y="97"/>
                </a:lnTo>
                <a:lnTo>
                  <a:pt x="256" y="103"/>
                </a:lnTo>
                <a:lnTo>
                  <a:pt x="257" y="109"/>
                </a:lnTo>
                <a:lnTo>
                  <a:pt x="258" y="116"/>
                </a:lnTo>
                <a:lnTo>
                  <a:pt x="259" y="130"/>
                </a:lnTo>
                <a:lnTo>
                  <a:pt x="258" y="143"/>
                </a:lnTo>
                <a:lnTo>
                  <a:pt x="257" y="149"/>
                </a:lnTo>
                <a:lnTo>
                  <a:pt x="256" y="155"/>
                </a:lnTo>
                <a:lnTo>
                  <a:pt x="254" y="168"/>
                </a:lnTo>
                <a:lnTo>
                  <a:pt x="251" y="174"/>
                </a:lnTo>
                <a:lnTo>
                  <a:pt x="249" y="180"/>
                </a:lnTo>
                <a:lnTo>
                  <a:pt x="246" y="185"/>
                </a:lnTo>
                <a:lnTo>
                  <a:pt x="243" y="191"/>
                </a:lnTo>
                <a:lnTo>
                  <a:pt x="237" y="202"/>
                </a:lnTo>
                <a:lnTo>
                  <a:pt x="233" y="207"/>
                </a:lnTo>
                <a:lnTo>
                  <a:pt x="230" y="212"/>
                </a:lnTo>
                <a:lnTo>
                  <a:pt x="221" y="221"/>
                </a:lnTo>
                <a:lnTo>
                  <a:pt x="216" y="225"/>
                </a:lnTo>
                <a:lnTo>
                  <a:pt x="212" y="230"/>
                </a:lnTo>
                <a:lnTo>
                  <a:pt x="207" y="233"/>
                </a:lnTo>
                <a:lnTo>
                  <a:pt x="202" y="237"/>
                </a:lnTo>
                <a:lnTo>
                  <a:pt x="197" y="240"/>
                </a:lnTo>
                <a:lnTo>
                  <a:pt x="191" y="243"/>
                </a:lnTo>
                <a:lnTo>
                  <a:pt x="180" y="249"/>
                </a:lnTo>
                <a:lnTo>
                  <a:pt x="168" y="254"/>
                </a:lnTo>
                <a:lnTo>
                  <a:pt x="162" y="255"/>
                </a:lnTo>
                <a:lnTo>
                  <a:pt x="155" y="256"/>
                </a:lnTo>
                <a:lnTo>
                  <a:pt x="149" y="257"/>
                </a:lnTo>
                <a:lnTo>
                  <a:pt x="143" y="258"/>
                </a:lnTo>
                <a:lnTo>
                  <a:pt x="130" y="259"/>
                </a:lnTo>
                <a:lnTo>
                  <a:pt x="116" y="258"/>
                </a:lnTo>
                <a:lnTo>
                  <a:pt x="109" y="257"/>
                </a:lnTo>
                <a:lnTo>
                  <a:pt x="103" y="256"/>
                </a:lnTo>
                <a:lnTo>
                  <a:pt x="91" y="254"/>
                </a:lnTo>
                <a:lnTo>
                  <a:pt x="84" y="251"/>
                </a:lnTo>
                <a:lnTo>
                  <a:pt x="79" y="249"/>
                </a:lnTo>
                <a:lnTo>
                  <a:pt x="73" y="246"/>
                </a:lnTo>
                <a:lnTo>
                  <a:pt x="68" y="243"/>
                </a:lnTo>
                <a:lnTo>
                  <a:pt x="57" y="237"/>
                </a:lnTo>
                <a:lnTo>
                  <a:pt x="52" y="233"/>
                </a:lnTo>
                <a:lnTo>
                  <a:pt x="46" y="230"/>
                </a:lnTo>
                <a:lnTo>
                  <a:pt x="38" y="221"/>
                </a:lnTo>
                <a:lnTo>
                  <a:pt x="33" y="216"/>
                </a:lnTo>
                <a:lnTo>
                  <a:pt x="30" y="212"/>
                </a:lnTo>
                <a:lnTo>
                  <a:pt x="25" y="207"/>
                </a:lnTo>
                <a:lnTo>
                  <a:pt x="22" y="202"/>
                </a:lnTo>
                <a:lnTo>
                  <a:pt x="18" y="197"/>
                </a:lnTo>
                <a:lnTo>
                  <a:pt x="15" y="191"/>
                </a:lnTo>
                <a:lnTo>
                  <a:pt x="10" y="180"/>
                </a:lnTo>
                <a:lnTo>
                  <a:pt x="6" y="168"/>
                </a:lnTo>
                <a:lnTo>
                  <a:pt x="4" y="161"/>
                </a:lnTo>
                <a:lnTo>
                  <a:pt x="2" y="155"/>
                </a:lnTo>
                <a:lnTo>
                  <a:pt x="1" y="149"/>
                </a:lnTo>
                <a:lnTo>
                  <a:pt x="0" y="143"/>
                </a:lnTo>
                <a:lnTo>
                  <a:pt x="0" y="130"/>
                </a:lnTo>
                <a:close/>
                <a:moveTo>
                  <a:pt x="25" y="130"/>
                </a:moveTo>
                <a:lnTo>
                  <a:pt x="26" y="140"/>
                </a:lnTo>
                <a:lnTo>
                  <a:pt x="27" y="150"/>
                </a:lnTo>
                <a:lnTo>
                  <a:pt x="30" y="161"/>
                </a:lnTo>
                <a:lnTo>
                  <a:pt x="33" y="169"/>
                </a:lnTo>
                <a:lnTo>
                  <a:pt x="38" y="179"/>
                </a:lnTo>
                <a:lnTo>
                  <a:pt x="43" y="187"/>
                </a:lnTo>
                <a:lnTo>
                  <a:pt x="46" y="192"/>
                </a:lnTo>
                <a:lnTo>
                  <a:pt x="49" y="195"/>
                </a:lnTo>
                <a:lnTo>
                  <a:pt x="55" y="203"/>
                </a:lnTo>
                <a:lnTo>
                  <a:pt x="63" y="209"/>
                </a:lnTo>
                <a:lnTo>
                  <a:pt x="71" y="216"/>
                </a:lnTo>
                <a:lnTo>
                  <a:pt x="80" y="221"/>
                </a:lnTo>
                <a:lnTo>
                  <a:pt x="89" y="225"/>
                </a:lnTo>
                <a:lnTo>
                  <a:pt x="99" y="229"/>
                </a:lnTo>
                <a:lnTo>
                  <a:pt x="108" y="231"/>
                </a:lnTo>
                <a:lnTo>
                  <a:pt x="114" y="232"/>
                </a:lnTo>
                <a:lnTo>
                  <a:pt x="119" y="233"/>
                </a:lnTo>
                <a:lnTo>
                  <a:pt x="124" y="233"/>
                </a:lnTo>
                <a:lnTo>
                  <a:pt x="130" y="233"/>
                </a:lnTo>
                <a:lnTo>
                  <a:pt x="140" y="233"/>
                </a:lnTo>
                <a:lnTo>
                  <a:pt x="150" y="231"/>
                </a:lnTo>
                <a:lnTo>
                  <a:pt x="161" y="229"/>
                </a:lnTo>
                <a:lnTo>
                  <a:pt x="169" y="225"/>
                </a:lnTo>
                <a:lnTo>
                  <a:pt x="179" y="221"/>
                </a:lnTo>
                <a:lnTo>
                  <a:pt x="187" y="216"/>
                </a:lnTo>
                <a:lnTo>
                  <a:pt x="192" y="213"/>
                </a:lnTo>
                <a:lnTo>
                  <a:pt x="195" y="209"/>
                </a:lnTo>
                <a:lnTo>
                  <a:pt x="203" y="203"/>
                </a:lnTo>
                <a:lnTo>
                  <a:pt x="209" y="195"/>
                </a:lnTo>
                <a:lnTo>
                  <a:pt x="215" y="187"/>
                </a:lnTo>
                <a:lnTo>
                  <a:pt x="221" y="179"/>
                </a:lnTo>
                <a:lnTo>
                  <a:pt x="225" y="169"/>
                </a:lnTo>
                <a:lnTo>
                  <a:pt x="229" y="161"/>
                </a:lnTo>
                <a:lnTo>
                  <a:pt x="231" y="150"/>
                </a:lnTo>
                <a:lnTo>
                  <a:pt x="232" y="146"/>
                </a:lnTo>
                <a:lnTo>
                  <a:pt x="233" y="140"/>
                </a:lnTo>
                <a:lnTo>
                  <a:pt x="233" y="135"/>
                </a:lnTo>
                <a:lnTo>
                  <a:pt x="233" y="130"/>
                </a:lnTo>
                <a:lnTo>
                  <a:pt x="233" y="119"/>
                </a:lnTo>
                <a:lnTo>
                  <a:pt x="231" y="108"/>
                </a:lnTo>
                <a:lnTo>
                  <a:pt x="229" y="99"/>
                </a:lnTo>
                <a:lnTo>
                  <a:pt x="225" y="89"/>
                </a:lnTo>
                <a:lnTo>
                  <a:pt x="221" y="80"/>
                </a:lnTo>
                <a:lnTo>
                  <a:pt x="215" y="71"/>
                </a:lnTo>
                <a:lnTo>
                  <a:pt x="213" y="67"/>
                </a:lnTo>
                <a:lnTo>
                  <a:pt x="209" y="63"/>
                </a:lnTo>
                <a:lnTo>
                  <a:pt x="203" y="56"/>
                </a:lnTo>
                <a:lnTo>
                  <a:pt x="195" y="49"/>
                </a:lnTo>
                <a:lnTo>
                  <a:pt x="187" y="43"/>
                </a:lnTo>
                <a:lnTo>
                  <a:pt x="179" y="38"/>
                </a:lnTo>
                <a:lnTo>
                  <a:pt x="169" y="33"/>
                </a:lnTo>
                <a:lnTo>
                  <a:pt x="161" y="30"/>
                </a:lnTo>
                <a:lnTo>
                  <a:pt x="150" y="27"/>
                </a:lnTo>
                <a:lnTo>
                  <a:pt x="146" y="26"/>
                </a:lnTo>
                <a:lnTo>
                  <a:pt x="140" y="26"/>
                </a:lnTo>
                <a:lnTo>
                  <a:pt x="135" y="25"/>
                </a:lnTo>
                <a:lnTo>
                  <a:pt x="130" y="25"/>
                </a:lnTo>
                <a:lnTo>
                  <a:pt x="119" y="26"/>
                </a:lnTo>
                <a:lnTo>
                  <a:pt x="108" y="27"/>
                </a:lnTo>
                <a:lnTo>
                  <a:pt x="99" y="30"/>
                </a:lnTo>
                <a:lnTo>
                  <a:pt x="89" y="33"/>
                </a:lnTo>
                <a:lnTo>
                  <a:pt x="80" y="38"/>
                </a:lnTo>
                <a:lnTo>
                  <a:pt x="71" y="43"/>
                </a:lnTo>
                <a:lnTo>
                  <a:pt x="67" y="46"/>
                </a:lnTo>
                <a:lnTo>
                  <a:pt x="63" y="49"/>
                </a:lnTo>
                <a:lnTo>
                  <a:pt x="55" y="56"/>
                </a:lnTo>
                <a:lnTo>
                  <a:pt x="49" y="63"/>
                </a:lnTo>
                <a:lnTo>
                  <a:pt x="43" y="71"/>
                </a:lnTo>
                <a:lnTo>
                  <a:pt x="38" y="80"/>
                </a:lnTo>
                <a:lnTo>
                  <a:pt x="33" y="89"/>
                </a:lnTo>
                <a:lnTo>
                  <a:pt x="30" y="99"/>
                </a:lnTo>
                <a:lnTo>
                  <a:pt x="27" y="108"/>
                </a:lnTo>
                <a:lnTo>
                  <a:pt x="26" y="114"/>
                </a:lnTo>
                <a:lnTo>
                  <a:pt x="26" y="119"/>
                </a:lnTo>
                <a:lnTo>
                  <a:pt x="25" y="124"/>
                </a:lnTo>
                <a:lnTo>
                  <a:pt x="25" y="130"/>
                </a:lnTo>
                <a:close/>
              </a:path>
            </a:pathLst>
          </a:custGeom>
          <a:solidFill>
            <a:srgbClr val="EE1D2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90" name="textbox 1490"/>
          <p:cNvSpPr/>
          <p:nvPr/>
        </p:nvSpPr>
        <p:spPr>
          <a:xfrm>
            <a:off x="8760013" y="6571295"/>
            <a:ext cx="937894" cy="260984"/>
          </a:xfrm>
          <a:prstGeom prst="roundRect">
            <a:avLst>
              <a:gd name="adj" fmla="val 9563"/>
            </a:avLst>
          </a:prstGeom>
          <a:noFill/>
          <a:ln w="15875" cap="flat">
            <a:solidFill>
              <a:srgbClr val="2166B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5110" algn="l" rtl="0" eaLnBrk="0">
              <a:lnSpc>
                <a:spcPct val="77000"/>
              </a:lnSpc>
              <a:spcBef>
                <a:spcPts val="0"/>
              </a:spcBef>
              <a:tabLst>
                <a:tab pos="276225" algn="l"/>
              </a:tabLst>
            </a:pPr>
            <a:r>
              <a:rPr sz="800" kern="0" spc="0" dirty="0">
                <a:solidFill>
                  <a:srgbClr val="03030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800" u="sng" kern="0" spc="-30" dirty="0">
                <a:solidFill>
                  <a:srgbClr val="03030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中国农业银行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92" name="path 1492"/>
          <p:cNvSpPr/>
          <p:nvPr/>
        </p:nvSpPr>
        <p:spPr>
          <a:xfrm>
            <a:off x="8849645" y="6618810"/>
            <a:ext cx="163233" cy="163575"/>
          </a:xfrm>
          <a:custGeom>
            <a:avLst/>
            <a:gdLst/>
            <a:ahLst/>
            <a:cxnLst/>
            <a:rect l="0" t="0" r="0" b="0"/>
            <a:pathLst>
              <a:path w="257" h="257">
                <a:moveTo>
                  <a:pt x="171" y="128"/>
                </a:moveTo>
                <a:lnTo>
                  <a:pt x="170" y="129"/>
                </a:lnTo>
                <a:lnTo>
                  <a:pt x="168" y="130"/>
                </a:lnTo>
                <a:lnTo>
                  <a:pt x="167" y="130"/>
                </a:lnTo>
                <a:lnTo>
                  <a:pt x="165" y="131"/>
                </a:lnTo>
                <a:lnTo>
                  <a:pt x="135" y="131"/>
                </a:lnTo>
                <a:lnTo>
                  <a:pt x="134" y="131"/>
                </a:lnTo>
                <a:lnTo>
                  <a:pt x="133" y="132"/>
                </a:lnTo>
                <a:lnTo>
                  <a:pt x="133" y="133"/>
                </a:lnTo>
                <a:lnTo>
                  <a:pt x="132" y="134"/>
                </a:lnTo>
                <a:lnTo>
                  <a:pt x="132" y="169"/>
                </a:lnTo>
                <a:lnTo>
                  <a:pt x="124" y="169"/>
                </a:lnTo>
                <a:lnTo>
                  <a:pt x="124" y="134"/>
                </a:lnTo>
                <a:lnTo>
                  <a:pt x="124" y="133"/>
                </a:lnTo>
                <a:lnTo>
                  <a:pt x="123" y="132"/>
                </a:lnTo>
                <a:lnTo>
                  <a:pt x="122" y="131"/>
                </a:lnTo>
                <a:lnTo>
                  <a:pt x="121" y="131"/>
                </a:lnTo>
                <a:lnTo>
                  <a:pt x="91" y="131"/>
                </a:lnTo>
                <a:lnTo>
                  <a:pt x="89" y="130"/>
                </a:lnTo>
                <a:lnTo>
                  <a:pt x="88" y="130"/>
                </a:lnTo>
                <a:lnTo>
                  <a:pt x="86" y="129"/>
                </a:lnTo>
                <a:lnTo>
                  <a:pt x="86" y="128"/>
                </a:lnTo>
                <a:lnTo>
                  <a:pt x="85" y="128"/>
                </a:lnTo>
                <a:lnTo>
                  <a:pt x="85" y="165"/>
                </a:lnTo>
                <a:lnTo>
                  <a:pt x="86" y="166"/>
                </a:lnTo>
                <a:lnTo>
                  <a:pt x="86" y="167"/>
                </a:lnTo>
                <a:lnTo>
                  <a:pt x="86" y="168"/>
                </a:lnTo>
                <a:lnTo>
                  <a:pt x="87" y="169"/>
                </a:lnTo>
                <a:lnTo>
                  <a:pt x="88" y="169"/>
                </a:lnTo>
                <a:lnTo>
                  <a:pt x="89" y="169"/>
                </a:lnTo>
                <a:lnTo>
                  <a:pt x="91" y="170"/>
                </a:lnTo>
                <a:lnTo>
                  <a:pt x="114" y="170"/>
                </a:lnTo>
                <a:lnTo>
                  <a:pt x="114" y="231"/>
                </a:lnTo>
                <a:lnTo>
                  <a:pt x="109" y="230"/>
                </a:lnTo>
                <a:lnTo>
                  <a:pt x="105" y="229"/>
                </a:lnTo>
                <a:lnTo>
                  <a:pt x="100" y="227"/>
                </a:lnTo>
                <a:lnTo>
                  <a:pt x="95" y="226"/>
                </a:lnTo>
                <a:lnTo>
                  <a:pt x="91" y="225"/>
                </a:lnTo>
                <a:lnTo>
                  <a:pt x="87" y="223"/>
                </a:lnTo>
                <a:lnTo>
                  <a:pt x="83" y="221"/>
                </a:lnTo>
                <a:lnTo>
                  <a:pt x="79" y="219"/>
                </a:lnTo>
                <a:lnTo>
                  <a:pt x="71" y="214"/>
                </a:lnTo>
                <a:lnTo>
                  <a:pt x="67" y="212"/>
                </a:lnTo>
                <a:lnTo>
                  <a:pt x="63" y="209"/>
                </a:lnTo>
                <a:lnTo>
                  <a:pt x="57" y="203"/>
                </a:lnTo>
                <a:lnTo>
                  <a:pt x="54" y="200"/>
                </a:lnTo>
                <a:lnTo>
                  <a:pt x="50" y="196"/>
                </a:lnTo>
                <a:lnTo>
                  <a:pt x="48" y="193"/>
                </a:lnTo>
                <a:lnTo>
                  <a:pt x="45" y="189"/>
                </a:lnTo>
                <a:lnTo>
                  <a:pt x="40" y="182"/>
                </a:lnTo>
                <a:lnTo>
                  <a:pt x="35" y="174"/>
                </a:lnTo>
                <a:lnTo>
                  <a:pt x="34" y="169"/>
                </a:lnTo>
                <a:lnTo>
                  <a:pt x="32" y="165"/>
                </a:lnTo>
                <a:lnTo>
                  <a:pt x="31" y="163"/>
                </a:lnTo>
                <a:lnTo>
                  <a:pt x="30" y="161"/>
                </a:lnTo>
                <a:lnTo>
                  <a:pt x="29" y="156"/>
                </a:lnTo>
                <a:lnTo>
                  <a:pt x="28" y="152"/>
                </a:lnTo>
                <a:lnTo>
                  <a:pt x="27" y="147"/>
                </a:lnTo>
                <a:lnTo>
                  <a:pt x="26" y="142"/>
                </a:lnTo>
                <a:lnTo>
                  <a:pt x="25" y="138"/>
                </a:lnTo>
                <a:lnTo>
                  <a:pt x="25" y="133"/>
                </a:lnTo>
                <a:lnTo>
                  <a:pt x="25" y="128"/>
                </a:lnTo>
                <a:lnTo>
                  <a:pt x="25" y="121"/>
                </a:lnTo>
                <a:lnTo>
                  <a:pt x="25" y="117"/>
                </a:lnTo>
                <a:lnTo>
                  <a:pt x="26" y="113"/>
                </a:lnTo>
                <a:lnTo>
                  <a:pt x="28" y="106"/>
                </a:lnTo>
                <a:lnTo>
                  <a:pt x="29" y="99"/>
                </a:lnTo>
                <a:lnTo>
                  <a:pt x="32" y="91"/>
                </a:lnTo>
                <a:lnTo>
                  <a:pt x="33" y="88"/>
                </a:lnTo>
                <a:lnTo>
                  <a:pt x="35" y="84"/>
                </a:lnTo>
                <a:lnTo>
                  <a:pt x="38" y="78"/>
                </a:lnTo>
                <a:lnTo>
                  <a:pt x="42" y="72"/>
                </a:lnTo>
                <a:lnTo>
                  <a:pt x="46" y="66"/>
                </a:lnTo>
                <a:lnTo>
                  <a:pt x="50" y="60"/>
                </a:lnTo>
                <a:lnTo>
                  <a:pt x="55" y="55"/>
                </a:lnTo>
                <a:lnTo>
                  <a:pt x="61" y="50"/>
                </a:lnTo>
                <a:lnTo>
                  <a:pt x="67" y="45"/>
                </a:lnTo>
                <a:lnTo>
                  <a:pt x="73" y="41"/>
                </a:lnTo>
                <a:lnTo>
                  <a:pt x="79" y="37"/>
                </a:lnTo>
                <a:lnTo>
                  <a:pt x="85" y="34"/>
                </a:lnTo>
                <a:lnTo>
                  <a:pt x="85" y="121"/>
                </a:lnTo>
                <a:lnTo>
                  <a:pt x="86" y="123"/>
                </a:lnTo>
                <a:lnTo>
                  <a:pt x="86" y="124"/>
                </a:lnTo>
                <a:lnTo>
                  <a:pt x="86" y="125"/>
                </a:lnTo>
                <a:lnTo>
                  <a:pt x="87" y="126"/>
                </a:lnTo>
                <a:lnTo>
                  <a:pt x="88" y="126"/>
                </a:lnTo>
                <a:lnTo>
                  <a:pt x="89" y="126"/>
                </a:lnTo>
                <a:lnTo>
                  <a:pt x="91" y="127"/>
                </a:lnTo>
                <a:lnTo>
                  <a:pt x="122" y="127"/>
                </a:lnTo>
                <a:lnTo>
                  <a:pt x="123" y="127"/>
                </a:lnTo>
                <a:lnTo>
                  <a:pt x="124" y="128"/>
                </a:lnTo>
                <a:lnTo>
                  <a:pt x="124" y="90"/>
                </a:lnTo>
                <a:lnTo>
                  <a:pt x="124" y="89"/>
                </a:lnTo>
                <a:lnTo>
                  <a:pt x="123" y="88"/>
                </a:lnTo>
                <a:lnTo>
                  <a:pt x="122" y="88"/>
                </a:lnTo>
                <a:lnTo>
                  <a:pt x="121" y="88"/>
                </a:lnTo>
                <a:lnTo>
                  <a:pt x="107" y="88"/>
                </a:lnTo>
                <a:lnTo>
                  <a:pt x="106" y="87"/>
                </a:lnTo>
                <a:lnTo>
                  <a:pt x="104" y="87"/>
                </a:lnTo>
                <a:lnTo>
                  <a:pt x="102" y="86"/>
                </a:lnTo>
                <a:lnTo>
                  <a:pt x="102" y="86"/>
                </a:lnTo>
                <a:lnTo>
                  <a:pt x="101" y="84"/>
                </a:lnTo>
                <a:lnTo>
                  <a:pt x="101" y="29"/>
                </a:lnTo>
                <a:lnTo>
                  <a:pt x="101" y="2"/>
                </a:lnTo>
                <a:lnTo>
                  <a:pt x="96" y="4"/>
                </a:lnTo>
                <a:lnTo>
                  <a:pt x="90" y="5"/>
                </a:lnTo>
                <a:lnTo>
                  <a:pt x="85" y="7"/>
                </a:lnTo>
                <a:lnTo>
                  <a:pt x="80" y="9"/>
                </a:lnTo>
                <a:lnTo>
                  <a:pt x="75" y="11"/>
                </a:lnTo>
                <a:lnTo>
                  <a:pt x="70" y="14"/>
                </a:lnTo>
                <a:lnTo>
                  <a:pt x="66" y="16"/>
                </a:lnTo>
                <a:lnTo>
                  <a:pt x="61" y="18"/>
                </a:lnTo>
                <a:lnTo>
                  <a:pt x="56" y="22"/>
                </a:lnTo>
                <a:lnTo>
                  <a:pt x="52" y="25"/>
                </a:lnTo>
                <a:lnTo>
                  <a:pt x="43" y="31"/>
                </a:lnTo>
                <a:lnTo>
                  <a:pt x="40" y="35"/>
                </a:lnTo>
                <a:lnTo>
                  <a:pt x="36" y="39"/>
                </a:lnTo>
                <a:lnTo>
                  <a:pt x="32" y="43"/>
                </a:lnTo>
                <a:lnTo>
                  <a:pt x="29" y="47"/>
                </a:lnTo>
                <a:lnTo>
                  <a:pt x="25" y="51"/>
                </a:lnTo>
                <a:lnTo>
                  <a:pt x="22" y="55"/>
                </a:lnTo>
                <a:lnTo>
                  <a:pt x="19" y="60"/>
                </a:lnTo>
                <a:lnTo>
                  <a:pt x="16" y="64"/>
                </a:lnTo>
                <a:lnTo>
                  <a:pt x="14" y="69"/>
                </a:lnTo>
                <a:lnTo>
                  <a:pt x="11" y="74"/>
                </a:lnTo>
                <a:lnTo>
                  <a:pt x="9" y="79"/>
                </a:lnTo>
                <a:lnTo>
                  <a:pt x="7" y="84"/>
                </a:lnTo>
                <a:lnTo>
                  <a:pt x="4" y="95"/>
                </a:lnTo>
                <a:lnTo>
                  <a:pt x="3" y="100"/>
                </a:lnTo>
                <a:lnTo>
                  <a:pt x="2" y="106"/>
                </a:lnTo>
                <a:lnTo>
                  <a:pt x="1" y="111"/>
                </a:lnTo>
                <a:lnTo>
                  <a:pt x="0" y="117"/>
                </a:lnTo>
                <a:lnTo>
                  <a:pt x="0" y="122"/>
                </a:lnTo>
                <a:lnTo>
                  <a:pt x="0" y="128"/>
                </a:lnTo>
                <a:lnTo>
                  <a:pt x="0" y="135"/>
                </a:lnTo>
                <a:lnTo>
                  <a:pt x="0" y="141"/>
                </a:lnTo>
                <a:lnTo>
                  <a:pt x="1" y="148"/>
                </a:lnTo>
                <a:lnTo>
                  <a:pt x="2" y="154"/>
                </a:lnTo>
                <a:lnTo>
                  <a:pt x="4" y="160"/>
                </a:lnTo>
                <a:lnTo>
                  <a:pt x="5" y="167"/>
                </a:lnTo>
                <a:lnTo>
                  <a:pt x="8" y="173"/>
                </a:lnTo>
                <a:lnTo>
                  <a:pt x="10" y="178"/>
                </a:lnTo>
                <a:lnTo>
                  <a:pt x="13" y="184"/>
                </a:lnTo>
                <a:lnTo>
                  <a:pt x="15" y="189"/>
                </a:lnTo>
                <a:lnTo>
                  <a:pt x="18" y="195"/>
                </a:lnTo>
                <a:lnTo>
                  <a:pt x="22" y="200"/>
                </a:lnTo>
                <a:lnTo>
                  <a:pt x="25" y="205"/>
                </a:lnTo>
                <a:lnTo>
                  <a:pt x="29" y="210"/>
                </a:lnTo>
                <a:lnTo>
                  <a:pt x="33" y="215"/>
                </a:lnTo>
                <a:lnTo>
                  <a:pt x="37" y="219"/>
                </a:lnTo>
                <a:lnTo>
                  <a:pt x="42" y="224"/>
                </a:lnTo>
                <a:lnTo>
                  <a:pt x="47" y="227"/>
                </a:lnTo>
                <a:lnTo>
                  <a:pt x="51" y="231"/>
                </a:lnTo>
                <a:lnTo>
                  <a:pt x="56" y="235"/>
                </a:lnTo>
                <a:lnTo>
                  <a:pt x="62" y="238"/>
                </a:lnTo>
                <a:lnTo>
                  <a:pt x="67" y="241"/>
                </a:lnTo>
                <a:lnTo>
                  <a:pt x="73" y="244"/>
                </a:lnTo>
                <a:lnTo>
                  <a:pt x="78" y="247"/>
                </a:lnTo>
                <a:lnTo>
                  <a:pt x="84" y="249"/>
                </a:lnTo>
                <a:lnTo>
                  <a:pt x="90" y="251"/>
                </a:lnTo>
                <a:lnTo>
                  <a:pt x="96" y="253"/>
                </a:lnTo>
                <a:lnTo>
                  <a:pt x="102" y="254"/>
                </a:lnTo>
                <a:lnTo>
                  <a:pt x="109" y="255"/>
                </a:lnTo>
                <a:lnTo>
                  <a:pt x="115" y="256"/>
                </a:lnTo>
                <a:lnTo>
                  <a:pt x="122" y="257"/>
                </a:lnTo>
                <a:lnTo>
                  <a:pt x="128" y="257"/>
                </a:lnTo>
                <a:lnTo>
                  <a:pt x="135" y="257"/>
                </a:lnTo>
                <a:lnTo>
                  <a:pt x="141" y="256"/>
                </a:lnTo>
                <a:lnTo>
                  <a:pt x="148" y="255"/>
                </a:lnTo>
                <a:lnTo>
                  <a:pt x="154" y="254"/>
                </a:lnTo>
                <a:lnTo>
                  <a:pt x="160" y="253"/>
                </a:lnTo>
                <a:lnTo>
                  <a:pt x="166" y="251"/>
                </a:lnTo>
                <a:lnTo>
                  <a:pt x="173" y="249"/>
                </a:lnTo>
                <a:lnTo>
                  <a:pt x="178" y="247"/>
                </a:lnTo>
                <a:lnTo>
                  <a:pt x="184" y="244"/>
                </a:lnTo>
                <a:lnTo>
                  <a:pt x="189" y="241"/>
                </a:lnTo>
                <a:lnTo>
                  <a:pt x="195" y="238"/>
                </a:lnTo>
                <a:lnTo>
                  <a:pt x="200" y="235"/>
                </a:lnTo>
                <a:lnTo>
                  <a:pt x="205" y="231"/>
                </a:lnTo>
                <a:lnTo>
                  <a:pt x="210" y="227"/>
                </a:lnTo>
                <a:lnTo>
                  <a:pt x="215" y="224"/>
                </a:lnTo>
                <a:lnTo>
                  <a:pt x="219" y="219"/>
                </a:lnTo>
                <a:lnTo>
                  <a:pt x="224" y="215"/>
                </a:lnTo>
                <a:lnTo>
                  <a:pt x="227" y="210"/>
                </a:lnTo>
                <a:lnTo>
                  <a:pt x="231" y="205"/>
                </a:lnTo>
                <a:lnTo>
                  <a:pt x="235" y="200"/>
                </a:lnTo>
                <a:lnTo>
                  <a:pt x="238" y="195"/>
                </a:lnTo>
                <a:lnTo>
                  <a:pt x="241" y="189"/>
                </a:lnTo>
                <a:lnTo>
                  <a:pt x="244" y="184"/>
                </a:lnTo>
                <a:lnTo>
                  <a:pt x="247" y="178"/>
                </a:lnTo>
                <a:lnTo>
                  <a:pt x="249" y="173"/>
                </a:lnTo>
                <a:lnTo>
                  <a:pt x="251" y="167"/>
                </a:lnTo>
                <a:lnTo>
                  <a:pt x="253" y="160"/>
                </a:lnTo>
                <a:lnTo>
                  <a:pt x="254" y="154"/>
                </a:lnTo>
                <a:lnTo>
                  <a:pt x="255" y="148"/>
                </a:lnTo>
                <a:lnTo>
                  <a:pt x="256" y="141"/>
                </a:lnTo>
                <a:lnTo>
                  <a:pt x="257" y="135"/>
                </a:lnTo>
                <a:lnTo>
                  <a:pt x="257" y="128"/>
                </a:lnTo>
                <a:lnTo>
                  <a:pt x="257" y="122"/>
                </a:lnTo>
                <a:lnTo>
                  <a:pt x="257" y="117"/>
                </a:lnTo>
                <a:lnTo>
                  <a:pt x="255" y="111"/>
                </a:lnTo>
                <a:lnTo>
                  <a:pt x="255" y="106"/>
                </a:lnTo>
                <a:lnTo>
                  <a:pt x="254" y="100"/>
                </a:lnTo>
                <a:lnTo>
                  <a:pt x="252" y="95"/>
                </a:lnTo>
                <a:lnTo>
                  <a:pt x="249" y="84"/>
                </a:lnTo>
                <a:lnTo>
                  <a:pt x="247" y="79"/>
                </a:lnTo>
                <a:lnTo>
                  <a:pt x="245" y="74"/>
                </a:lnTo>
                <a:lnTo>
                  <a:pt x="240" y="64"/>
                </a:lnTo>
                <a:lnTo>
                  <a:pt x="237" y="60"/>
                </a:lnTo>
                <a:lnTo>
                  <a:pt x="234" y="55"/>
                </a:lnTo>
                <a:lnTo>
                  <a:pt x="231" y="51"/>
                </a:lnTo>
                <a:lnTo>
                  <a:pt x="228" y="47"/>
                </a:lnTo>
                <a:lnTo>
                  <a:pt x="221" y="39"/>
                </a:lnTo>
                <a:lnTo>
                  <a:pt x="217" y="35"/>
                </a:lnTo>
                <a:lnTo>
                  <a:pt x="213" y="31"/>
                </a:lnTo>
                <a:lnTo>
                  <a:pt x="209" y="28"/>
                </a:lnTo>
                <a:lnTo>
                  <a:pt x="205" y="24"/>
                </a:lnTo>
                <a:lnTo>
                  <a:pt x="200" y="22"/>
                </a:lnTo>
                <a:lnTo>
                  <a:pt x="195" y="18"/>
                </a:lnTo>
                <a:lnTo>
                  <a:pt x="191" y="16"/>
                </a:lnTo>
                <a:lnTo>
                  <a:pt x="186" y="14"/>
                </a:lnTo>
                <a:lnTo>
                  <a:pt x="181" y="11"/>
                </a:lnTo>
                <a:lnTo>
                  <a:pt x="176" y="9"/>
                </a:lnTo>
                <a:lnTo>
                  <a:pt x="171" y="7"/>
                </a:lnTo>
                <a:lnTo>
                  <a:pt x="166" y="5"/>
                </a:lnTo>
                <a:lnTo>
                  <a:pt x="155" y="2"/>
                </a:lnTo>
                <a:lnTo>
                  <a:pt x="155" y="8"/>
                </a:lnTo>
                <a:lnTo>
                  <a:pt x="155" y="29"/>
                </a:lnTo>
                <a:lnTo>
                  <a:pt x="155" y="84"/>
                </a:lnTo>
                <a:lnTo>
                  <a:pt x="154" y="86"/>
                </a:lnTo>
                <a:lnTo>
                  <a:pt x="153" y="87"/>
                </a:lnTo>
                <a:lnTo>
                  <a:pt x="151" y="87"/>
                </a:lnTo>
                <a:lnTo>
                  <a:pt x="149" y="88"/>
                </a:lnTo>
                <a:lnTo>
                  <a:pt x="135" y="88"/>
                </a:lnTo>
                <a:lnTo>
                  <a:pt x="134" y="88"/>
                </a:lnTo>
                <a:lnTo>
                  <a:pt x="133" y="88"/>
                </a:lnTo>
                <a:lnTo>
                  <a:pt x="133" y="89"/>
                </a:lnTo>
                <a:lnTo>
                  <a:pt x="132" y="90"/>
                </a:lnTo>
                <a:lnTo>
                  <a:pt x="132" y="128"/>
                </a:lnTo>
                <a:lnTo>
                  <a:pt x="133" y="127"/>
                </a:lnTo>
                <a:lnTo>
                  <a:pt x="133" y="127"/>
                </a:lnTo>
                <a:lnTo>
                  <a:pt x="135" y="127"/>
                </a:lnTo>
                <a:lnTo>
                  <a:pt x="165" y="127"/>
                </a:lnTo>
                <a:lnTo>
                  <a:pt x="167" y="126"/>
                </a:lnTo>
                <a:lnTo>
                  <a:pt x="168" y="126"/>
                </a:lnTo>
                <a:lnTo>
                  <a:pt x="169" y="126"/>
                </a:lnTo>
                <a:lnTo>
                  <a:pt x="170" y="125"/>
                </a:lnTo>
                <a:lnTo>
                  <a:pt x="171" y="124"/>
                </a:lnTo>
                <a:lnTo>
                  <a:pt x="171" y="123"/>
                </a:lnTo>
                <a:lnTo>
                  <a:pt x="171" y="121"/>
                </a:lnTo>
                <a:lnTo>
                  <a:pt x="171" y="34"/>
                </a:lnTo>
                <a:lnTo>
                  <a:pt x="178" y="37"/>
                </a:lnTo>
                <a:lnTo>
                  <a:pt x="184" y="41"/>
                </a:lnTo>
                <a:lnTo>
                  <a:pt x="190" y="45"/>
                </a:lnTo>
                <a:lnTo>
                  <a:pt x="195" y="50"/>
                </a:lnTo>
                <a:lnTo>
                  <a:pt x="201" y="55"/>
                </a:lnTo>
                <a:lnTo>
                  <a:pt x="206" y="60"/>
                </a:lnTo>
                <a:lnTo>
                  <a:pt x="211" y="66"/>
                </a:lnTo>
                <a:lnTo>
                  <a:pt x="215" y="71"/>
                </a:lnTo>
                <a:lnTo>
                  <a:pt x="218" y="78"/>
                </a:lnTo>
                <a:lnTo>
                  <a:pt x="222" y="84"/>
                </a:lnTo>
                <a:lnTo>
                  <a:pt x="225" y="91"/>
                </a:lnTo>
                <a:lnTo>
                  <a:pt x="226" y="95"/>
                </a:lnTo>
                <a:lnTo>
                  <a:pt x="227" y="98"/>
                </a:lnTo>
                <a:lnTo>
                  <a:pt x="229" y="106"/>
                </a:lnTo>
                <a:lnTo>
                  <a:pt x="231" y="113"/>
                </a:lnTo>
                <a:lnTo>
                  <a:pt x="231" y="117"/>
                </a:lnTo>
                <a:lnTo>
                  <a:pt x="231" y="121"/>
                </a:lnTo>
                <a:lnTo>
                  <a:pt x="232" y="128"/>
                </a:lnTo>
                <a:lnTo>
                  <a:pt x="231" y="138"/>
                </a:lnTo>
                <a:lnTo>
                  <a:pt x="231" y="143"/>
                </a:lnTo>
                <a:lnTo>
                  <a:pt x="230" y="147"/>
                </a:lnTo>
                <a:lnTo>
                  <a:pt x="229" y="152"/>
                </a:lnTo>
                <a:lnTo>
                  <a:pt x="227" y="156"/>
                </a:lnTo>
                <a:lnTo>
                  <a:pt x="225" y="165"/>
                </a:lnTo>
                <a:lnTo>
                  <a:pt x="223" y="169"/>
                </a:lnTo>
                <a:lnTo>
                  <a:pt x="221" y="174"/>
                </a:lnTo>
                <a:lnTo>
                  <a:pt x="219" y="178"/>
                </a:lnTo>
                <a:lnTo>
                  <a:pt x="217" y="182"/>
                </a:lnTo>
                <a:lnTo>
                  <a:pt x="214" y="186"/>
                </a:lnTo>
                <a:lnTo>
                  <a:pt x="212" y="189"/>
                </a:lnTo>
                <a:lnTo>
                  <a:pt x="209" y="193"/>
                </a:lnTo>
                <a:lnTo>
                  <a:pt x="206" y="196"/>
                </a:lnTo>
                <a:lnTo>
                  <a:pt x="203" y="200"/>
                </a:lnTo>
                <a:lnTo>
                  <a:pt x="200" y="203"/>
                </a:lnTo>
                <a:lnTo>
                  <a:pt x="193" y="209"/>
                </a:lnTo>
                <a:lnTo>
                  <a:pt x="189" y="212"/>
                </a:lnTo>
                <a:lnTo>
                  <a:pt x="186" y="214"/>
                </a:lnTo>
                <a:lnTo>
                  <a:pt x="182" y="217"/>
                </a:lnTo>
                <a:lnTo>
                  <a:pt x="178" y="219"/>
                </a:lnTo>
                <a:lnTo>
                  <a:pt x="174" y="221"/>
                </a:lnTo>
                <a:lnTo>
                  <a:pt x="169" y="223"/>
                </a:lnTo>
                <a:lnTo>
                  <a:pt x="165" y="225"/>
                </a:lnTo>
                <a:lnTo>
                  <a:pt x="163" y="226"/>
                </a:lnTo>
                <a:lnTo>
                  <a:pt x="161" y="226"/>
                </a:lnTo>
                <a:lnTo>
                  <a:pt x="156" y="227"/>
                </a:lnTo>
                <a:lnTo>
                  <a:pt x="152" y="229"/>
                </a:lnTo>
                <a:lnTo>
                  <a:pt x="147" y="230"/>
                </a:lnTo>
                <a:lnTo>
                  <a:pt x="142" y="231"/>
                </a:lnTo>
                <a:lnTo>
                  <a:pt x="142" y="170"/>
                </a:lnTo>
                <a:lnTo>
                  <a:pt x="165" y="170"/>
                </a:lnTo>
                <a:lnTo>
                  <a:pt x="167" y="169"/>
                </a:lnTo>
                <a:lnTo>
                  <a:pt x="168" y="169"/>
                </a:lnTo>
                <a:lnTo>
                  <a:pt x="169" y="169"/>
                </a:lnTo>
                <a:lnTo>
                  <a:pt x="170" y="168"/>
                </a:lnTo>
                <a:lnTo>
                  <a:pt x="171" y="167"/>
                </a:lnTo>
                <a:lnTo>
                  <a:pt x="171" y="166"/>
                </a:lnTo>
                <a:lnTo>
                  <a:pt x="171" y="165"/>
                </a:lnTo>
                <a:lnTo>
                  <a:pt x="171" y="128"/>
                </a:lnTo>
                <a:close/>
                <a:moveTo>
                  <a:pt x="116" y="0"/>
                </a:moveTo>
                <a:lnTo>
                  <a:pt x="122" y="0"/>
                </a:lnTo>
                <a:lnTo>
                  <a:pt x="128" y="0"/>
                </a:lnTo>
                <a:lnTo>
                  <a:pt x="134" y="0"/>
                </a:lnTo>
                <a:lnTo>
                  <a:pt x="140" y="0"/>
                </a:lnTo>
                <a:lnTo>
                  <a:pt x="140" y="77"/>
                </a:lnTo>
                <a:lnTo>
                  <a:pt x="140" y="79"/>
                </a:lnTo>
                <a:lnTo>
                  <a:pt x="139" y="80"/>
                </a:lnTo>
                <a:lnTo>
                  <a:pt x="139" y="81"/>
                </a:lnTo>
                <a:lnTo>
                  <a:pt x="138" y="81"/>
                </a:lnTo>
                <a:lnTo>
                  <a:pt x="138" y="81"/>
                </a:lnTo>
                <a:lnTo>
                  <a:pt x="136" y="82"/>
                </a:lnTo>
                <a:lnTo>
                  <a:pt x="121" y="82"/>
                </a:lnTo>
                <a:lnTo>
                  <a:pt x="119" y="81"/>
                </a:lnTo>
                <a:lnTo>
                  <a:pt x="119" y="81"/>
                </a:lnTo>
                <a:lnTo>
                  <a:pt x="117" y="81"/>
                </a:lnTo>
                <a:lnTo>
                  <a:pt x="117" y="80"/>
                </a:lnTo>
                <a:lnTo>
                  <a:pt x="117" y="79"/>
                </a:lnTo>
                <a:lnTo>
                  <a:pt x="116" y="77"/>
                </a:lnTo>
                <a:lnTo>
                  <a:pt x="116" y="0"/>
                </a:lnTo>
                <a:close/>
              </a:path>
            </a:pathLst>
          </a:custGeom>
          <a:solidFill>
            <a:srgbClr val="2B817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94" name="textbox 1494"/>
          <p:cNvSpPr/>
          <p:nvPr/>
        </p:nvSpPr>
        <p:spPr>
          <a:xfrm>
            <a:off x="9720976" y="6569707"/>
            <a:ext cx="941069" cy="264159"/>
          </a:xfrm>
          <a:prstGeom prst="roundRect">
            <a:avLst>
              <a:gd name="adj" fmla="val 9563"/>
            </a:avLst>
          </a:prstGeom>
          <a:noFill/>
          <a:ln w="12700" cap="flat">
            <a:solidFill>
              <a:srgbClr val="2166B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6395" algn="l" rtl="0" eaLnBrk="0">
              <a:lnSpc>
                <a:spcPts val="310"/>
              </a:lnSpc>
            </a:pPr>
            <a:r>
              <a:rPr sz="400" kern="0" spc="20" dirty="0">
                <a:solidFill>
                  <a:srgbClr val="231F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BANK</a:t>
            </a:r>
            <a:r>
              <a:rPr sz="400" kern="0" spc="100" dirty="0">
                <a:solidFill>
                  <a:srgbClr val="231F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20" dirty="0">
                <a:solidFill>
                  <a:srgbClr val="231F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400" kern="0" spc="20" dirty="0">
                <a:solidFill>
                  <a:srgbClr val="231F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20" dirty="0">
                <a:solidFill>
                  <a:srgbClr val="231F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CHINA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96" name="textbox 1496"/>
          <p:cNvSpPr/>
          <p:nvPr/>
        </p:nvSpPr>
        <p:spPr>
          <a:xfrm>
            <a:off x="10685115" y="6571295"/>
            <a:ext cx="937894" cy="260984"/>
          </a:xfrm>
          <a:prstGeom prst="roundRect">
            <a:avLst>
              <a:gd name="adj" fmla="val 9562"/>
            </a:avLst>
          </a:prstGeom>
          <a:noFill/>
          <a:ln w="15875" cap="flat">
            <a:solidFill>
              <a:srgbClr val="2166B0"/>
            </a:solidFill>
            <a:prstDash val="solid"/>
            <a:miter lim="0"/>
          </a:ln>
        </p:spPr>
        <p:txBody>
          <a:bodyPr vert="horz" wrap="square" lIns="0" tIns="0" rIns="0" bIns="0"/>
          <a:lstStyle/>
          <a:p/>
        </p:txBody>
      </p:sp>
      <p:sp>
        <p:nvSpPr>
          <p:cNvPr id="1498" name="textbox 1498"/>
          <p:cNvSpPr/>
          <p:nvPr/>
        </p:nvSpPr>
        <p:spPr>
          <a:xfrm>
            <a:off x="11647665" y="6571295"/>
            <a:ext cx="937894" cy="260984"/>
          </a:xfrm>
          <a:prstGeom prst="roundRect">
            <a:avLst>
              <a:gd name="adj" fmla="val 9562"/>
            </a:avLst>
          </a:prstGeom>
          <a:noFill/>
          <a:ln w="15875" cap="flat">
            <a:solidFill>
              <a:srgbClr val="2166B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4795" algn="l" rtl="0" eaLnBrk="0">
              <a:lnSpc>
                <a:spcPct val="81000"/>
              </a:lnSpc>
              <a:spcBef>
                <a:spcPts val="0"/>
              </a:spcBef>
              <a:tabLst>
                <a:tab pos="309245" algn="l"/>
                <a:tab pos="857250" algn="l"/>
              </a:tabLst>
            </a:pPr>
            <a:r>
              <a:rPr sz="900" kern="0" spc="0" dirty="0">
                <a:solidFill>
                  <a:srgbClr val="2E309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900" u="sng" kern="0" spc="-20" dirty="0">
                <a:solidFill>
                  <a:srgbClr val="2E309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交通银行</a:t>
            </a:r>
            <a:r>
              <a:rPr sz="900" u="sng" kern="0" spc="0" dirty="0">
                <a:solidFill>
                  <a:srgbClr val="2E3092">
                    <a:alpha val="100000"/>
                  </a:srgbClr>
                </a:solidFill>
                <a:uFill>
                  <a:solidFill>
                    <a:srgbClr val="231F2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00" name="path 1500"/>
          <p:cNvSpPr/>
          <p:nvPr/>
        </p:nvSpPr>
        <p:spPr>
          <a:xfrm>
            <a:off x="11761438" y="6616137"/>
            <a:ext cx="158870" cy="171653"/>
          </a:xfrm>
          <a:custGeom>
            <a:avLst/>
            <a:gdLst/>
            <a:ahLst/>
            <a:cxnLst/>
            <a:rect l="0" t="0" r="0" b="0"/>
            <a:pathLst>
              <a:path w="250" h="270">
                <a:moveTo>
                  <a:pt x="202" y="202"/>
                </a:moveTo>
                <a:cubicBezTo>
                  <a:pt x="186" y="203"/>
                  <a:pt x="172" y="203"/>
                  <a:pt x="156" y="204"/>
                </a:cubicBezTo>
                <a:cubicBezTo>
                  <a:pt x="146" y="247"/>
                  <a:pt x="63" y="235"/>
                  <a:pt x="72" y="181"/>
                </a:cubicBezTo>
                <a:cubicBezTo>
                  <a:pt x="77" y="149"/>
                  <a:pt x="120" y="135"/>
                  <a:pt x="147" y="159"/>
                </a:cubicBezTo>
                <a:cubicBezTo>
                  <a:pt x="153" y="166"/>
                  <a:pt x="156" y="172"/>
                  <a:pt x="158" y="185"/>
                </a:cubicBezTo>
                <a:cubicBezTo>
                  <a:pt x="171" y="185"/>
                  <a:pt x="189" y="184"/>
                  <a:pt x="202" y="184"/>
                </a:cubicBezTo>
                <a:cubicBezTo>
                  <a:pt x="203" y="115"/>
                  <a:pt x="124" y="80"/>
                  <a:pt x="66" y="113"/>
                </a:cubicBezTo>
                <a:cubicBezTo>
                  <a:pt x="9" y="145"/>
                  <a:pt x="16" y="243"/>
                  <a:pt x="75" y="268"/>
                </a:cubicBezTo>
                <a:lnTo>
                  <a:pt x="75" y="270"/>
                </a:lnTo>
                <a:cubicBezTo>
                  <a:pt x="43" y="269"/>
                  <a:pt x="7" y="244"/>
                  <a:pt x="0" y="215"/>
                </a:cubicBezTo>
                <a:lnTo>
                  <a:pt x="0" y="55"/>
                </a:lnTo>
                <a:cubicBezTo>
                  <a:pt x="26" y="38"/>
                  <a:pt x="54" y="17"/>
                  <a:pt x="79" y="0"/>
                </a:cubicBezTo>
                <a:cubicBezTo>
                  <a:pt x="80" y="0"/>
                  <a:pt x="81" y="1"/>
                  <a:pt x="83" y="1"/>
                </a:cubicBezTo>
                <a:cubicBezTo>
                  <a:pt x="81" y="25"/>
                  <a:pt x="82" y="65"/>
                  <a:pt x="83" y="94"/>
                </a:cubicBezTo>
                <a:cubicBezTo>
                  <a:pt x="99" y="78"/>
                  <a:pt x="110" y="62"/>
                  <a:pt x="138" y="56"/>
                </a:cubicBezTo>
                <a:cubicBezTo>
                  <a:pt x="156" y="53"/>
                  <a:pt x="173" y="55"/>
                  <a:pt x="183" y="59"/>
                </a:cubicBezTo>
                <a:cubicBezTo>
                  <a:pt x="264" y="86"/>
                  <a:pt x="269" y="191"/>
                  <a:pt x="201" y="227"/>
                </a:cubicBezTo>
                <a:cubicBezTo>
                  <a:pt x="199" y="227"/>
                  <a:pt x="196" y="230"/>
                  <a:pt x="193" y="230"/>
                </a:cubicBezTo>
                <a:cubicBezTo>
                  <a:pt x="193" y="230"/>
                  <a:pt x="195" y="228"/>
                  <a:pt x="196" y="225"/>
                </a:cubicBezTo>
                <a:cubicBezTo>
                  <a:pt x="198" y="218"/>
                  <a:pt x="200" y="210"/>
                  <a:pt x="202" y="202"/>
                </a:cubicBezTo>
              </a:path>
            </a:pathLst>
          </a:custGeom>
          <a:solidFill>
            <a:srgbClr val="2E309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502" name="table 1502"/>
          <p:cNvGraphicFramePr>
            <a:graphicFrameLocks noGrp="1"/>
          </p:cNvGraphicFramePr>
          <p:nvPr/>
        </p:nvGraphicFramePr>
        <p:xfrm>
          <a:off x="7802226" y="6943588"/>
          <a:ext cx="927734" cy="250825"/>
        </p:xfrm>
        <a:graphic>
          <a:graphicData uri="http://schemas.openxmlformats.org/drawingml/2006/table">
            <a:tbl>
              <a:tblPr>
                <a:solidFill>
                  <a:srgbClr val="F2F3F4"/>
                </a:solidFill>
              </a:tblPr>
              <a:tblGrid>
                <a:gridCol w="203834"/>
                <a:gridCol w="723900"/>
              </a:tblGrid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58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06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500" kern="0" spc="1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中国邮政储蓄银行</a:t>
                      </a:r>
                      <a:endParaRPr sz="5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33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200" kern="0" spc="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POSTAL</a:t>
                      </a:r>
                      <a:r>
                        <a:rPr sz="2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200" kern="0" spc="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SAVINGS</a:t>
                      </a:r>
                      <a:r>
                        <a:rPr sz="200" kern="0" spc="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200" kern="0" spc="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BANK</a:t>
                      </a:r>
                      <a:r>
                        <a:rPr sz="200" kern="0" spc="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200" kern="0" spc="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200" kern="0" spc="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200" kern="0" spc="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CHINA</a:t>
                      </a: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4"/>
                    </a:solidFill>
                  </a:tcPr>
                </a:tc>
              </a:tr>
            </a:tbl>
          </a:graphicData>
        </a:graphic>
      </p:graphicFrame>
      <p:sp>
        <p:nvSpPr>
          <p:cNvPr id="1504" name="textbox 1504"/>
          <p:cNvSpPr/>
          <p:nvPr/>
        </p:nvSpPr>
        <p:spPr>
          <a:xfrm>
            <a:off x="7810163" y="7319115"/>
            <a:ext cx="912494" cy="235584"/>
          </a:xfrm>
          <a:prstGeom prst="roundRect">
            <a:avLst>
              <a:gd name="adj" fmla="val 9562"/>
            </a:avLst>
          </a:prstGeom>
          <a:solidFill>
            <a:srgbClr val="F2F3F4">
              <a:alpha val="100000"/>
            </a:srgbClr>
          </a:solidFill>
          <a:ln w="15875" cap="flat">
            <a:solidFill>
              <a:srgbClr val="2166B0"/>
            </a:solidFill>
            <a:prstDash val="solid"/>
            <a:miter lim="0"/>
          </a:ln>
        </p:spPr>
        <p:txBody>
          <a:bodyPr vert="horz" wrap="square" lIns="0" tIns="0" rIns="0" bIns="0"/>
          <a:lstStyle/>
          <a:p/>
        </p:txBody>
      </p:sp>
      <p:graphicFrame>
        <p:nvGraphicFramePr>
          <p:cNvPr id="1506" name="table 1506"/>
          <p:cNvGraphicFramePr>
            <a:graphicFrameLocks noGrp="1"/>
          </p:cNvGraphicFramePr>
          <p:nvPr/>
        </p:nvGraphicFramePr>
        <p:xfrm>
          <a:off x="8764775" y="6943588"/>
          <a:ext cx="927734" cy="250825"/>
        </p:xfrm>
        <a:graphic>
          <a:graphicData uri="http://schemas.openxmlformats.org/drawingml/2006/table">
            <a:tbl>
              <a:tblPr>
                <a:solidFill>
                  <a:srgbClr val="F2F3F4"/>
                </a:solidFill>
              </a:tblPr>
              <a:tblGrid>
                <a:gridCol w="354965"/>
                <a:gridCol w="572769"/>
              </a:tblGrid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795" algn="l" rtl="0" eaLnBrk="0">
                        <a:lnSpc>
                          <a:spcPts val="235"/>
                        </a:lnSpc>
                        <a:spcBef>
                          <a:spcPts val="0"/>
                        </a:spcBef>
                      </a:pPr>
                      <a:r>
                        <a:rPr sz="300" kern="0" spc="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CHINA</a:t>
                      </a:r>
                      <a:r>
                        <a:rPr sz="300" kern="0" spc="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300" kern="0" spc="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CITIC</a:t>
                      </a:r>
                      <a:r>
                        <a:rPr sz="300" kern="0" spc="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300" kern="0" spc="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ANK</a:t>
                      </a: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4"/>
                    </a:solidFill>
                  </a:tcPr>
                </a:tc>
              </a:tr>
            </a:tbl>
          </a:graphicData>
        </a:graphic>
      </p:graphicFrame>
      <p:sp>
        <p:nvSpPr>
          <p:cNvPr id="1508" name="textbox 1508"/>
          <p:cNvSpPr/>
          <p:nvPr/>
        </p:nvSpPr>
        <p:spPr>
          <a:xfrm>
            <a:off x="8771125" y="7317527"/>
            <a:ext cx="915669" cy="238759"/>
          </a:xfrm>
          <a:prstGeom prst="roundRect">
            <a:avLst>
              <a:gd name="adj" fmla="val 9563"/>
            </a:avLst>
          </a:prstGeom>
          <a:solidFill>
            <a:srgbClr val="F2F3F4">
              <a:alpha val="100000"/>
            </a:srgbClr>
          </a:solidFill>
          <a:ln w="12700" cap="flat">
            <a:solidFill>
              <a:srgbClr val="2166B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3360" algn="l" rtl="0" eaLnBrk="0">
              <a:lnSpc>
                <a:spcPct val="76000"/>
              </a:lnSpc>
            </a:pPr>
            <a:r>
              <a:rPr sz="400" kern="0" spc="80" dirty="0">
                <a:solidFill>
                  <a:srgbClr val="DA6B2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PING</a:t>
            </a:r>
            <a:r>
              <a:rPr sz="400" kern="0" spc="10" dirty="0">
                <a:solidFill>
                  <a:srgbClr val="DA6B2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400" kern="0" spc="80" dirty="0">
                <a:solidFill>
                  <a:srgbClr val="DA6B2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400" kern="0" spc="20" dirty="0">
                <a:solidFill>
                  <a:srgbClr val="DA6B2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80" dirty="0">
                <a:solidFill>
                  <a:srgbClr val="DA6B2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BANK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10" name="picture 15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9165394" y="7479224"/>
            <a:ext cx="52247" cy="45097"/>
          </a:xfrm>
          <a:prstGeom prst="rect">
            <a:avLst/>
          </a:prstGeom>
        </p:spPr>
      </p:pic>
      <p:graphicFrame>
        <p:nvGraphicFramePr>
          <p:cNvPr id="1512" name="table 1512"/>
          <p:cNvGraphicFramePr>
            <a:graphicFrameLocks noGrp="1"/>
          </p:cNvGraphicFramePr>
          <p:nvPr/>
        </p:nvGraphicFramePr>
        <p:xfrm>
          <a:off x="9727326" y="7311177"/>
          <a:ext cx="927734" cy="250825"/>
        </p:xfrm>
        <a:graphic>
          <a:graphicData uri="http://schemas.openxmlformats.org/drawingml/2006/table">
            <a:tbl>
              <a:tblPr>
                <a:solidFill>
                  <a:srgbClr val="F2F3F4"/>
                </a:solidFill>
              </a:tblPr>
              <a:tblGrid>
                <a:gridCol w="333375"/>
                <a:gridCol w="594359"/>
              </a:tblGrid>
              <a:tr h="250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78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800" kern="0" spc="14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兴业银行</a:t>
                      </a:r>
                      <a:endParaRPr sz="8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8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88000"/>
                        </a:lnSpc>
                      </a:pPr>
                      <a:r>
                        <a:rPr sz="200" kern="0" spc="4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INDUSTRIA</a:t>
                      </a:r>
                      <a:r>
                        <a:rPr sz="200" kern="0" spc="3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</a:t>
                      </a:r>
                      <a:r>
                        <a:rPr sz="200" kern="0" spc="4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" kern="0" spc="3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BANK</a:t>
                      </a:r>
                      <a:r>
                        <a:rPr sz="200" kern="0" spc="4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" kern="0" spc="3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</a:t>
                      </a:r>
                      <a:r>
                        <a:rPr sz="200" kern="0" spc="-2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" kern="0" spc="3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200" kern="0" spc="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" kern="0" spc="3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200" kern="0" spc="-3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" kern="0" spc="3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LTD</a:t>
                      </a:r>
                      <a:r>
                        <a:rPr sz="200" kern="0" spc="-1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" kern="0" spc="30" dirty="0">
                          <a:solidFill>
                            <a:srgbClr val="004684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2166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4"/>
                    </a:solidFill>
                  </a:tcPr>
                </a:tc>
              </a:tr>
            </a:tbl>
          </a:graphicData>
        </a:graphic>
      </p:graphicFrame>
      <p:pic>
        <p:nvPicPr>
          <p:cNvPr id="1514" name="picture 151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5119960" y="1776235"/>
            <a:ext cx="542188" cy="421703"/>
          </a:xfrm>
          <a:prstGeom prst="rect">
            <a:avLst/>
          </a:prstGeom>
        </p:spPr>
      </p:pic>
      <p:pic>
        <p:nvPicPr>
          <p:cNvPr id="1516" name="picture 151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2957016" y="5739036"/>
            <a:ext cx="2810148" cy="61294"/>
          </a:xfrm>
          <a:prstGeom prst="rect">
            <a:avLst/>
          </a:prstGeom>
        </p:spPr>
      </p:pic>
      <p:grpSp>
        <p:nvGrpSpPr>
          <p:cNvPr id="160" name="group 160"/>
          <p:cNvGrpSpPr/>
          <p:nvPr/>
        </p:nvGrpSpPr>
        <p:grpSpPr>
          <a:xfrm rot="21600000">
            <a:off x="10752127" y="6614931"/>
            <a:ext cx="791404" cy="172439"/>
            <a:chOff x="0" y="0"/>
            <a:chExt cx="791404" cy="172439"/>
          </a:xfrm>
        </p:grpSpPr>
        <p:sp>
          <p:nvSpPr>
            <p:cNvPr id="1518" name="path 1518"/>
            <p:cNvSpPr/>
            <p:nvPr/>
          </p:nvSpPr>
          <p:spPr>
            <a:xfrm>
              <a:off x="0" y="0"/>
              <a:ext cx="163271" cy="172439"/>
            </a:xfrm>
            <a:custGeom>
              <a:avLst/>
              <a:gdLst/>
              <a:ahLst/>
              <a:cxnLst/>
              <a:rect l="0" t="0" r="0" b="0"/>
              <a:pathLst>
                <a:path w="257" h="271">
                  <a:moveTo>
                    <a:pt x="223" y="108"/>
                  </a:moveTo>
                  <a:lnTo>
                    <a:pt x="140" y="25"/>
                  </a:lnTo>
                  <a:cubicBezTo>
                    <a:pt x="106" y="1"/>
                    <a:pt x="62" y="33"/>
                    <a:pt x="62" y="33"/>
                  </a:cubicBezTo>
                  <a:cubicBezTo>
                    <a:pt x="2" y="68"/>
                    <a:pt x="0" y="134"/>
                    <a:pt x="0" y="134"/>
                  </a:cubicBezTo>
                  <a:cubicBezTo>
                    <a:pt x="0" y="232"/>
                    <a:pt x="75" y="258"/>
                    <a:pt x="75" y="258"/>
                  </a:cubicBezTo>
                  <a:cubicBezTo>
                    <a:pt x="154" y="294"/>
                    <a:pt x="211" y="236"/>
                    <a:pt x="211" y="236"/>
                  </a:cubicBezTo>
                  <a:cubicBezTo>
                    <a:pt x="255" y="200"/>
                    <a:pt x="253" y="143"/>
                    <a:pt x="253" y="143"/>
                  </a:cubicBezTo>
                  <a:lnTo>
                    <a:pt x="196" y="143"/>
                  </a:lnTo>
                  <a:cubicBezTo>
                    <a:pt x="187" y="141"/>
                    <a:pt x="185" y="146"/>
                    <a:pt x="185" y="146"/>
                  </a:cubicBezTo>
                  <a:lnTo>
                    <a:pt x="130" y="202"/>
                  </a:lnTo>
                  <a:cubicBezTo>
                    <a:pt x="126" y="208"/>
                    <a:pt x="121" y="201"/>
                    <a:pt x="121" y="201"/>
                  </a:cubicBezTo>
                  <a:lnTo>
                    <a:pt x="68" y="147"/>
                  </a:lnTo>
                  <a:cubicBezTo>
                    <a:pt x="63" y="145"/>
                    <a:pt x="67" y="139"/>
                    <a:pt x="67" y="139"/>
                  </a:cubicBezTo>
                  <a:lnTo>
                    <a:pt x="122" y="83"/>
                  </a:lnTo>
                  <a:cubicBezTo>
                    <a:pt x="125" y="77"/>
                    <a:pt x="130" y="84"/>
                    <a:pt x="130" y="84"/>
                  </a:cubicBezTo>
                  <a:lnTo>
                    <a:pt x="185" y="137"/>
                  </a:lnTo>
                  <a:cubicBezTo>
                    <a:pt x="189" y="143"/>
                    <a:pt x="193" y="137"/>
                    <a:pt x="193" y="137"/>
                  </a:cubicBezTo>
                  <a:lnTo>
                    <a:pt x="223" y="108"/>
                  </a:lnTo>
                  <a:close/>
                  <a:moveTo>
                    <a:pt x="119" y="10"/>
                  </a:moveTo>
                  <a:cubicBezTo>
                    <a:pt x="119" y="10"/>
                    <a:pt x="142" y="-6"/>
                    <a:pt x="181" y="6"/>
                  </a:cubicBezTo>
                  <a:cubicBezTo>
                    <a:pt x="181" y="6"/>
                    <a:pt x="194" y="10"/>
                    <a:pt x="209" y="24"/>
                  </a:cubicBezTo>
                  <a:lnTo>
                    <a:pt x="257" y="74"/>
                  </a:lnTo>
                  <a:lnTo>
                    <a:pt x="231" y="99"/>
                  </a:lnTo>
                  <a:lnTo>
                    <a:pt x="159" y="26"/>
                  </a:lnTo>
                  <a:cubicBezTo>
                    <a:pt x="159" y="26"/>
                    <a:pt x="147" y="11"/>
                    <a:pt x="119" y="10"/>
                  </a:cubicBezTo>
                </a:path>
              </a:pathLst>
            </a:custGeom>
            <a:solidFill>
              <a:srgbClr val="094594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20" name="path 1520"/>
            <p:cNvSpPr/>
            <p:nvPr/>
          </p:nvSpPr>
          <p:spPr>
            <a:xfrm>
              <a:off x="198656" y="35766"/>
              <a:ext cx="592747" cy="112341"/>
            </a:xfrm>
            <a:custGeom>
              <a:avLst/>
              <a:gdLst/>
              <a:ahLst/>
              <a:cxnLst/>
              <a:rect l="0" t="0" r="0" b="0"/>
              <a:pathLst>
                <a:path w="933" h="176">
                  <a:moveTo>
                    <a:pt x="758" y="59"/>
                  </a:moveTo>
                  <a:cubicBezTo>
                    <a:pt x="754" y="64"/>
                    <a:pt x="751" y="70"/>
                    <a:pt x="746" y="74"/>
                  </a:cubicBezTo>
                  <a:cubicBezTo>
                    <a:pt x="741" y="71"/>
                    <a:pt x="738" y="66"/>
                    <a:pt x="736" y="60"/>
                  </a:cubicBezTo>
                  <a:cubicBezTo>
                    <a:pt x="731" y="60"/>
                    <a:pt x="726" y="61"/>
                    <a:pt x="722" y="61"/>
                  </a:cubicBezTo>
                  <a:cubicBezTo>
                    <a:pt x="726" y="82"/>
                    <a:pt x="746" y="104"/>
                    <a:pt x="772" y="104"/>
                  </a:cubicBezTo>
                  <a:cubicBezTo>
                    <a:pt x="772" y="100"/>
                    <a:pt x="772" y="95"/>
                    <a:pt x="772" y="91"/>
                  </a:cubicBezTo>
                  <a:cubicBezTo>
                    <a:pt x="767" y="89"/>
                    <a:pt x="761" y="87"/>
                    <a:pt x="756" y="85"/>
                  </a:cubicBezTo>
                  <a:cubicBezTo>
                    <a:pt x="761" y="77"/>
                    <a:pt x="766" y="70"/>
                    <a:pt x="770" y="63"/>
                  </a:cubicBezTo>
                  <a:lnTo>
                    <a:pt x="770" y="60"/>
                  </a:lnTo>
                  <a:cubicBezTo>
                    <a:pt x="766" y="59"/>
                    <a:pt x="762" y="59"/>
                    <a:pt x="758" y="59"/>
                  </a:cubicBezTo>
                  <a:moveTo>
                    <a:pt x="235" y="56"/>
                  </a:moveTo>
                  <a:cubicBezTo>
                    <a:pt x="233" y="60"/>
                    <a:pt x="234" y="65"/>
                    <a:pt x="235" y="70"/>
                  </a:cubicBezTo>
                  <a:cubicBezTo>
                    <a:pt x="239" y="75"/>
                    <a:pt x="240" y="74"/>
                    <a:pt x="246" y="75"/>
                  </a:cubicBezTo>
                  <a:cubicBezTo>
                    <a:pt x="243" y="70"/>
                    <a:pt x="241" y="65"/>
                    <a:pt x="238" y="60"/>
                  </a:cubicBezTo>
                  <a:cubicBezTo>
                    <a:pt x="239" y="59"/>
                    <a:pt x="240" y="58"/>
                    <a:pt x="241" y="57"/>
                  </a:cubicBezTo>
                  <a:cubicBezTo>
                    <a:pt x="241" y="56"/>
                    <a:pt x="241" y="56"/>
                    <a:pt x="240" y="56"/>
                  </a:cubicBezTo>
                  <a:lnTo>
                    <a:pt x="235" y="56"/>
                  </a:lnTo>
                  <a:close/>
                  <a:moveTo>
                    <a:pt x="518" y="58"/>
                  </a:moveTo>
                  <a:cubicBezTo>
                    <a:pt x="517" y="52"/>
                    <a:pt x="517" y="49"/>
                    <a:pt x="520" y="46"/>
                  </a:cubicBezTo>
                  <a:cubicBezTo>
                    <a:pt x="549" y="47"/>
                    <a:pt x="577" y="47"/>
                    <a:pt x="606" y="48"/>
                  </a:cubicBezTo>
                  <a:lnTo>
                    <a:pt x="606" y="60"/>
                  </a:lnTo>
                  <a:cubicBezTo>
                    <a:pt x="606" y="60"/>
                    <a:pt x="606" y="61"/>
                    <a:pt x="605" y="61"/>
                  </a:cubicBezTo>
                  <a:cubicBezTo>
                    <a:pt x="598" y="68"/>
                    <a:pt x="590" y="76"/>
                    <a:pt x="582" y="83"/>
                  </a:cubicBezTo>
                  <a:cubicBezTo>
                    <a:pt x="592" y="86"/>
                    <a:pt x="600" y="88"/>
                    <a:pt x="611" y="89"/>
                  </a:cubicBezTo>
                  <a:lnTo>
                    <a:pt x="612" y="91"/>
                  </a:lnTo>
                  <a:cubicBezTo>
                    <a:pt x="612" y="95"/>
                    <a:pt x="612" y="99"/>
                    <a:pt x="611" y="103"/>
                  </a:cubicBezTo>
                  <a:cubicBezTo>
                    <a:pt x="601" y="103"/>
                    <a:pt x="590" y="102"/>
                    <a:pt x="580" y="98"/>
                  </a:cubicBezTo>
                  <a:cubicBezTo>
                    <a:pt x="575" y="97"/>
                    <a:pt x="569" y="91"/>
                    <a:pt x="563" y="93"/>
                  </a:cubicBezTo>
                  <a:cubicBezTo>
                    <a:pt x="552" y="95"/>
                    <a:pt x="528" y="109"/>
                    <a:pt x="518" y="102"/>
                  </a:cubicBezTo>
                  <a:lnTo>
                    <a:pt x="518" y="91"/>
                  </a:lnTo>
                  <a:lnTo>
                    <a:pt x="518" y="89"/>
                  </a:lnTo>
                  <a:cubicBezTo>
                    <a:pt x="528" y="88"/>
                    <a:pt x="537" y="86"/>
                    <a:pt x="545" y="83"/>
                  </a:cubicBezTo>
                  <a:lnTo>
                    <a:pt x="545" y="82"/>
                  </a:lnTo>
                  <a:cubicBezTo>
                    <a:pt x="538" y="74"/>
                    <a:pt x="529" y="73"/>
                    <a:pt x="524" y="64"/>
                  </a:cubicBezTo>
                  <a:cubicBezTo>
                    <a:pt x="524" y="64"/>
                    <a:pt x="524" y="63"/>
                    <a:pt x="525" y="63"/>
                  </a:cubicBezTo>
                  <a:cubicBezTo>
                    <a:pt x="544" y="59"/>
                    <a:pt x="550" y="68"/>
                    <a:pt x="563" y="75"/>
                  </a:cubicBezTo>
                  <a:cubicBezTo>
                    <a:pt x="571" y="73"/>
                    <a:pt x="578" y="65"/>
                    <a:pt x="584" y="60"/>
                  </a:cubicBezTo>
                  <a:cubicBezTo>
                    <a:pt x="583" y="59"/>
                    <a:pt x="583" y="59"/>
                    <a:pt x="583" y="58"/>
                  </a:cubicBezTo>
                  <a:lnTo>
                    <a:pt x="518" y="58"/>
                  </a:lnTo>
                  <a:close/>
                  <a:moveTo>
                    <a:pt x="845" y="38"/>
                  </a:moveTo>
                  <a:cubicBezTo>
                    <a:pt x="874" y="38"/>
                    <a:pt x="903" y="38"/>
                    <a:pt x="931" y="38"/>
                  </a:cubicBezTo>
                  <a:cubicBezTo>
                    <a:pt x="932" y="39"/>
                    <a:pt x="932" y="39"/>
                    <a:pt x="932" y="40"/>
                  </a:cubicBezTo>
                  <a:cubicBezTo>
                    <a:pt x="931" y="43"/>
                    <a:pt x="933" y="47"/>
                    <a:pt x="932" y="48"/>
                  </a:cubicBezTo>
                  <a:cubicBezTo>
                    <a:pt x="927" y="50"/>
                    <a:pt x="920" y="47"/>
                    <a:pt x="916" y="49"/>
                  </a:cubicBezTo>
                  <a:cubicBezTo>
                    <a:pt x="917" y="58"/>
                    <a:pt x="917" y="67"/>
                    <a:pt x="917" y="76"/>
                  </a:cubicBezTo>
                  <a:cubicBezTo>
                    <a:pt x="916" y="82"/>
                    <a:pt x="919" y="87"/>
                    <a:pt x="916" y="93"/>
                  </a:cubicBezTo>
                  <a:cubicBezTo>
                    <a:pt x="911" y="107"/>
                    <a:pt x="882" y="105"/>
                    <a:pt x="867" y="103"/>
                  </a:cubicBezTo>
                  <a:lnTo>
                    <a:pt x="867" y="94"/>
                  </a:lnTo>
                  <a:cubicBezTo>
                    <a:pt x="877" y="94"/>
                    <a:pt x="886" y="96"/>
                    <a:pt x="895" y="91"/>
                  </a:cubicBezTo>
                  <a:cubicBezTo>
                    <a:pt x="895" y="77"/>
                    <a:pt x="897" y="62"/>
                    <a:pt x="895" y="49"/>
                  </a:cubicBezTo>
                  <a:cubicBezTo>
                    <a:pt x="881" y="47"/>
                    <a:pt x="860" y="50"/>
                    <a:pt x="845" y="48"/>
                  </a:cubicBezTo>
                  <a:cubicBezTo>
                    <a:pt x="845" y="45"/>
                    <a:pt x="845" y="41"/>
                    <a:pt x="845" y="38"/>
                  </a:cubicBezTo>
                  <a:moveTo>
                    <a:pt x="406" y="37"/>
                  </a:moveTo>
                  <a:cubicBezTo>
                    <a:pt x="405" y="40"/>
                    <a:pt x="406" y="41"/>
                    <a:pt x="407" y="44"/>
                  </a:cubicBezTo>
                  <a:cubicBezTo>
                    <a:pt x="412" y="43"/>
                    <a:pt x="416" y="43"/>
                    <a:pt x="420" y="43"/>
                  </a:cubicBezTo>
                  <a:cubicBezTo>
                    <a:pt x="420" y="41"/>
                    <a:pt x="420" y="40"/>
                    <a:pt x="419" y="38"/>
                  </a:cubicBezTo>
                  <a:cubicBezTo>
                    <a:pt x="415" y="38"/>
                    <a:pt x="410" y="37"/>
                    <a:pt x="406" y="37"/>
                  </a:cubicBezTo>
                  <a:moveTo>
                    <a:pt x="716" y="36"/>
                  </a:moveTo>
                  <a:cubicBezTo>
                    <a:pt x="716" y="38"/>
                    <a:pt x="716" y="40"/>
                    <a:pt x="716" y="42"/>
                  </a:cubicBezTo>
                  <a:cubicBezTo>
                    <a:pt x="716" y="43"/>
                    <a:pt x="717" y="43"/>
                    <a:pt x="718" y="44"/>
                  </a:cubicBezTo>
                  <a:cubicBezTo>
                    <a:pt x="721" y="45"/>
                    <a:pt x="746" y="44"/>
                    <a:pt x="747" y="43"/>
                  </a:cubicBezTo>
                  <a:lnTo>
                    <a:pt x="747" y="36"/>
                  </a:lnTo>
                  <a:lnTo>
                    <a:pt x="746" y="36"/>
                  </a:lnTo>
                  <a:cubicBezTo>
                    <a:pt x="736" y="36"/>
                    <a:pt x="726" y="36"/>
                    <a:pt x="716" y="36"/>
                  </a:cubicBezTo>
                  <a:moveTo>
                    <a:pt x="467" y="40"/>
                  </a:moveTo>
                  <a:cubicBezTo>
                    <a:pt x="473" y="41"/>
                    <a:pt x="478" y="41"/>
                    <a:pt x="483" y="41"/>
                  </a:cubicBezTo>
                  <a:cubicBezTo>
                    <a:pt x="485" y="45"/>
                    <a:pt x="483" y="52"/>
                    <a:pt x="483" y="60"/>
                  </a:cubicBezTo>
                  <a:cubicBezTo>
                    <a:pt x="483" y="70"/>
                    <a:pt x="484" y="82"/>
                    <a:pt x="483" y="90"/>
                  </a:cubicBezTo>
                  <a:cubicBezTo>
                    <a:pt x="481" y="91"/>
                    <a:pt x="478" y="91"/>
                    <a:pt x="476" y="92"/>
                  </a:cubicBezTo>
                  <a:cubicBezTo>
                    <a:pt x="476" y="93"/>
                    <a:pt x="476" y="93"/>
                    <a:pt x="475" y="94"/>
                  </a:cubicBezTo>
                  <a:cubicBezTo>
                    <a:pt x="477" y="97"/>
                    <a:pt x="479" y="100"/>
                    <a:pt x="481" y="102"/>
                  </a:cubicBezTo>
                  <a:cubicBezTo>
                    <a:pt x="493" y="107"/>
                    <a:pt x="514" y="92"/>
                    <a:pt x="518" y="84"/>
                  </a:cubicBezTo>
                  <a:cubicBezTo>
                    <a:pt x="521" y="79"/>
                    <a:pt x="519" y="73"/>
                    <a:pt x="519" y="67"/>
                  </a:cubicBezTo>
                  <a:cubicBezTo>
                    <a:pt x="514" y="72"/>
                    <a:pt x="509" y="76"/>
                    <a:pt x="503" y="80"/>
                  </a:cubicBezTo>
                  <a:cubicBezTo>
                    <a:pt x="503" y="64"/>
                    <a:pt x="503" y="47"/>
                    <a:pt x="502" y="31"/>
                  </a:cubicBezTo>
                  <a:cubicBezTo>
                    <a:pt x="491" y="30"/>
                    <a:pt x="480" y="30"/>
                    <a:pt x="468" y="30"/>
                  </a:cubicBezTo>
                  <a:cubicBezTo>
                    <a:pt x="468" y="33"/>
                    <a:pt x="468" y="37"/>
                    <a:pt x="467" y="40"/>
                  </a:cubicBezTo>
                  <a:moveTo>
                    <a:pt x="78" y="27"/>
                  </a:moveTo>
                  <a:cubicBezTo>
                    <a:pt x="77" y="27"/>
                    <a:pt x="77" y="28"/>
                    <a:pt x="76" y="28"/>
                  </a:cubicBezTo>
                  <a:cubicBezTo>
                    <a:pt x="75" y="36"/>
                    <a:pt x="76" y="46"/>
                    <a:pt x="76" y="55"/>
                  </a:cubicBezTo>
                  <a:cubicBezTo>
                    <a:pt x="75" y="64"/>
                    <a:pt x="75" y="71"/>
                    <a:pt x="77" y="81"/>
                  </a:cubicBezTo>
                  <a:cubicBezTo>
                    <a:pt x="85" y="82"/>
                    <a:pt x="98" y="82"/>
                    <a:pt x="106" y="80"/>
                  </a:cubicBezTo>
                  <a:cubicBezTo>
                    <a:pt x="106" y="62"/>
                    <a:pt x="105" y="45"/>
                    <a:pt x="105" y="27"/>
                  </a:cubicBezTo>
                  <a:lnTo>
                    <a:pt x="78" y="27"/>
                  </a:lnTo>
                  <a:close/>
                  <a:moveTo>
                    <a:pt x="37" y="27"/>
                  </a:moveTo>
                  <a:cubicBezTo>
                    <a:pt x="33" y="29"/>
                    <a:pt x="26" y="27"/>
                    <a:pt x="23" y="30"/>
                  </a:cubicBezTo>
                  <a:cubicBezTo>
                    <a:pt x="24" y="38"/>
                    <a:pt x="20" y="75"/>
                    <a:pt x="25" y="81"/>
                  </a:cubicBezTo>
                  <a:cubicBezTo>
                    <a:pt x="29" y="83"/>
                    <a:pt x="46" y="83"/>
                    <a:pt x="52" y="80"/>
                  </a:cubicBezTo>
                  <a:cubicBezTo>
                    <a:pt x="53" y="75"/>
                    <a:pt x="53" y="63"/>
                    <a:pt x="53" y="52"/>
                  </a:cubicBezTo>
                  <a:cubicBezTo>
                    <a:pt x="53" y="42"/>
                    <a:pt x="53" y="32"/>
                    <a:pt x="52" y="28"/>
                  </a:cubicBezTo>
                  <a:cubicBezTo>
                    <a:pt x="47" y="28"/>
                    <a:pt x="42" y="27"/>
                    <a:pt x="37" y="27"/>
                  </a:cubicBezTo>
                  <a:moveTo>
                    <a:pt x="259" y="55"/>
                  </a:moveTo>
                  <a:lnTo>
                    <a:pt x="259" y="45"/>
                  </a:lnTo>
                  <a:cubicBezTo>
                    <a:pt x="251" y="45"/>
                    <a:pt x="243" y="44"/>
                    <a:pt x="235" y="44"/>
                  </a:cubicBezTo>
                  <a:cubicBezTo>
                    <a:pt x="235" y="41"/>
                    <a:pt x="235" y="38"/>
                    <a:pt x="235" y="35"/>
                  </a:cubicBezTo>
                  <a:cubicBezTo>
                    <a:pt x="239" y="31"/>
                    <a:pt x="254" y="35"/>
                    <a:pt x="259" y="33"/>
                  </a:cubicBezTo>
                  <a:cubicBezTo>
                    <a:pt x="261" y="32"/>
                    <a:pt x="261" y="28"/>
                    <a:pt x="260" y="25"/>
                  </a:cubicBezTo>
                  <a:lnTo>
                    <a:pt x="260" y="22"/>
                  </a:lnTo>
                  <a:lnTo>
                    <a:pt x="187" y="22"/>
                  </a:lnTo>
                  <a:lnTo>
                    <a:pt x="187" y="33"/>
                  </a:lnTo>
                  <a:lnTo>
                    <a:pt x="209" y="33"/>
                  </a:lnTo>
                  <a:cubicBezTo>
                    <a:pt x="210" y="33"/>
                    <a:pt x="211" y="34"/>
                    <a:pt x="211" y="34"/>
                  </a:cubicBezTo>
                  <a:cubicBezTo>
                    <a:pt x="212" y="36"/>
                    <a:pt x="212" y="39"/>
                    <a:pt x="212" y="42"/>
                  </a:cubicBezTo>
                  <a:cubicBezTo>
                    <a:pt x="207" y="46"/>
                    <a:pt x="196" y="44"/>
                    <a:pt x="188" y="44"/>
                  </a:cubicBezTo>
                  <a:cubicBezTo>
                    <a:pt x="187" y="47"/>
                    <a:pt x="187" y="50"/>
                    <a:pt x="187" y="54"/>
                  </a:cubicBezTo>
                  <a:cubicBezTo>
                    <a:pt x="191" y="57"/>
                    <a:pt x="203" y="56"/>
                    <a:pt x="211" y="56"/>
                  </a:cubicBezTo>
                  <a:cubicBezTo>
                    <a:pt x="211" y="62"/>
                    <a:pt x="211" y="68"/>
                    <a:pt x="211" y="75"/>
                  </a:cubicBezTo>
                  <a:cubicBezTo>
                    <a:pt x="205" y="77"/>
                    <a:pt x="195" y="74"/>
                    <a:pt x="187" y="76"/>
                  </a:cubicBezTo>
                  <a:cubicBezTo>
                    <a:pt x="187" y="79"/>
                    <a:pt x="187" y="83"/>
                    <a:pt x="186" y="86"/>
                  </a:cubicBezTo>
                  <a:cubicBezTo>
                    <a:pt x="196" y="89"/>
                    <a:pt x="258" y="89"/>
                    <a:pt x="261" y="84"/>
                  </a:cubicBezTo>
                  <a:cubicBezTo>
                    <a:pt x="261" y="82"/>
                    <a:pt x="260" y="80"/>
                    <a:pt x="260" y="77"/>
                  </a:cubicBezTo>
                  <a:cubicBezTo>
                    <a:pt x="258" y="75"/>
                    <a:pt x="253" y="75"/>
                    <a:pt x="248" y="75"/>
                  </a:cubicBezTo>
                  <a:cubicBezTo>
                    <a:pt x="248" y="75"/>
                    <a:pt x="248" y="75"/>
                    <a:pt x="248" y="74"/>
                  </a:cubicBezTo>
                  <a:cubicBezTo>
                    <a:pt x="251" y="74"/>
                    <a:pt x="255" y="74"/>
                    <a:pt x="259" y="73"/>
                  </a:cubicBezTo>
                  <a:cubicBezTo>
                    <a:pt x="259" y="71"/>
                    <a:pt x="259" y="69"/>
                    <a:pt x="260" y="66"/>
                  </a:cubicBezTo>
                  <a:cubicBezTo>
                    <a:pt x="253" y="63"/>
                    <a:pt x="251" y="57"/>
                    <a:pt x="243" y="58"/>
                  </a:cubicBezTo>
                  <a:cubicBezTo>
                    <a:pt x="243" y="57"/>
                    <a:pt x="243" y="56"/>
                    <a:pt x="242" y="56"/>
                  </a:cubicBezTo>
                  <a:cubicBezTo>
                    <a:pt x="248" y="55"/>
                    <a:pt x="253" y="55"/>
                    <a:pt x="259" y="55"/>
                  </a:cubicBezTo>
                  <a:moveTo>
                    <a:pt x="406" y="26"/>
                  </a:moveTo>
                  <a:cubicBezTo>
                    <a:pt x="411" y="26"/>
                    <a:pt x="416" y="25"/>
                    <a:pt x="421" y="25"/>
                  </a:cubicBezTo>
                  <a:cubicBezTo>
                    <a:pt x="420" y="24"/>
                    <a:pt x="420" y="22"/>
                    <a:pt x="420" y="21"/>
                  </a:cubicBezTo>
                  <a:cubicBezTo>
                    <a:pt x="416" y="21"/>
                    <a:pt x="411" y="21"/>
                    <a:pt x="407" y="21"/>
                  </a:cubicBezTo>
                  <a:cubicBezTo>
                    <a:pt x="407" y="23"/>
                    <a:pt x="406" y="24"/>
                    <a:pt x="406" y="26"/>
                  </a:cubicBezTo>
                  <a:moveTo>
                    <a:pt x="813" y="103"/>
                  </a:moveTo>
                  <a:lnTo>
                    <a:pt x="833" y="103"/>
                  </a:lnTo>
                  <a:cubicBezTo>
                    <a:pt x="833" y="103"/>
                    <a:pt x="834" y="102"/>
                    <a:pt x="834" y="102"/>
                  </a:cubicBezTo>
                  <a:cubicBezTo>
                    <a:pt x="834" y="84"/>
                    <a:pt x="833" y="66"/>
                    <a:pt x="833" y="48"/>
                  </a:cubicBezTo>
                  <a:cubicBezTo>
                    <a:pt x="835" y="42"/>
                    <a:pt x="844" y="36"/>
                    <a:pt x="848" y="29"/>
                  </a:cubicBezTo>
                  <a:cubicBezTo>
                    <a:pt x="844" y="25"/>
                    <a:pt x="840" y="22"/>
                    <a:pt x="836" y="19"/>
                  </a:cubicBezTo>
                  <a:cubicBezTo>
                    <a:pt x="823" y="31"/>
                    <a:pt x="814" y="51"/>
                    <a:pt x="794" y="55"/>
                  </a:cubicBezTo>
                  <a:cubicBezTo>
                    <a:pt x="795" y="61"/>
                    <a:pt x="799" y="64"/>
                    <a:pt x="801" y="69"/>
                  </a:cubicBezTo>
                  <a:cubicBezTo>
                    <a:pt x="804" y="68"/>
                    <a:pt x="807" y="66"/>
                    <a:pt x="810" y="65"/>
                  </a:cubicBezTo>
                  <a:cubicBezTo>
                    <a:pt x="815" y="68"/>
                    <a:pt x="814" y="93"/>
                    <a:pt x="813" y="103"/>
                  </a:cubicBezTo>
                  <a:moveTo>
                    <a:pt x="721" y="15"/>
                  </a:moveTo>
                  <a:cubicBezTo>
                    <a:pt x="719" y="16"/>
                    <a:pt x="718" y="16"/>
                    <a:pt x="716" y="16"/>
                  </a:cubicBezTo>
                  <a:lnTo>
                    <a:pt x="716" y="25"/>
                  </a:lnTo>
                  <a:cubicBezTo>
                    <a:pt x="727" y="24"/>
                    <a:pt x="737" y="24"/>
                    <a:pt x="747" y="24"/>
                  </a:cubicBezTo>
                  <a:cubicBezTo>
                    <a:pt x="748" y="20"/>
                    <a:pt x="748" y="17"/>
                    <a:pt x="745" y="15"/>
                  </a:cubicBezTo>
                  <a:lnTo>
                    <a:pt x="721" y="15"/>
                  </a:lnTo>
                  <a:close/>
                  <a:moveTo>
                    <a:pt x="186" y="15"/>
                  </a:moveTo>
                  <a:cubicBezTo>
                    <a:pt x="185" y="16"/>
                    <a:pt x="182" y="17"/>
                    <a:pt x="181" y="21"/>
                  </a:cubicBezTo>
                  <a:cubicBezTo>
                    <a:pt x="180" y="26"/>
                    <a:pt x="181" y="35"/>
                    <a:pt x="181" y="44"/>
                  </a:cubicBezTo>
                  <a:cubicBezTo>
                    <a:pt x="182" y="62"/>
                    <a:pt x="182" y="84"/>
                    <a:pt x="182" y="91"/>
                  </a:cubicBezTo>
                  <a:cubicBezTo>
                    <a:pt x="182" y="91"/>
                    <a:pt x="183" y="92"/>
                    <a:pt x="184" y="92"/>
                  </a:cubicBezTo>
                  <a:cubicBezTo>
                    <a:pt x="186" y="94"/>
                    <a:pt x="261" y="94"/>
                    <a:pt x="266" y="91"/>
                  </a:cubicBezTo>
                  <a:cubicBezTo>
                    <a:pt x="265" y="67"/>
                    <a:pt x="265" y="42"/>
                    <a:pt x="265" y="17"/>
                  </a:cubicBezTo>
                  <a:cubicBezTo>
                    <a:pt x="264" y="17"/>
                    <a:pt x="264" y="17"/>
                    <a:pt x="263" y="17"/>
                  </a:cubicBezTo>
                  <a:cubicBezTo>
                    <a:pt x="237" y="16"/>
                    <a:pt x="212" y="16"/>
                    <a:pt x="186" y="15"/>
                  </a:cubicBezTo>
                  <a:moveTo>
                    <a:pt x="514" y="18"/>
                  </a:moveTo>
                  <a:lnTo>
                    <a:pt x="478" y="18"/>
                  </a:lnTo>
                  <a:lnTo>
                    <a:pt x="475" y="18"/>
                  </a:lnTo>
                  <a:cubicBezTo>
                    <a:pt x="475" y="13"/>
                    <a:pt x="474" y="9"/>
                    <a:pt x="477" y="8"/>
                  </a:cubicBezTo>
                  <a:cubicBezTo>
                    <a:pt x="489" y="8"/>
                    <a:pt x="502" y="8"/>
                    <a:pt x="514" y="7"/>
                  </a:cubicBezTo>
                  <a:lnTo>
                    <a:pt x="514" y="18"/>
                  </a:lnTo>
                  <a:close/>
                  <a:moveTo>
                    <a:pt x="849" y="17"/>
                  </a:moveTo>
                  <a:lnTo>
                    <a:pt x="849" y="7"/>
                  </a:lnTo>
                  <a:cubicBezTo>
                    <a:pt x="871" y="6"/>
                    <a:pt x="908" y="5"/>
                    <a:pt x="929" y="7"/>
                  </a:cubicBezTo>
                  <a:cubicBezTo>
                    <a:pt x="929" y="13"/>
                    <a:pt x="929" y="13"/>
                    <a:pt x="929" y="17"/>
                  </a:cubicBezTo>
                  <a:lnTo>
                    <a:pt x="849" y="17"/>
                  </a:lnTo>
                  <a:close/>
                  <a:moveTo>
                    <a:pt x="712" y="4"/>
                  </a:moveTo>
                  <a:cubicBezTo>
                    <a:pt x="728" y="5"/>
                    <a:pt x="744" y="5"/>
                    <a:pt x="761" y="5"/>
                  </a:cubicBezTo>
                  <a:cubicBezTo>
                    <a:pt x="772" y="14"/>
                    <a:pt x="764" y="41"/>
                    <a:pt x="767" y="54"/>
                  </a:cubicBezTo>
                  <a:cubicBezTo>
                    <a:pt x="766" y="54"/>
                    <a:pt x="766" y="55"/>
                    <a:pt x="765" y="56"/>
                  </a:cubicBezTo>
                  <a:cubicBezTo>
                    <a:pt x="749" y="56"/>
                    <a:pt x="732" y="56"/>
                    <a:pt x="716" y="56"/>
                  </a:cubicBezTo>
                  <a:cubicBezTo>
                    <a:pt x="716" y="66"/>
                    <a:pt x="713" y="81"/>
                    <a:pt x="717" y="89"/>
                  </a:cubicBezTo>
                  <a:cubicBezTo>
                    <a:pt x="724" y="86"/>
                    <a:pt x="729" y="84"/>
                    <a:pt x="731" y="86"/>
                  </a:cubicBezTo>
                  <a:cubicBezTo>
                    <a:pt x="732" y="87"/>
                    <a:pt x="731" y="92"/>
                    <a:pt x="732" y="96"/>
                  </a:cubicBezTo>
                  <a:cubicBezTo>
                    <a:pt x="730" y="102"/>
                    <a:pt x="699" y="105"/>
                    <a:pt x="695" y="103"/>
                  </a:cubicBezTo>
                  <a:cubicBezTo>
                    <a:pt x="694" y="100"/>
                    <a:pt x="692" y="93"/>
                    <a:pt x="693" y="91"/>
                  </a:cubicBezTo>
                  <a:cubicBezTo>
                    <a:pt x="694" y="89"/>
                    <a:pt x="696" y="91"/>
                    <a:pt x="697" y="89"/>
                  </a:cubicBezTo>
                  <a:cubicBezTo>
                    <a:pt x="697" y="88"/>
                    <a:pt x="697" y="88"/>
                    <a:pt x="697" y="87"/>
                  </a:cubicBezTo>
                  <a:cubicBezTo>
                    <a:pt x="697" y="59"/>
                    <a:pt x="698" y="32"/>
                    <a:pt x="698" y="5"/>
                  </a:cubicBezTo>
                  <a:cubicBezTo>
                    <a:pt x="702" y="5"/>
                    <a:pt x="707" y="4"/>
                    <a:pt x="712" y="4"/>
                  </a:cubicBezTo>
                  <a:moveTo>
                    <a:pt x="607" y="34"/>
                  </a:moveTo>
                  <a:cubicBezTo>
                    <a:pt x="607" y="37"/>
                    <a:pt x="607" y="40"/>
                    <a:pt x="607" y="43"/>
                  </a:cubicBezTo>
                  <a:cubicBezTo>
                    <a:pt x="600" y="43"/>
                    <a:pt x="593" y="44"/>
                    <a:pt x="587" y="43"/>
                  </a:cubicBezTo>
                  <a:cubicBezTo>
                    <a:pt x="585" y="43"/>
                    <a:pt x="583" y="41"/>
                    <a:pt x="580" y="40"/>
                  </a:cubicBezTo>
                  <a:cubicBezTo>
                    <a:pt x="579" y="37"/>
                    <a:pt x="576" y="34"/>
                    <a:pt x="576" y="30"/>
                  </a:cubicBezTo>
                  <a:cubicBezTo>
                    <a:pt x="575" y="25"/>
                    <a:pt x="577" y="20"/>
                    <a:pt x="576" y="15"/>
                  </a:cubicBezTo>
                  <a:cubicBezTo>
                    <a:pt x="567" y="16"/>
                    <a:pt x="559" y="16"/>
                    <a:pt x="550" y="16"/>
                  </a:cubicBezTo>
                  <a:cubicBezTo>
                    <a:pt x="549" y="25"/>
                    <a:pt x="549" y="34"/>
                    <a:pt x="545" y="40"/>
                  </a:cubicBezTo>
                  <a:cubicBezTo>
                    <a:pt x="538" y="42"/>
                    <a:pt x="527" y="44"/>
                    <a:pt x="519" y="42"/>
                  </a:cubicBezTo>
                  <a:cubicBezTo>
                    <a:pt x="519" y="39"/>
                    <a:pt x="520" y="36"/>
                    <a:pt x="520" y="33"/>
                  </a:cubicBezTo>
                  <a:cubicBezTo>
                    <a:pt x="534" y="33"/>
                    <a:pt x="528" y="12"/>
                    <a:pt x="530" y="4"/>
                  </a:cubicBezTo>
                  <a:cubicBezTo>
                    <a:pt x="551" y="4"/>
                    <a:pt x="572" y="5"/>
                    <a:pt x="593" y="5"/>
                  </a:cubicBezTo>
                  <a:cubicBezTo>
                    <a:pt x="594" y="6"/>
                    <a:pt x="596" y="7"/>
                    <a:pt x="597" y="9"/>
                  </a:cubicBezTo>
                  <a:cubicBezTo>
                    <a:pt x="597" y="17"/>
                    <a:pt x="596" y="25"/>
                    <a:pt x="597" y="31"/>
                  </a:cubicBezTo>
                  <a:cubicBezTo>
                    <a:pt x="598" y="32"/>
                    <a:pt x="599" y="32"/>
                    <a:pt x="599" y="33"/>
                  </a:cubicBezTo>
                  <a:cubicBezTo>
                    <a:pt x="602" y="33"/>
                    <a:pt x="605" y="34"/>
                    <a:pt x="607" y="34"/>
                  </a:cubicBezTo>
                  <a:moveTo>
                    <a:pt x="448" y="37"/>
                  </a:moveTo>
                  <a:lnTo>
                    <a:pt x="440" y="37"/>
                  </a:lnTo>
                  <a:lnTo>
                    <a:pt x="440" y="54"/>
                  </a:lnTo>
                  <a:cubicBezTo>
                    <a:pt x="430" y="54"/>
                    <a:pt x="413" y="52"/>
                    <a:pt x="405" y="56"/>
                  </a:cubicBezTo>
                  <a:lnTo>
                    <a:pt x="405" y="56"/>
                  </a:lnTo>
                  <a:cubicBezTo>
                    <a:pt x="406" y="58"/>
                    <a:pt x="406" y="59"/>
                    <a:pt x="406" y="60"/>
                  </a:cubicBezTo>
                  <a:cubicBezTo>
                    <a:pt x="418" y="60"/>
                    <a:pt x="432" y="58"/>
                    <a:pt x="441" y="62"/>
                  </a:cubicBezTo>
                  <a:cubicBezTo>
                    <a:pt x="441" y="64"/>
                    <a:pt x="441" y="66"/>
                    <a:pt x="440" y="68"/>
                  </a:cubicBezTo>
                  <a:lnTo>
                    <a:pt x="440" y="71"/>
                  </a:lnTo>
                  <a:cubicBezTo>
                    <a:pt x="430" y="72"/>
                    <a:pt x="419" y="72"/>
                    <a:pt x="408" y="72"/>
                  </a:cubicBezTo>
                  <a:cubicBezTo>
                    <a:pt x="408" y="73"/>
                    <a:pt x="407" y="74"/>
                    <a:pt x="407" y="75"/>
                  </a:cubicBezTo>
                  <a:lnTo>
                    <a:pt x="408" y="75"/>
                  </a:lnTo>
                  <a:cubicBezTo>
                    <a:pt x="417" y="79"/>
                    <a:pt x="434" y="71"/>
                    <a:pt x="440" y="77"/>
                  </a:cubicBezTo>
                  <a:cubicBezTo>
                    <a:pt x="442" y="80"/>
                    <a:pt x="441" y="85"/>
                    <a:pt x="440" y="87"/>
                  </a:cubicBezTo>
                  <a:lnTo>
                    <a:pt x="406" y="87"/>
                  </a:lnTo>
                  <a:lnTo>
                    <a:pt x="406" y="92"/>
                  </a:lnTo>
                  <a:cubicBezTo>
                    <a:pt x="407" y="92"/>
                    <a:pt x="407" y="92"/>
                    <a:pt x="407" y="93"/>
                  </a:cubicBezTo>
                  <a:lnTo>
                    <a:pt x="446" y="93"/>
                  </a:lnTo>
                  <a:cubicBezTo>
                    <a:pt x="447" y="95"/>
                    <a:pt x="447" y="98"/>
                    <a:pt x="447" y="101"/>
                  </a:cubicBezTo>
                  <a:cubicBezTo>
                    <a:pt x="446" y="102"/>
                    <a:pt x="446" y="103"/>
                    <a:pt x="444" y="104"/>
                  </a:cubicBezTo>
                  <a:cubicBezTo>
                    <a:pt x="421" y="98"/>
                    <a:pt x="387" y="105"/>
                    <a:pt x="364" y="104"/>
                  </a:cubicBezTo>
                  <a:cubicBezTo>
                    <a:pt x="353" y="103"/>
                    <a:pt x="345" y="98"/>
                    <a:pt x="337" y="97"/>
                  </a:cubicBezTo>
                  <a:cubicBezTo>
                    <a:pt x="332" y="101"/>
                    <a:pt x="325" y="103"/>
                    <a:pt x="316" y="103"/>
                  </a:cubicBezTo>
                  <a:lnTo>
                    <a:pt x="316" y="89"/>
                  </a:lnTo>
                  <a:cubicBezTo>
                    <a:pt x="320" y="88"/>
                    <a:pt x="323" y="87"/>
                    <a:pt x="325" y="85"/>
                  </a:cubicBezTo>
                  <a:cubicBezTo>
                    <a:pt x="321" y="79"/>
                    <a:pt x="318" y="71"/>
                    <a:pt x="318" y="62"/>
                  </a:cubicBezTo>
                  <a:lnTo>
                    <a:pt x="328" y="62"/>
                  </a:lnTo>
                  <a:cubicBezTo>
                    <a:pt x="330" y="66"/>
                    <a:pt x="331" y="72"/>
                    <a:pt x="335" y="74"/>
                  </a:cubicBezTo>
                  <a:cubicBezTo>
                    <a:pt x="338" y="67"/>
                    <a:pt x="339" y="58"/>
                    <a:pt x="337" y="52"/>
                  </a:cubicBezTo>
                  <a:lnTo>
                    <a:pt x="317" y="52"/>
                  </a:lnTo>
                  <a:cubicBezTo>
                    <a:pt x="317" y="51"/>
                    <a:pt x="317" y="51"/>
                    <a:pt x="316" y="50"/>
                  </a:cubicBezTo>
                  <a:cubicBezTo>
                    <a:pt x="317" y="47"/>
                    <a:pt x="317" y="44"/>
                    <a:pt x="317" y="41"/>
                  </a:cubicBezTo>
                  <a:cubicBezTo>
                    <a:pt x="327" y="39"/>
                    <a:pt x="336" y="31"/>
                    <a:pt x="337" y="20"/>
                  </a:cubicBezTo>
                  <a:cubicBezTo>
                    <a:pt x="336" y="20"/>
                    <a:pt x="334" y="20"/>
                    <a:pt x="333" y="19"/>
                  </a:cubicBezTo>
                  <a:cubicBezTo>
                    <a:pt x="329" y="20"/>
                    <a:pt x="320" y="21"/>
                    <a:pt x="315" y="18"/>
                  </a:cubicBezTo>
                  <a:cubicBezTo>
                    <a:pt x="315" y="15"/>
                    <a:pt x="316" y="11"/>
                    <a:pt x="316" y="8"/>
                  </a:cubicBezTo>
                  <a:lnTo>
                    <a:pt x="354" y="8"/>
                  </a:lnTo>
                  <a:cubicBezTo>
                    <a:pt x="354" y="8"/>
                    <a:pt x="355" y="9"/>
                    <a:pt x="355" y="9"/>
                  </a:cubicBezTo>
                  <a:cubicBezTo>
                    <a:pt x="356" y="24"/>
                    <a:pt x="350" y="30"/>
                    <a:pt x="345" y="39"/>
                  </a:cubicBezTo>
                  <a:lnTo>
                    <a:pt x="345" y="40"/>
                  </a:lnTo>
                  <a:lnTo>
                    <a:pt x="347" y="40"/>
                  </a:lnTo>
                  <a:cubicBezTo>
                    <a:pt x="348" y="40"/>
                    <a:pt x="350" y="40"/>
                    <a:pt x="352" y="40"/>
                  </a:cubicBezTo>
                  <a:lnTo>
                    <a:pt x="352" y="70"/>
                  </a:lnTo>
                  <a:cubicBezTo>
                    <a:pt x="351" y="74"/>
                    <a:pt x="345" y="85"/>
                    <a:pt x="346" y="87"/>
                  </a:cubicBezTo>
                  <a:cubicBezTo>
                    <a:pt x="348" y="94"/>
                    <a:pt x="377" y="95"/>
                    <a:pt x="385" y="92"/>
                  </a:cubicBezTo>
                  <a:lnTo>
                    <a:pt x="385" y="91"/>
                  </a:lnTo>
                  <a:cubicBezTo>
                    <a:pt x="385" y="90"/>
                    <a:pt x="385" y="89"/>
                    <a:pt x="384" y="87"/>
                  </a:cubicBezTo>
                  <a:cubicBezTo>
                    <a:pt x="375" y="87"/>
                    <a:pt x="365" y="87"/>
                    <a:pt x="355" y="87"/>
                  </a:cubicBezTo>
                  <a:cubicBezTo>
                    <a:pt x="355" y="83"/>
                    <a:pt x="356" y="80"/>
                    <a:pt x="356" y="76"/>
                  </a:cubicBezTo>
                  <a:cubicBezTo>
                    <a:pt x="366" y="76"/>
                    <a:pt x="375" y="75"/>
                    <a:pt x="385" y="75"/>
                  </a:cubicBezTo>
                  <a:cubicBezTo>
                    <a:pt x="385" y="74"/>
                    <a:pt x="385" y="73"/>
                    <a:pt x="384" y="71"/>
                  </a:cubicBezTo>
                  <a:lnTo>
                    <a:pt x="358" y="71"/>
                  </a:lnTo>
                  <a:cubicBezTo>
                    <a:pt x="358" y="71"/>
                    <a:pt x="357" y="70"/>
                    <a:pt x="357" y="69"/>
                  </a:cubicBezTo>
                  <a:cubicBezTo>
                    <a:pt x="358" y="65"/>
                    <a:pt x="356" y="59"/>
                    <a:pt x="362" y="61"/>
                  </a:cubicBezTo>
                  <a:cubicBezTo>
                    <a:pt x="367" y="59"/>
                    <a:pt x="378" y="61"/>
                    <a:pt x="385" y="60"/>
                  </a:cubicBezTo>
                  <a:cubicBezTo>
                    <a:pt x="385" y="58"/>
                    <a:pt x="385" y="57"/>
                    <a:pt x="386" y="56"/>
                  </a:cubicBezTo>
                  <a:cubicBezTo>
                    <a:pt x="385" y="56"/>
                    <a:pt x="384" y="55"/>
                    <a:pt x="384" y="54"/>
                  </a:cubicBezTo>
                  <a:cubicBezTo>
                    <a:pt x="375" y="56"/>
                    <a:pt x="371" y="54"/>
                    <a:pt x="360" y="54"/>
                  </a:cubicBezTo>
                  <a:lnTo>
                    <a:pt x="360" y="44"/>
                  </a:lnTo>
                  <a:lnTo>
                    <a:pt x="361" y="44"/>
                  </a:lnTo>
                  <a:cubicBezTo>
                    <a:pt x="369" y="43"/>
                    <a:pt x="377" y="43"/>
                    <a:pt x="385" y="42"/>
                  </a:cubicBezTo>
                  <a:lnTo>
                    <a:pt x="385" y="38"/>
                  </a:lnTo>
                  <a:lnTo>
                    <a:pt x="384" y="38"/>
                  </a:lnTo>
                  <a:cubicBezTo>
                    <a:pt x="375" y="38"/>
                    <a:pt x="366" y="37"/>
                    <a:pt x="357" y="37"/>
                  </a:cubicBezTo>
                  <a:cubicBezTo>
                    <a:pt x="357" y="33"/>
                    <a:pt x="358" y="30"/>
                    <a:pt x="358" y="26"/>
                  </a:cubicBezTo>
                  <a:cubicBezTo>
                    <a:pt x="366" y="26"/>
                    <a:pt x="382" y="29"/>
                    <a:pt x="386" y="23"/>
                  </a:cubicBezTo>
                  <a:cubicBezTo>
                    <a:pt x="385" y="22"/>
                    <a:pt x="385" y="22"/>
                    <a:pt x="384" y="21"/>
                  </a:cubicBezTo>
                  <a:cubicBezTo>
                    <a:pt x="377" y="19"/>
                    <a:pt x="365" y="22"/>
                    <a:pt x="360" y="20"/>
                  </a:cubicBezTo>
                  <a:cubicBezTo>
                    <a:pt x="360" y="16"/>
                    <a:pt x="360" y="13"/>
                    <a:pt x="361" y="9"/>
                  </a:cubicBezTo>
                  <a:cubicBezTo>
                    <a:pt x="369" y="10"/>
                    <a:pt x="379" y="11"/>
                    <a:pt x="386" y="8"/>
                  </a:cubicBezTo>
                  <a:cubicBezTo>
                    <a:pt x="386" y="7"/>
                    <a:pt x="386" y="5"/>
                    <a:pt x="386" y="4"/>
                  </a:cubicBezTo>
                  <a:cubicBezTo>
                    <a:pt x="393" y="4"/>
                    <a:pt x="399" y="5"/>
                    <a:pt x="405" y="5"/>
                  </a:cubicBezTo>
                  <a:cubicBezTo>
                    <a:pt x="406" y="10"/>
                    <a:pt x="407" y="8"/>
                    <a:pt x="411" y="10"/>
                  </a:cubicBezTo>
                  <a:cubicBezTo>
                    <a:pt x="419" y="9"/>
                    <a:pt x="435" y="8"/>
                    <a:pt x="439" y="17"/>
                  </a:cubicBezTo>
                  <a:cubicBezTo>
                    <a:pt x="440" y="20"/>
                    <a:pt x="440" y="23"/>
                    <a:pt x="440" y="26"/>
                  </a:cubicBezTo>
                  <a:cubicBezTo>
                    <a:pt x="444" y="26"/>
                    <a:pt x="447" y="26"/>
                    <a:pt x="449" y="27"/>
                  </a:cubicBezTo>
                  <a:cubicBezTo>
                    <a:pt x="449" y="31"/>
                    <a:pt x="449" y="34"/>
                    <a:pt x="448" y="37"/>
                  </a:cubicBezTo>
                  <a:moveTo>
                    <a:pt x="63" y="4"/>
                  </a:moveTo>
                  <a:cubicBezTo>
                    <a:pt x="67" y="4"/>
                    <a:pt x="71" y="5"/>
                    <a:pt x="75" y="5"/>
                  </a:cubicBezTo>
                  <a:cubicBezTo>
                    <a:pt x="75" y="9"/>
                    <a:pt x="76" y="12"/>
                    <a:pt x="76" y="16"/>
                  </a:cubicBezTo>
                  <a:cubicBezTo>
                    <a:pt x="95" y="18"/>
                    <a:pt x="109" y="15"/>
                    <a:pt x="125" y="19"/>
                  </a:cubicBezTo>
                  <a:cubicBezTo>
                    <a:pt x="127" y="30"/>
                    <a:pt x="129" y="93"/>
                    <a:pt x="124" y="92"/>
                  </a:cubicBezTo>
                  <a:cubicBezTo>
                    <a:pt x="108" y="92"/>
                    <a:pt x="92" y="92"/>
                    <a:pt x="76" y="93"/>
                  </a:cubicBezTo>
                  <a:cubicBezTo>
                    <a:pt x="76" y="96"/>
                    <a:pt x="76" y="100"/>
                    <a:pt x="75" y="104"/>
                  </a:cubicBezTo>
                  <a:cubicBezTo>
                    <a:pt x="69" y="104"/>
                    <a:pt x="60" y="104"/>
                    <a:pt x="54" y="104"/>
                  </a:cubicBezTo>
                  <a:cubicBezTo>
                    <a:pt x="52" y="103"/>
                    <a:pt x="54" y="104"/>
                    <a:pt x="53" y="102"/>
                  </a:cubicBezTo>
                  <a:cubicBezTo>
                    <a:pt x="53" y="99"/>
                    <a:pt x="53" y="96"/>
                    <a:pt x="52" y="93"/>
                  </a:cubicBezTo>
                  <a:cubicBezTo>
                    <a:pt x="36" y="93"/>
                    <a:pt x="18" y="92"/>
                    <a:pt x="1" y="92"/>
                  </a:cubicBezTo>
                  <a:cubicBezTo>
                    <a:pt x="0" y="74"/>
                    <a:pt x="0" y="25"/>
                    <a:pt x="3" y="21"/>
                  </a:cubicBezTo>
                  <a:cubicBezTo>
                    <a:pt x="18" y="12"/>
                    <a:pt x="37" y="19"/>
                    <a:pt x="51" y="16"/>
                  </a:cubicBezTo>
                  <a:cubicBezTo>
                    <a:pt x="52" y="13"/>
                    <a:pt x="53" y="9"/>
                    <a:pt x="54" y="5"/>
                  </a:cubicBezTo>
                  <a:cubicBezTo>
                    <a:pt x="57" y="5"/>
                    <a:pt x="60" y="4"/>
                    <a:pt x="63" y="4"/>
                  </a:cubicBezTo>
                  <a:moveTo>
                    <a:pt x="178" y="3"/>
                  </a:moveTo>
                  <a:cubicBezTo>
                    <a:pt x="203" y="4"/>
                    <a:pt x="227" y="4"/>
                    <a:pt x="252" y="5"/>
                  </a:cubicBezTo>
                  <a:cubicBezTo>
                    <a:pt x="261" y="6"/>
                    <a:pt x="279" y="2"/>
                    <a:pt x="283" y="9"/>
                  </a:cubicBezTo>
                  <a:cubicBezTo>
                    <a:pt x="291" y="18"/>
                    <a:pt x="284" y="68"/>
                    <a:pt x="286" y="84"/>
                  </a:cubicBezTo>
                  <a:cubicBezTo>
                    <a:pt x="287" y="91"/>
                    <a:pt x="287" y="101"/>
                    <a:pt x="283" y="104"/>
                  </a:cubicBezTo>
                  <a:cubicBezTo>
                    <a:pt x="243" y="103"/>
                    <a:pt x="202" y="103"/>
                    <a:pt x="161" y="102"/>
                  </a:cubicBezTo>
                  <a:cubicBezTo>
                    <a:pt x="161" y="96"/>
                    <a:pt x="159" y="58"/>
                    <a:pt x="160" y="31"/>
                  </a:cubicBezTo>
                  <a:cubicBezTo>
                    <a:pt x="160" y="24"/>
                    <a:pt x="159" y="17"/>
                    <a:pt x="160" y="12"/>
                  </a:cubicBezTo>
                  <a:cubicBezTo>
                    <a:pt x="161" y="8"/>
                    <a:pt x="166" y="5"/>
                    <a:pt x="168" y="4"/>
                  </a:cubicBezTo>
                  <a:cubicBezTo>
                    <a:pt x="171" y="4"/>
                    <a:pt x="175" y="4"/>
                    <a:pt x="178" y="3"/>
                  </a:cubicBezTo>
                  <a:moveTo>
                    <a:pt x="819" y="1"/>
                  </a:moveTo>
                  <a:cubicBezTo>
                    <a:pt x="824" y="3"/>
                    <a:pt x="829" y="7"/>
                    <a:pt x="831" y="11"/>
                  </a:cubicBezTo>
                  <a:cubicBezTo>
                    <a:pt x="826" y="22"/>
                    <a:pt x="809" y="44"/>
                    <a:pt x="796" y="44"/>
                  </a:cubicBezTo>
                  <a:cubicBezTo>
                    <a:pt x="794" y="41"/>
                    <a:pt x="792" y="38"/>
                    <a:pt x="790" y="34"/>
                  </a:cubicBezTo>
                  <a:cubicBezTo>
                    <a:pt x="791" y="33"/>
                    <a:pt x="792" y="32"/>
                    <a:pt x="794" y="31"/>
                  </a:cubicBezTo>
                  <a:cubicBezTo>
                    <a:pt x="803" y="22"/>
                    <a:pt x="813" y="15"/>
                    <a:pt x="819" y="1"/>
                  </a:cubicBezTo>
                  <a:moveTo>
                    <a:pt x="655" y="0"/>
                  </a:moveTo>
                  <a:cubicBezTo>
                    <a:pt x="660" y="1"/>
                    <a:pt x="665" y="3"/>
                    <a:pt x="669" y="5"/>
                  </a:cubicBezTo>
                  <a:cubicBezTo>
                    <a:pt x="669" y="8"/>
                    <a:pt x="668" y="11"/>
                    <a:pt x="667" y="14"/>
                  </a:cubicBezTo>
                  <a:cubicBezTo>
                    <a:pt x="667" y="14"/>
                    <a:pt x="668" y="14"/>
                    <a:pt x="669" y="15"/>
                  </a:cubicBezTo>
                  <a:cubicBezTo>
                    <a:pt x="676" y="15"/>
                    <a:pt x="684" y="15"/>
                    <a:pt x="692" y="15"/>
                  </a:cubicBezTo>
                  <a:cubicBezTo>
                    <a:pt x="692" y="19"/>
                    <a:pt x="691" y="22"/>
                    <a:pt x="691" y="26"/>
                  </a:cubicBezTo>
                  <a:cubicBezTo>
                    <a:pt x="679" y="26"/>
                    <a:pt x="666" y="22"/>
                    <a:pt x="657" y="29"/>
                  </a:cubicBezTo>
                  <a:cubicBezTo>
                    <a:pt x="656" y="30"/>
                    <a:pt x="656" y="31"/>
                    <a:pt x="656" y="32"/>
                  </a:cubicBezTo>
                  <a:cubicBezTo>
                    <a:pt x="656" y="32"/>
                    <a:pt x="656" y="33"/>
                    <a:pt x="656" y="33"/>
                  </a:cubicBezTo>
                  <a:lnTo>
                    <a:pt x="689" y="33"/>
                  </a:lnTo>
                  <a:cubicBezTo>
                    <a:pt x="689" y="33"/>
                    <a:pt x="689" y="34"/>
                    <a:pt x="690" y="34"/>
                  </a:cubicBezTo>
                  <a:cubicBezTo>
                    <a:pt x="690" y="37"/>
                    <a:pt x="689" y="40"/>
                    <a:pt x="689" y="44"/>
                  </a:cubicBezTo>
                  <a:cubicBezTo>
                    <a:pt x="683" y="44"/>
                    <a:pt x="676" y="44"/>
                    <a:pt x="669" y="44"/>
                  </a:cubicBezTo>
                  <a:cubicBezTo>
                    <a:pt x="670" y="47"/>
                    <a:pt x="670" y="50"/>
                    <a:pt x="670" y="53"/>
                  </a:cubicBezTo>
                  <a:cubicBezTo>
                    <a:pt x="677" y="53"/>
                    <a:pt x="685" y="54"/>
                    <a:pt x="692" y="54"/>
                  </a:cubicBezTo>
                  <a:cubicBezTo>
                    <a:pt x="692" y="58"/>
                    <a:pt x="692" y="63"/>
                    <a:pt x="691" y="65"/>
                  </a:cubicBezTo>
                  <a:cubicBezTo>
                    <a:pt x="685" y="63"/>
                    <a:pt x="673" y="63"/>
                    <a:pt x="669" y="67"/>
                  </a:cubicBezTo>
                  <a:cubicBezTo>
                    <a:pt x="670" y="72"/>
                    <a:pt x="668" y="81"/>
                    <a:pt x="671" y="85"/>
                  </a:cubicBezTo>
                  <a:cubicBezTo>
                    <a:pt x="678" y="82"/>
                    <a:pt x="685" y="78"/>
                    <a:pt x="691" y="74"/>
                  </a:cubicBezTo>
                  <a:lnTo>
                    <a:pt x="691" y="87"/>
                  </a:lnTo>
                  <a:cubicBezTo>
                    <a:pt x="691" y="88"/>
                    <a:pt x="690" y="89"/>
                    <a:pt x="690" y="91"/>
                  </a:cubicBezTo>
                  <a:cubicBezTo>
                    <a:pt x="683" y="94"/>
                    <a:pt x="661" y="110"/>
                    <a:pt x="653" y="104"/>
                  </a:cubicBezTo>
                  <a:cubicBezTo>
                    <a:pt x="649" y="102"/>
                    <a:pt x="647" y="97"/>
                    <a:pt x="644" y="93"/>
                  </a:cubicBezTo>
                  <a:cubicBezTo>
                    <a:pt x="647" y="92"/>
                    <a:pt x="650" y="91"/>
                    <a:pt x="653" y="90"/>
                  </a:cubicBezTo>
                  <a:cubicBezTo>
                    <a:pt x="653" y="81"/>
                    <a:pt x="653" y="73"/>
                    <a:pt x="652" y="64"/>
                  </a:cubicBezTo>
                  <a:cubicBezTo>
                    <a:pt x="648" y="64"/>
                    <a:pt x="641" y="65"/>
                    <a:pt x="638" y="63"/>
                  </a:cubicBezTo>
                  <a:cubicBezTo>
                    <a:pt x="638" y="60"/>
                    <a:pt x="638" y="57"/>
                    <a:pt x="638" y="54"/>
                  </a:cubicBezTo>
                  <a:cubicBezTo>
                    <a:pt x="643" y="54"/>
                    <a:pt x="647" y="53"/>
                    <a:pt x="652" y="53"/>
                  </a:cubicBezTo>
                  <a:lnTo>
                    <a:pt x="652" y="44"/>
                  </a:lnTo>
                  <a:cubicBezTo>
                    <a:pt x="645" y="43"/>
                    <a:pt x="642" y="44"/>
                    <a:pt x="636" y="45"/>
                  </a:cubicBezTo>
                  <a:cubicBezTo>
                    <a:pt x="634" y="42"/>
                    <a:pt x="631" y="38"/>
                    <a:pt x="628" y="34"/>
                  </a:cubicBezTo>
                  <a:cubicBezTo>
                    <a:pt x="631" y="31"/>
                    <a:pt x="636" y="28"/>
                    <a:pt x="639" y="26"/>
                  </a:cubicBezTo>
                  <a:cubicBezTo>
                    <a:pt x="646" y="19"/>
                    <a:pt x="651" y="12"/>
                    <a:pt x="655" y="0"/>
                  </a:cubicBezTo>
                </a:path>
                <a:path w="933" h="176">
                  <a:moveTo>
                    <a:pt x="720" y="154"/>
                  </a:moveTo>
                  <a:cubicBezTo>
                    <a:pt x="714" y="155"/>
                    <a:pt x="708" y="156"/>
                    <a:pt x="702" y="157"/>
                  </a:cubicBezTo>
                  <a:cubicBezTo>
                    <a:pt x="700" y="162"/>
                    <a:pt x="700" y="164"/>
                    <a:pt x="704" y="166"/>
                  </a:cubicBezTo>
                  <a:cubicBezTo>
                    <a:pt x="711" y="170"/>
                    <a:pt x="722" y="164"/>
                    <a:pt x="722" y="159"/>
                  </a:cubicBezTo>
                  <a:lnTo>
                    <a:pt x="722" y="154"/>
                  </a:lnTo>
                  <a:lnTo>
                    <a:pt x="720" y="154"/>
                  </a:lnTo>
                  <a:close/>
                  <a:moveTo>
                    <a:pt x="176" y="153"/>
                  </a:moveTo>
                  <a:cubicBezTo>
                    <a:pt x="170" y="156"/>
                    <a:pt x="162" y="155"/>
                    <a:pt x="157" y="158"/>
                  </a:cubicBezTo>
                  <a:lnTo>
                    <a:pt x="157" y="164"/>
                  </a:lnTo>
                  <a:cubicBezTo>
                    <a:pt x="165" y="168"/>
                    <a:pt x="172" y="166"/>
                    <a:pt x="178" y="161"/>
                  </a:cubicBezTo>
                  <a:cubicBezTo>
                    <a:pt x="178" y="158"/>
                    <a:pt x="179" y="155"/>
                    <a:pt x="176" y="153"/>
                  </a:cubicBezTo>
                  <a:moveTo>
                    <a:pt x="656" y="148"/>
                  </a:moveTo>
                  <a:lnTo>
                    <a:pt x="656" y="163"/>
                  </a:lnTo>
                  <a:cubicBezTo>
                    <a:pt x="656" y="164"/>
                    <a:pt x="656" y="165"/>
                    <a:pt x="657" y="166"/>
                  </a:cubicBezTo>
                  <a:cubicBezTo>
                    <a:pt x="672" y="166"/>
                    <a:pt x="679" y="168"/>
                    <a:pt x="684" y="158"/>
                  </a:cubicBezTo>
                  <a:cubicBezTo>
                    <a:pt x="683" y="155"/>
                    <a:pt x="682" y="153"/>
                    <a:pt x="681" y="151"/>
                  </a:cubicBezTo>
                  <a:cubicBezTo>
                    <a:pt x="671" y="149"/>
                    <a:pt x="666" y="149"/>
                    <a:pt x="656" y="148"/>
                  </a:cubicBezTo>
                  <a:moveTo>
                    <a:pt x="289" y="139"/>
                  </a:moveTo>
                  <a:cubicBezTo>
                    <a:pt x="293" y="140"/>
                    <a:pt x="296" y="141"/>
                    <a:pt x="300" y="143"/>
                  </a:cubicBezTo>
                  <a:cubicBezTo>
                    <a:pt x="302" y="151"/>
                    <a:pt x="302" y="154"/>
                    <a:pt x="301" y="163"/>
                  </a:cubicBezTo>
                  <a:cubicBezTo>
                    <a:pt x="294" y="169"/>
                    <a:pt x="291" y="169"/>
                    <a:pt x="282" y="166"/>
                  </a:cubicBezTo>
                  <a:cubicBezTo>
                    <a:pt x="277" y="158"/>
                    <a:pt x="276" y="146"/>
                    <a:pt x="284" y="141"/>
                  </a:cubicBezTo>
                  <a:cubicBezTo>
                    <a:pt x="286" y="140"/>
                    <a:pt x="287" y="140"/>
                    <a:pt x="289" y="139"/>
                  </a:cubicBezTo>
                  <a:moveTo>
                    <a:pt x="557" y="139"/>
                  </a:moveTo>
                  <a:cubicBezTo>
                    <a:pt x="548" y="144"/>
                    <a:pt x="546" y="154"/>
                    <a:pt x="551" y="164"/>
                  </a:cubicBezTo>
                  <a:cubicBezTo>
                    <a:pt x="554" y="166"/>
                    <a:pt x="556" y="167"/>
                    <a:pt x="559" y="168"/>
                  </a:cubicBezTo>
                  <a:cubicBezTo>
                    <a:pt x="564" y="166"/>
                    <a:pt x="568" y="166"/>
                    <a:pt x="570" y="161"/>
                  </a:cubicBezTo>
                  <a:cubicBezTo>
                    <a:pt x="574" y="155"/>
                    <a:pt x="572" y="145"/>
                    <a:pt x="568" y="141"/>
                  </a:cubicBezTo>
                  <a:cubicBezTo>
                    <a:pt x="565" y="140"/>
                    <a:pt x="562" y="139"/>
                    <a:pt x="557" y="139"/>
                  </a:cubicBezTo>
                  <a:moveTo>
                    <a:pt x="432" y="136"/>
                  </a:moveTo>
                  <a:cubicBezTo>
                    <a:pt x="429" y="146"/>
                    <a:pt x="430" y="162"/>
                    <a:pt x="434" y="168"/>
                  </a:cubicBezTo>
                  <a:cubicBezTo>
                    <a:pt x="435" y="170"/>
                    <a:pt x="437" y="170"/>
                    <a:pt x="439" y="172"/>
                  </a:cubicBezTo>
                  <a:cubicBezTo>
                    <a:pt x="444" y="172"/>
                    <a:pt x="448" y="172"/>
                    <a:pt x="451" y="171"/>
                  </a:cubicBezTo>
                  <a:cubicBezTo>
                    <a:pt x="454" y="170"/>
                    <a:pt x="455" y="169"/>
                    <a:pt x="458" y="167"/>
                  </a:cubicBezTo>
                  <a:lnTo>
                    <a:pt x="458" y="171"/>
                  </a:lnTo>
                  <a:cubicBezTo>
                    <a:pt x="460" y="171"/>
                    <a:pt x="461" y="172"/>
                    <a:pt x="463" y="172"/>
                  </a:cubicBezTo>
                  <a:cubicBezTo>
                    <a:pt x="467" y="165"/>
                    <a:pt x="465" y="143"/>
                    <a:pt x="464" y="137"/>
                  </a:cubicBezTo>
                  <a:lnTo>
                    <a:pt x="458" y="137"/>
                  </a:lnTo>
                  <a:cubicBezTo>
                    <a:pt x="460" y="147"/>
                    <a:pt x="457" y="159"/>
                    <a:pt x="454" y="166"/>
                  </a:cubicBezTo>
                  <a:cubicBezTo>
                    <a:pt x="435" y="171"/>
                    <a:pt x="438" y="151"/>
                    <a:pt x="438" y="137"/>
                  </a:cubicBezTo>
                  <a:cubicBezTo>
                    <a:pt x="437" y="137"/>
                    <a:pt x="437" y="136"/>
                    <a:pt x="436" y="136"/>
                  </a:cubicBezTo>
                  <a:lnTo>
                    <a:pt x="432" y="136"/>
                  </a:lnTo>
                  <a:close/>
                  <a:moveTo>
                    <a:pt x="530" y="135"/>
                  </a:moveTo>
                  <a:lnTo>
                    <a:pt x="537" y="135"/>
                  </a:lnTo>
                  <a:lnTo>
                    <a:pt x="537" y="137"/>
                  </a:lnTo>
                  <a:lnTo>
                    <a:pt x="537" y="171"/>
                  </a:lnTo>
                  <a:lnTo>
                    <a:pt x="532" y="171"/>
                  </a:lnTo>
                  <a:cubicBezTo>
                    <a:pt x="531" y="171"/>
                    <a:pt x="531" y="171"/>
                    <a:pt x="530" y="170"/>
                  </a:cubicBezTo>
                  <a:lnTo>
                    <a:pt x="530" y="135"/>
                  </a:lnTo>
                  <a:close/>
                  <a:moveTo>
                    <a:pt x="98" y="135"/>
                  </a:moveTo>
                  <a:cubicBezTo>
                    <a:pt x="101" y="135"/>
                    <a:pt x="103" y="136"/>
                    <a:pt x="105" y="137"/>
                  </a:cubicBezTo>
                  <a:cubicBezTo>
                    <a:pt x="105" y="148"/>
                    <a:pt x="105" y="160"/>
                    <a:pt x="104" y="172"/>
                  </a:cubicBezTo>
                  <a:cubicBezTo>
                    <a:pt x="102" y="172"/>
                    <a:pt x="100" y="171"/>
                    <a:pt x="98" y="171"/>
                  </a:cubicBezTo>
                  <a:lnTo>
                    <a:pt x="98" y="135"/>
                  </a:lnTo>
                  <a:close/>
                  <a:moveTo>
                    <a:pt x="755" y="135"/>
                  </a:moveTo>
                  <a:cubicBezTo>
                    <a:pt x="761" y="135"/>
                    <a:pt x="764" y="136"/>
                    <a:pt x="768" y="137"/>
                  </a:cubicBezTo>
                  <a:cubicBezTo>
                    <a:pt x="771" y="145"/>
                    <a:pt x="774" y="163"/>
                    <a:pt x="770" y="171"/>
                  </a:cubicBezTo>
                  <a:cubicBezTo>
                    <a:pt x="768" y="171"/>
                    <a:pt x="766" y="171"/>
                    <a:pt x="764" y="170"/>
                  </a:cubicBezTo>
                  <a:cubicBezTo>
                    <a:pt x="765" y="159"/>
                    <a:pt x="766" y="148"/>
                    <a:pt x="761" y="141"/>
                  </a:cubicBezTo>
                  <a:cubicBezTo>
                    <a:pt x="760" y="141"/>
                    <a:pt x="760" y="140"/>
                    <a:pt x="759" y="140"/>
                  </a:cubicBezTo>
                  <a:cubicBezTo>
                    <a:pt x="752" y="140"/>
                    <a:pt x="749" y="142"/>
                    <a:pt x="745" y="145"/>
                  </a:cubicBezTo>
                  <a:cubicBezTo>
                    <a:pt x="744" y="152"/>
                    <a:pt x="744" y="162"/>
                    <a:pt x="744" y="170"/>
                  </a:cubicBezTo>
                  <a:cubicBezTo>
                    <a:pt x="743" y="171"/>
                    <a:pt x="742" y="171"/>
                    <a:pt x="741" y="172"/>
                  </a:cubicBezTo>
                  <a:cubicBezTo>
                    <a:pt x="740" y="172"/>
                    <a:pt x="739" y="171"/>
                    <a:pt x="739" y="171"/>
                  </a:cubicBezTo>
                  <a:cubicBezTo>
                    <a:pt x="736" y="163"/>
                    <a:pt x="737" y="148"/>
                    <a:pt x="737" y="135"/>
                  </a:cubicBezTo>
                  <a:cubicBezTo>
                    <a:pt x="740" y="136"/>
                    <a:pt x="743" y="135"/>
                    <a:pt x="743" y="136"/>
                  </a:cubicBezTo>
                  <a:cubicBezTo>
                    <a:pt x="744" y="140"/>
                    <a:pt x="749" y="138"/>
                    <a:pt x="755" y="135"/>
                  </a:cubicBezTo>
                  <a:moveTo>
                    <a:pt x="706" y="135"/>
                  </a:moveTo>
                  <a:cubicBezTo>
                    <a:pt x="717" y="134"/>
                    <a:pt x="723" y="136"/>
                    <a:pt x="728" y="139"/>
                  </a:cubicBezTo>
                  <a:cubicBezTo>
                    <a:pt x="729" y="145"/>
                    <a:pt x="729" y="159"/>
                    <a:pt x="730" y="164"/>
                  </a:cubicBezTo>
                  <a:cubicBezTo>
                    <a:pt x="731" y="168"/>
                    <a:pt x="733" y="164"/>
                    <a:pt x="735" y="167"/>
                  </a:cubicBezTo>
                  <a:cubicBezTo>
                    <a:pt x="735" y="167"/>
                    <a:pt x="734" y="169"/>
                    <a:pt x="734" y="169"/>
                  </a:cubicBezTo>
                  <a:cubicBezTo>
                    <a:pt x="733" y="170"/>
                    <a:pt x="733" y="170"/>
                    <a:pt x="732" y="170"/>
                  </a:cubicBezTo>
                  <a:cubicBezTo>
                    <a:pt x="728" y="172"/>
                    <a:pt x="724" y="169"/>
                    <a:pt x="722" y="166"/>
                  </a:cubicBezTo>
                  <a:cubicBezTo>
                    <a:pt x="713" y="173"/>
                    <a:pt x="702" y="172"/>
                    <a:pt x="695" y="166"/>
                  </a:cubicBezTo>
                  <a:cubicBezTo>
                    <a:pt x="695" y="163"/>
                    <a:pt x="695" y="161"/>
                    <a:pt x="695" y="159"/>
                  </a:cubicBezTo>
                  <a:cubicBezTo>
                    <a:pt x="701" y="147"/>
                    <a:pt x="712" y="153"/>
                    <a:pt x="722" y="147"/>
                  </a:cubicBezTo>
                  <a:lnTo>
                    <a:pt x="722" y="143"/>
                  </a:lnTo>
                  <a:cubicBezTo>
                    <a:pt x="721" y="142"/>
                    <a:pt x="720" y="141"/>
                    <a:pt x="719" y="141"/>
                  </a:cubicBezTo>
                  <a:cubicBezTo>
                    <a:pt x="711" y="136"/>
                    <a:pt x="704" y="142"/>
                    <a:pt x="700" y="146"/>
                  </a:cubicBezTo>
                  <a:cubicBezTo>
                    <a:pt x="699" y="146"/>
                    <a:pt x="698" y="146"/>
                    <a:pt x="697" y="145"/>
                  </a:cubicBezTo>
                  <a:lnTo>
                    <a:pt x="697" y="143"/>
                  </a:lnTo>
                  <a:cubicBezTo>
                    <a:pt x="698" y="141"/>
                    <a:pt x="698" y="139"/>
                    <a:pt x="701" y="137"/>
                  </a:cubicBezTo>
                  <a:cubicBezTo>
                    <a:pt x="703" y="137"/>
                    <a:pt x="705" y="136"/>
                    <a:pt x="706" y="135"/>
                  </a:cubicBezTo>
                  <a:moveTo>
                    <a:pt x="486" y="135"/>
                  </a:moveTo>
                  <a:cubicBezTo>
                    <a:pt x="495" y="135"/>
                    <a:pt x="501" y="138"/>
                    <a:pt x="504" y="144"/>
                  </a:cubicBezTo>
                  <a:lnTo>
                    <a:pt x="504" y="146"/>
                  </a:lnTo>
                  <a:cubicBezTo>
                    <a:pt x="503" y="146"/>
                    <a:pt x="501" y="146"/>
                    <a:pt x="499" y="147"/>
                  </a:cubicBezTo>
                  <a:cubicBezTo>
                    <a:pt x="496" y="140"/>
                    <a:pt x="487" y="139"/>
                    <a:pt x="480" y="143"/>
                  </a:cubicBezTo>
                  <a:cubicBezTo>
                    <a:pt x="475" y="154"/>
                    <a:pt x="476" y="162"/>
                    <a:pt x="485" y="168"/>
                  </a:cubicBezTo>
                  <a:cubicBezTo>
                    <a:pt x="490" y="168"/>
                    <a:pt x="494" y="167"/>
                    <a:pt x="496" y="165"/>
                  </a:cubicBezTo>
                  <a:cubicBezTo>
                    <a:pt x="498" y="164"/>
                    <a:pt x="498" y="160"/>
                    <a:pt x="500" y="159"/>
                  </a:cubicBezTo>
                  <a:cubicBezTo>
                    <a:pt x="501" y="158"/>
                    <a:pt x="503" y="159"/>
                    <a:pt x="505" y="159"/>
                  </a:cubicBezTo>
                  <a:cubicBezTo>
                    <a:pt x="503" y="173"/>
                    <a:pt x="481" y="179"/>
                    <a:pt x="473" y="166"/>
                  </a:cubicBezTo>
                  <a:cubicBezTo>
                    <a:pt x="465" y="156"/>
                    <a:pt x="468" y="144"/>
                    <a:pt x="475" y="138"/>
                  </a:cubicBezTo>
                  <a:cubicBezTo>
                    <a:pt x="478" y="135"/>
                    <a:pt x="482" y="136"/>
                    <a:pt x="486" y="135"/>
                  </a:cubicBezTo>
                  <a:moveTo>
                    <a:pt x="425" y="135"/>
                  </a:moveTo>
                  <a:cubicBezTo>
                    <a:pt x="428" y="136"/>
                    <a:pt x="428" y="139"/>
                    <a:pt x="426" y="141"/>
                  </a:cubicBezTo>
                  <a:cubicBezTo>
                    <a:pt x="422" y="140"/>
                    <a:pt x="419" y="143"/>
                    <a:pt x="416" y="145"/>
                  </a:cubicBezTo>
                  <a:cubicBezTo>
                    <a:pt x="415" y="147"/>
                    <a:pt x="414" y="149"/>
                    <a:pt x="414" y="152"/>
                  </a:cubicBezTo>
                  <a:cubicBezTo>
                    <a:pt x="414" y="159"/>
                    <a:pt x="416" y="168"/>
                    <a:pt x="413" y="172"/>
                  </a:cubicBezTo>
                  <a:cubicBezTo>
                    <a:pt x="411" y="171"/>
                    <a:pt x="410" y="171"/>
                    <a:pt x="408" y="170"/>
                  </a:cubicBezTo>
                  <a:lnTo>
                    <a:pt x="408" y="136"/>
                  </a:lnTo>
                  <a:lnTo>
                    <a:pt x="409" y="136"/>
                  </a:lnTo>
                  <a:cubicBezTo>
                    <a:pt x="410" y="136"/>
                    <a:pt x="412" y="136"/>
                    <a:pt x="413" y="135"/>
                  </a:cubicBezTo>
                  <a:cubicBezTo>
                    <a:pt x="413" y="137"/>
                    <a:pt x="414" y="138"/>
                    <a:pt x="415" y="139"/>
                  </a:cubicBezTo>
                  <a:cubicBezTo>
                    <a:pt x="418" y="138"/>
                    <a:pt x="421" y="137"/>
                    <a:pt x="425" y="135"/>
                  </a:cubicBezTo>
                  <a:moveTo>
                    <a:pt x="128" y="135"/>
                  </a:moveTo>
                  <a:cubicBezTo>
                    <a:pt x="135" y="135"/>
                    <a:pt x="139" y="136"/>
                    <a:pt x="143" y="138"/>
                  </a:cubicBezTo>
                  <a:cubicBezTo>
                    <a:pt x="147" y="149"/>
                    <a:pt x="146" y="160"/>
                    <a:pt x="145" y="171"/>
                  </a:cubicBezTo>
                  <a:lnTo>
                    <a:pt x="139" y="171"/>
                  </a:lnTo>
                  <a:cubicBezTo>
                    <a:pt x="137" y="160"/>
                    <a:pt x="141" y="150"/>
                    <a:pt x="136" y="141"/>
                  </a:cubicBezTo>
                  <a:cubicBezTo>
                    <a:pt x="136" y="141"/>
                    <a:pt x="135" y="141"/>
                    <a:pt x="134" y="140"/>
                  </a:cubicBezTo>
                  <a:cubicBezTo>
                    <a:pt x="130" y="141"/>
                    <a:pt x="127" y="141"/>
                    <a:pt x="123" y="141"/>
                  </a:cubicBezTo>
                  <a:cubicBezTo>
                    <a:pt x="117" y="150"/>
                    <a:pt x="122" y="166"/>
                    <a:pt x="117" y="171"/>
                  </a:cubicBezTo>
                  <a:lnTo>
                    <a:pt x="112" y="171"/>
                  </a:lnTo>
                  <a:cubicBezTo>
                    <a:pt x="112" y="159"/>
                    <a:pt x="112" y="147"/>
                    <a:pt x="112" y="135"/>
                  </a:cubicBezTo>
                  <a:lnTo>
                    <a:pt x="117" y="135"/>
                  </a:lnTo>
                  <a:cubicBezTo>
                    <a:pt x="118" y="137"/>
                    <a:pt x="118" y="136"/>
                    <a:pt x="118" y="139"/>
                  </a:cubicBezTo>
                  <a:cubicBezTo>
                    <a:pt x="121" y="137"/>
                    <a:pt x="125" y="136"/>
                    <a:pt x="128" y="135"/>
                  </a:cubicBezTo>
                  <a:moveTo>
                    <a:pt x="603" y="134"/>
                  </a:moveTo>
                  <a:cubicBezTo>
                    <a:pt x="609" y="135"/>
                    <a:pt x="612" y="136"/>
                    <a:pt x="617" y="139"/>
                  </a:cubicBezTo>
                  <a:cubicBezTo>
                    <a:pt x="618" y="146"/>
                    <a:pt x="621" y="161"/>
                    <a:pt x="618" y="171"/>
                  </a:cubicBezTo>
                  <a:cubicBezTo>
                    <a:pt x="616" y="171"/>
                    <a:pt x="614" y="171"/>
                    <a:pt x="612" y="170"/>
                  </a:cubicBezTo>
                  <a:cubicBezTo>
                    <a:pt x="612" y="161"/>
                    <a:pt x="614" y="145"/>
                    <a:pt x="608" y="141"/>
                  </a:cubicBezTo>
                  <a:cubicBezTo>
                    <a:pt x="605" y="139"/>
                    <a:pt x="601" y="140"/>
                    <a:pt x="597" y="141"/>
                  </a:cubicBezTo>
                  <a:cubicBezTo>
                    <a:pt x="595" y="143"/>
                    <a:pt x="593" y="145"/>
                    <a:pt x="592" y="147"/>
                  </a:cubicBezTo>
                  <a:cubicBezTo>
                    <a:pt x="591" y="155"/>
                    <a:pt x="591" y="163"/>
                    <a:pt x="591" y="170"/>
                  </a:cubicBezTo>
                  <a:lnTo>
                    <a:pt x="588" y="170"/>
                  </a:lnTo>
                  <a:cubicBezTo>
                    <a:pt x="585" y="171"/>
                    <a:pt x="585" y="169"/>
                    <a:pt x="584" y="166"/>
                  </a:cubicBezTo>
                  <a:cubicBezTo>
                    <a:pt x="585" y="156"/>
                    <a:pt x="585" y="146"/>
                    <a:pt x="585" y="135"/>
                  </a:cubicBezTo>
                  <a:lnTo>
                    <a:pt x="591" y="135"/>
                  </a:lnTo>
                  <a:cubicBezTo>
                    <a:pt x="591" y="137"/>
                    <a:pt x="592" y="138"/>
                    <a:pt x="592" y="139"/>
                  </a:cubicBezTo>
                  <a:cubicBezTo>
                    <a:pt x="596" y="137"/>
                    <a:pt x="600" y="136"/>
                    <a:pt x="603" y="134"/>
                  </a:cubicBezTo>
                  <a:moveTo>
                    <a:pt x="364" y="134"/>
                  </a:moveTo>
                  <a:cubicBezTo>
                    <a:pt x="360" y="136"/>
                    <a:pt x="357" y="137"/>
                    <a:pt x="354" y="140"/>
                  </a:cubicBezTo>
                  <a:cubicBezTo>
                    <a:pt x="353" y="144"/>
                    <a:pt x="353" y="146"/>
                    <a:pt x="354" y="150"/>
                  </a:cubicBezTo>
                  <a:cubicBezTo>
                    <a:pt x="363" y="155"/>
                    <a:pt x="371" y="155"/>
                    <a:pt x="380" y="161"/>
                  </a:cubicBezTo>
                  <a:cubicBezTo>
                    <a:pt x="378" y="167"/>
                    <a:pt x="374" y="168"/>
                    <a:pt x="368" y="169"/>
                  </a:cubicBezTo>
                  <a:cubicBezTo>
                    <a:pt x="364" y="167"/>
                    <a:pt x="360" y="166"/>
                    <a:pt x="358" y="161"/>
                  </a:cubicBezTo>
                  <a:lnTo>
                    <a:pt x="352" y="161"/>
                  </a:lnTo>
                  <a:cubicBezTo>
                    <a:pt x="353" y="175"/>
                    <a:pt x="380" y="176"/>
                    <a:pt x="385" y="164"/>
                  </a:cubicBezTo>
                  <a:cubicBezTo>
                    <a:pt x="385" y="162"/>
                    <a:pt x="385" y="159"/>
                    <a:pt x="386" y="157"/>
                  </a:cubicBezTo>
                  <a:cubicBezTo>
                    <a:pt x="379" y="152"/>
                    <a:pt x="369" y="150"/>
                    <a:pt x="361" y="147"/>
                  </a:cubicBezTo>
                  <a:cubicBezTo>
                    <a:pt x="360" y="146"/>
                    <a:pt x="360" y="145"/>
                    <a:pt x="359" y="143"/>
                  </a:cubicBezTo>
                  <a:cubicBezTo>
                    <a:pt x="360" y="142"/>
                    <a:pt x="360" y="142"/>
                    <a:pt x="361" y="141"/>
                  </a:cubicBezTo>
                  <a:cubicBezTo>
                    <a:pt x="367" y="139"/>
                    <a:pt x="376" y="138"/>
                    <a:pt x="378" y="145"/>
                  </a:cubicBezTo>
                  <a:lnTo>
                    <a:pt x="384" y="145"/>
                  </a:lnTo>
                  <a:cubicBezTo>
                    <a:pt x="384" y="134"/>
                    <a:pt x="372" y="135"/>
                    <a:pt x="364" y="134"/>
                  </a:cubicBezTo>
                  <a:moveTo>
                    <a:pt x="313" y="135"/>
                  </a:moveTo>
                  <a:cubicBezTo>
                    <a:pt x="313" y="141"/>
                    <a:pt x="313" y="146"/>
                    <a:pt x="312" y="151"/>
                  </a:cubicBezTo>
                  <a:cubicBezTo>
                    <a:pt x="312" y="151"/>
                    <a:pt x="312" y="151"/>
                    <a:pt x="311" y="151"/>
                  </a:cubicBezTo>
                  <a:cubicBezTo>
                    <a:pt x="300" y="123"/>
                    <a:pt x="265" y="134"/>
                    <a:pt x="270" y="157"/>
                  </a:cubicBezTo>
                  <a:cubicBezTo>
                    <a:pt x="275" y="180"/>
                    <a:pt x="311" y="178"/>
                    <a:pt x="311" y="153"/>
                  </a:cubicBezTo>
                  <a:cubicBezTo>
                    <a:pt x="314" y="156"/>
                    <a:pt x="313" y="165"/>
                    <a:pt x="313" y="171"/>
                  </a:cubicBezTo>
                  <a:cubicBezTo>
                    <a:pt x="315" y="171"/>
                    <a:pt x="317" y="172"/>
                    <a:pt x="318" y="172"/>
                  </a:cubicBezTo>
                  <a:lnTo>
                    <a:pt x="319" y="172"/>
                  </a:lnTo>
                  <a:cubicBezTo>
                    <a:pt x="321" y="165"/>
                    <a:pt x="318" y="156"/>
                    <a:pt x="319" y="149"/>
                  </a:cubicBezTo>
                  <a:cubicBezTo>
                    <a:pt x="320" y="146"/>
                    <a:pt x="323" y="144"/>
                    <a:pt x="324" y="141"/>
                  </a:cubicBezTo>
                  <a:cubicBezTo>
                    <a:pt x="328" y="140"/>
                    <a:pt x="330" y="140"/>
                    <a:pt x="333" y="141"/>
                  </a:cubicBezTo>
                  <a:cubicBezTo>
                    <a:pt x="342" y="138"/>
                    <a:pt x="340" y="164"/>
                    <a:pt x="340" y="171"/>
                  </a:cubicBezTo>
                  <a:lnTo>
                    <a:pt x="347" y="171"/>
                  </a:lnTo>
                  <a:cubicBezTo>
                    <a:pt x="347" y="161"/>
                    <a:pt x="350" y="142"/>
                    <a:pt x="342" y="137"/>
                  </a:cubicBezTo>
                  <a:cubicBezTo>
                    <a:pt x="335" y="131"/>
                    <a:pt x="324" y="137"/>
                    <a:pt x="320" y="139"/>
                  </a:cubicBezTo>
                  <a:cubicBezTo>
                    <a:pt x="319" y="138"/>
                    <a:pt x="319" y="137"/>
                    <a:pt x="319" y="135"/>
                  </a:cubicBezTo>
                  <a:lnTo>
                    <a:pt x="313" y="135"/>
                  </a:lnTo>
                  <a:close/>
                  <a:moveTo>
                    <a:pt x="169" y="133"/>
                  </a:moveTo>
                  <a:cubicBezTo>
                    <a:pt x="175" y="134"/>
                    <a:pt x="181" y="135"/>
                    <a:pt x="184" y="139"/>
                  </a:cubicBezTo>
                  <a:cubicBezTo>
                    <a:pt x="188" y="145"/>
                    <a:pt x="185" y="159"/>
                    <a:pt x="186" y="165"/>
                  </a:cubicBezTo>
                  <a:cubicBezTo>
                    <a:pt x="187" y="166"/>
                    <a:pt x="188" y="166"/>
                    <a:pt x="190" y="167"/>
                  </a:cubicBezTo>
                  <a:lnTo>
                    <a:pt x="190" y="170"/>
                  </a:lnTo>
                  <a:cubicBezTo>
                    <a:pt x="184" y="171"/>
                    <a:pt x="181" y="169"/>
                    <a:pt x="178" y="166"/>
                  </a:cubicBezTo>
                  <a:cubicBezTo>
                    <a:pt x="169" y="171"/>
                    <a:pt x="163" y="171"/>
                    <a:pt x="153" y="168"/>
                  </a:cubicBezTo>
                  <a:cubicBezTo>
                    <a:pt x="152" y="165"/>
                    <a:pt x="151" y="163"/>
                    <a:pt x="151" y="158"/>
                  </a:cubicBezTo>
                  <a:cubicBezTo>
                    <a:pt x="157" y="147"/>
                    <a:pt x="171" y="153"/>
                    <a:pt x="178" y="145"/>
                  </a:cubicBezTo>
                  <a:cubicBezTo>
                    <a:pt x="178" y="144"/>
                    <a:pt x="177" y="142"/>
                    <a:pt x="176" y="141"/>
                  </a:cubicBezTo>
                  <a:cubicBezTo>
                    <a:pt x="170" y="139"/>
                    <a:pt x="165" y="138"/>
                    <a:pt x="159" y="142"/>
                  </a:cubicBezTo>
                  <a:cubicBezTo>
                    <a:pt x="158" y="145"/>
                    <a:pt x="158" y="145"/>
                    <a:pt x="154" y="145"/>
                  </a:cubicBezTo>
                  <a:cubicBezTo>
                    <a:pt x="154" y="145"/>
                    <a:pt x="153" y="145"/>
                    <a:pt x="153" y="145"/>
                  </a:cubicBezTo>
                  <a:lnTo>
                    <a:pt x="153" y="144"/>
                  </a:lnTo>
                  <a:cubicBezTo>
                    <a:pt x="154" y="141"/>
                    <a:pt x="156" y="139"/>
                    <a:pt x="157" y="136"/>
                  </a:cubicBezTo>
                  <a:cubicBezTo>
                    <a:pt x="161" y="135"/>
                    <a:pt x="165" y="134"/>
                    <a:pt x="169" y="133"/>
                  </a:cubicBezTo>
                  <a:moveTo>
                    <a:pt x="560" y="133"/>
                  </a:moveTo>
                  <a:cubicBezTo>
                    <a:pt x="569" y="134"/>
                    <a:pt x="572" y="138"/>
                    <a:pt x="578" y="141"/>
                  </a:cubicBezTo>
                  <a:cubicBezTo>
                    <a:pt x="580" y="157"/>
                    <a:pt x="581" y="168"/>
                    <a:pt x="565" y="172"/>
                  </a:cubicBezTo>
                  <a:cubicBezTo>
                    <a:pt x="561" y="173"/>
                    <a:pt x="553" y="173"/>
                    <a:pt x="549" y="170"/>
                  </a:cubicBezTo>
                  <a:cubicBezTo>
                    <a:pt x="540" y="165"/>
                    <a:pt x="538" y="145"/>
                    <a:pt x="547" y="138"/>
                  </a:cubicBezTo>
                  <a:cubicBezTo>
                    <a:pt x="550" y="135"/>
                    <a:pt x="555" y="135"/>
                    <a:pt x="560" y="133"/>
                  </a:cubicBezTo>
                  <a:moveTo>
                    <a:pt x="656" y="128"/>
                  </a:moveTo>
                  <a:cubicBezTo>
                    <a:pt x="654" y="131"/>
                    <a:pt x="654" y="137"/>
                    <a:pt x="656" y="143"/>
                  </a:cubicBezTo>
                  <a:cubicBezTo>
                    <a:pt x="664" y="143"/>
                    <a:pt x="675" y="144"/>
                    <a:pt x="681" y="137"/>
                  </a:cubicBezTo>
                  <a:cubicBezTo>
                    <a:pt x="681" y="125"/>
                    <a:pt x="668" y="127"/>
                    <a:pt x="656" y="128"/>
                  </a:cubicBezTo>
                  <a:moveTo>
                    <a:pt x="512" y="126"/>
                  </a:moveTo>
                  <a:cubicBezTo>
                    <a:pt x="515" y="126"/>
                    <a:pt x="517" y="126"/>
                    <a:pt x="519" y="126"/>
                  </a:cubicBezTo>
                  <a:cubicBezTo>
                    <a:pt x="519" y="129"/>
                    <a:pt x="519" y="132"/>
                    <a:pt x="520" y="135"/>
                  </a:cubicBezTo>
                  <a:cubicBezTo>
                    <a:pt x="522" y="135"/>
                    <a:pt x="524" y="135"/>
                    <a:pt x="526" y="135"/>
                  </a:cubicBezTo>
                  <a:lnTo>
                    <a:pt x="526" y="140"/>
                  </a:lnTo>
                  <a:cubicBezTo>
                    <a:pt x="523" y="141"/>
                    <a:pt x="521" y="141"/>
                    <a:pt x="519" y="141"/>
                  </a:cubicBezTo>
                  <a:cubicBezTo>
                    <a:pt x="519" y="149"/>
                    <a:pt x="518" y="161"/>
                    <a:pt x="520" y="167"/>
                  </a:cubicBezTo>
                  <a:cubicBezTo>
                    <a:pt x="522" y="167"/>
                    <a:pt x="524" y="168"/>
                    <a:pt x="526" y="168"/>
                  </a:cubicBezTo>
                  <a:lnTo>
                    <a:pt x="526" y="172"/>
                  </a:lnTo>
                  <a:cubicBezTo>
                    <a:pt x="525" y="172"/>
                    <a:pt x="525" y="173"/>
                    <a:pt x="524" y="173"/>
                  </a:cubicBezTo>
                  <a:cubicBezTo>
                    <a:pt x="519" y="173"/>
                    <a:pt x="516" y="173"/>
                    <a:pt x="514" y="170"/>
                  </a:cubicBezTo>
                  <a:cubicBezTo>
                    <a:pt x="510" y="163"/>
                    <a:pt x="512" y="148"/>
                    <a:pt x="512" y="141"/>
                  </a:cubicBezTo>
                  <a:cubicBezTo>
                    <a:pt x="511" y="141"/>
                    <a:pt x="509" y="140"/>
                    <a:pt x="507" y="140"/>
                  </a:cubicBezTo>
                  <a:cubicBezTo>
                    <a:pt x="507" y="139"/>
                    <a:pt x="507" y="137"/>
                    <a:pt x="506" y="136"/>
                  </a:cubicBezTo>
                  <a:lnTo>
                    <a:pt x="506" y="135"/>
                  </a:lnTo>
                  <a:lnTo>
                    <a:pt x="512" y="135"/>
                  </a:lnTo>
                  <a:cubicBezTo>
                    <a:pt x="512" y="132"/>
                    <a:pt x="512" y="129"/>
                    <a:pt x="512" y="126"/>
                  </a:cubicBezTo>
                  <a:moveTo>
                    <a:pt x="391" y="135"/>
                  </a:moveTo>
                  <a:cubicBezTo>
                    <a:pt x="391" y="132"/>
                    <a:pt x="391" y="129"/>
                    <a:pt x="392" y="126"/>
                  </a:cubicBezTo>
                  <a:cubicBezTo>
                    <a:pt x="395" y="125"/>
                    <a:pt x="396" y="125"/>
                    <a:pt x="398" y="127"/>
                  </a:cubicBezTo>
                  <a:cubicBezTo>
                    <a:pt x="398" y="130"/>
                    <a:pt x="398" y="133"/>
                    <a:pt x="399" y="135"/>
                  </a:cubicBezTo>
                  <a:cubicBezTo>
                    <a:pt x="402" y="136"/>
                    <a:pt x="403" y="136"/>
                    <a:pt x="404" y="137"/>
                  </a:cubicBezTo>
                  <a:lnTo>
                    <a:pt x="404" y="141"/>
                  </a:lnTo>
                  <a:cubicBezTo>
                    <a:pt x="402" y="141"/>
                    <a:pt x="400" y="141"/>
                    <a:pt x="398" y="141"/>
                  </a:cubicBezTo>
                  <a:cubicBezTo>
                    <a:pt x="398" y="149"/>
                    <a:pt x="396" y="161"/>
                    <a:pt x="400" y="166"/>
                  </a:cubicBezTo>
                  <a:cubicBezTo>
                    <a:pt x="401" y="168"/>
                    <a:pt x="403" y="168"/>
                    <a:pt x="405" y="168"/>
                  </a:cubicBezTo>
                  <a:lnTo>
                    <a:pt x="405" y="172"/>
                  </a:lnTo>
                  <a:cubicBezTo>
                    <a:pt x="400" y="173"/>
                    <a:pt x="395" y="174"/>
                    <a:pt x="393" y="170"/>
                  </a:cubicBezTo>
                  <a:cubicBezTo>
                    <a:pt x="389" y="162"/>
                    <a:pt x="392" y="151"/>
                    <a:pt x="391" y="141"/>
                  </a:cubicBezTo>
                  <a:cubicBezTo>
                    <a:pt x="389" y="141"/>
                    <a:pt x="387" y="141"/>
                    <a:pt x="386" y="140"/>
                  </a:cubicBezTo>
                  <a:cubicBezTo>
                    <a:pt x="386" y="136"/>
                    <a:pt x="385" y="135"/>
                    <a:pt x="391" y="135"/>
                  </a:cubicBezTo>
                  <a:moveTo>
                    <a:pt x="778" y="122"/>
                  </a:moveTo>
                  <a:cubicBezTo>
                    <a:pt x="780" y="122"/>
                    <a:pt x="782" y="122"/>
                    <a:pt x="784" y="122"/>
                  </a:cubicBezTo>
                  <a:cubicBezTo>
                    <a:pt x="784" y="131"/>
                    <a:pt x="784" y="140"/>
                    <a:pt x="784" y="149"/>
                  </a:cubicBezTo>
                  <a:cubicBezTo>
                    <a:pt x="785" y="149"/>
                    <a:pt x="786" y="148"/>
                    <a:pt x="787" y="148"/>
                  </a:cubicBezTo>
                  <a:cubicBezTo>
                    <a:pt x="792" y="144"/>
                    <a:pt x="797" y="140"/>
                    <a:pt x="801" y="136"/>
                  </a:cubicBezTo>
                  <a:cubicBezTo>
                    <a:pt x="804" y="136"/>
                    <a:pt x="806" y="137"/>
                    <a:pt x="809" y="137"/>
                  </a:cubicBezTo>
                  <a:cubicBezTo>
                    <a:pt x="808" y="137"/>
                    <a:pt x="808" y="138"/>
                    <a:pt x="807" y="139"/>
                  </a:cubicBezTo>
                  <a:cubicBezTo>
                    <a:pt x="802" y="140"/>
                    <a:pt x="799" y="145"/>
                    <a:pt x="795" y="148"/>
                  </a:cubicBezTo>
                  <a:lnTo>
                    <a:pt x="795" y="151"/>
                  </a:lnTo>
                  <a:cubicBezTo>
                    <a:pt x="800" y="154"/>
                    <a:pt x="811" y="167"/>
                    <a:pt x="809" y="172"/>
                  </a:cubicBezTo>
                  <a:cubicBezTo>
                    <a:pt x="807" y="171"/>
                    <a:pt x="805" y="170"/>
                    <a:pt x="803" y="170"/>
                  </a:cubicBezTo>
                  <a:cubicBezTo>
                    <a:pt x="800" y="164"/>
                    <a:pt x="796" y="159"/>
                    <a:pt x="792" y="153"/>
                  </a:cubicBezTo>
                  <a:cubicBezTo>
                    <a:pt x="790" y="154"/>
                    <a:pt x="787" y="155"/>
                    <a:pt x="785" y="157"/>
                  </a:cubicBezTo>
                  <a:cubicBezTo>
                    <a:pt x="785" y="162"/>
                    <a:pt x="784" y="167"/>
                    <a:pt x="784" y="172"/>
                  </a:cubicBezTo>
                  <a:cubicBezTo>
                    <a:pt x="781" y="172"/>
                    <a:pt x="780" y="172"/>
                    <a:pt x="778" y="170"/>
                  </a:cubicBezTo>
                  <a:cubicBezTo>
                    <a:pt x="777" y="166"/>
                    <a:pt x="777" y="126"/>
                    <a:pt x="778" y="122"/>
                  </a:cubicBezTo>
                  <a:moveTo>
                    <a:pt x="658" y="122"/>
                  </a:moveTo>
                  <a:cubicBezTo>
                    <a:pt x="668" y="122"/>
                    <a:pt x="678" y="122"/>
                    <a:pt x="685" y="127"/>
                  </a:cubicBezTo>
                  <a:cubicBezTo>
                    <a:pt x="688" y="135"/>
                    <a:pt x="687" y="138"/>
                    <a:pt x="683" y="145"/>
                  </a:cubicBezTo>
                  <a:cubicBezTo>
                    <a:pt x="686" y="148"/>
                    <a:pt x="688" y="150"/>
                    <a:pt x="691" y="155"/>
                  </a:cubicBezTo>
                  <a:cubicBezTo>
                    <a:pt x="690" y="159"/>
                    <a:pt x="689" y="162"/>
                    <a:pt x="687" y="166"/>
                  </a:cubicBezTo>
                  <a:cubicBezTo>
                    <a:pt x="684" y="168"/>
                    <a:pt x="682" y="170"/>
                    <a:pt x="679" y="171"/>
                  </a:cubicBezTo>
                  <a:cubicBezTo>
                    <a:pt x="669" y="174"/>
                    <a:pt x="657" y="173"/>
                    <a:pt x="648" y="170"/>
                  </a:cubicBezTo>
                  <a:cubicBezTo>
                    <a:pt x="648" y="154"/>
                    <a:pt x="646" y="132"/>
                    <a:pt x="648" y="122"/>
                  </a:cubicBezTo>
                  <a:cubicBezTo>
                    <a:pt x="651" y="121"/>
                    <a:pt x="655" y="122"/>
                    <a:pt x="658" y="122"/>
                  </a:cubicBezTo>
                  <a:moveTo>
                    <a:pt x="101" y="122"/>
                  </a:moveTo>
                  <a:lnTo>
                    <a:pt x="104" y="122"/>
                  </a:lnTo>
                  <a:lnTo>
                    <a:pt x="104" y="128"/>
                  </a:lnTo>
                  <a:cubicBezTo>
                    <a:pt x="104" y="128"/>
                    <a:pt x="103" y="129"/>
                    <a:pt x="103" y="129"/>
                  </a:cubicBezTo>
                  <a:cubicBezTo>
                    <a:pt x="101" y="129"/>
                    <a:pt x="99" y="128"/>
                    <a:pt x="98" y="128"/>
                  </a:cubicBezTo>
                  <a:lnTo>
                    <a:pt x="98" y="122"/>
                  </a:lnTo>
                  <a:cubicBezTo>
                    <a:pt x="99" y="122"/>
                    <a:pt x="100" y="122"/>
                    <a:pt x="101" y="122"/>
                  </a:cubicBezTo>
                  <a:moveTo>
                    <a:pt x="65" y="122"/>
                  </a:moveTo>
                  <a:cubicBezTo>
                    <a:pt x="65" y="127"/>
                    <a:pt x="65" y="133"/>
                    <a:pt x="66" y="138"/>
                  </a:cubicBezTo>
                  <a:cubicBezTo>
                    <a:pt x="67" y="138"/>
                    <a:pt x="68" y="138"/>
                    <a:pt x="70" y="137"/>
                  </a:cubicBezTo>
                  <a:cubicBezTo>
                    <a:pt x="72" y="134"/>
                    <a:pt x="81" y="134"/>
                    <a:pt x="86" y="135"/>
                  </a:cubicBezTo>
                  <a:cubicBezTo>
                    <a:pt x="93" y="141"/>
                    <a:pt x="91" y="146"/>
                    <a:pt x="91" y="154"/>
                  </a:cubicBezTo>
                  <a:cubicBezTo>
                    <a:pt x="92" y="162"/>
                    <a:pt x="93" y="170"/>
                    <a:pt x="91" y="172"/>
                  </a:cubicBezTo>
                  <a:cubicBezTo>
                    <a:pt x="89" y="172"/>
                    <a:pt x="87" y="172"/>
                    <a:pt x="85" y="172"/>
                  </a:cubicBezTo>
                  <a:cubicBezTo>
                    <a:pt x="85" y="162"/>
                    <a:pt x="84" y="152"/>
                    <a:pt x="83" y="142"/>
                  </a:cubicBezTo>
                  <a:cubicBezTo>
                    <a:pt x="75" y="138"/>
                    <a:pt x="73" y="140"/>
                    <a:pt x="67" y="143"/>
                  </a:cubicBezTo>
                  <a:cubicBezTo>
                    <a:pt x="65" y="149"/>
                    <a:pt x="68" y="168"/>
                    <a:pt x="64" y="172"/>
                  </a:cubicBezTo>
                  <a:cubicBezTo>
                    <a:pt x="63" y="172"/>
                    <a:pt x="60" y="172"/>
                    <a:pt x="59" y="172"/>
                  </a:cubicBezTo>
                  <a:lnTo>
                    <a:pt x="59" y="122"/>
                  </a:lnTo>
                  <a:lnTo>
                    <a:pt x="65" y="122"/>
                  </a:lnTo>
                  <a:close/>
                  <a:moveTo>
                    <a:pt x="52" y="154"/>
                  </a:moveTo>
                  <a:cubicBezTo>
                    <a:pt x="52" y="166"/>
                    <a:pt x="33" y="181"/>
                    <a:pt x="18" y="172"/>
                  </a:cubicBezTo>
                  <a:cubicBezTo>
                    <a:pt x="18" y="170"/>
                    <a:pt x="3" y="164"/>
                    <a:pt x="3" y="148"/>
                  </a:cubicBezTo>
                  <a:cubicBezTo>
                    <a:pt x="3" y="148"/>
                    <a:pt x="2" y="147"/>
                    <a:pt x="2" y="147"/>
                  </a:cubicBezTo>
                  <a:cubicBezTo>
                    <a:pt x="4" y="117"/>
                    <a:pt x="50" y="113"/>
                    <a:pt x="52" y="137"/>
                  </a:cubicBezTo>
                  <a:cubicBezTo>
                    <a:pt x="51" y="137"/>
                    <a:pt x="50" y="137"/>
                    <a:pt x="50" y="137"/>
                  </a:cubicBezTo>
                  <a:cubicBezTo>
                    <a:pt x="48" y="137"/>
                    <a:pt x="46" y="137"/>
                    <a:pt x="44" y="137"/>
                  </a:cubicBezTo>
                  <a:cubicBezTo>
                    <a:pt x="39" y="117"/>
                    <a:pt x="9" y="128"/>
                    <a:pt x="9" y="148"/>
                  </a:cubicBezTo>
                  <a:cubicBezTo>
                    <a:pt x="10" y="170"/>
                    <a:pt x="42" y="175"/>
                    <a:pt x="45" y="154"/>
                  </a:cubicBezTo>
                  <a:lnTo>
                    <a:pt x="52" y="154"/>
                  </a:lnTo>
                  <a:close/>
                  <a:moveTo>
                    <a:pt x="534" y="121"/>
                  </a:moveTo>
                  <a:cubicBezTo>
                    <a:pt x="535" y="122"/>
                    <a:pt x="536" y="123"/>
                    <a:pt x="537" y="124"/>
                  </a:cubicBezTo>
                  <a:cubicBezTo>
                    <a:pt x="537" y="126"/>
                    <a:pt x="537" y="127"/>
                    <a:pt x="537" y="128"/>
                  </a:cubicBezTo>
                  <a:lnTo>
                    <a:pt x="530" y="128"/>
                  </a:lnTo>
                  <a:lnTo>
                    <a:pt x="530" y="124"/>
                  </a:lnTo>
                  <a:cubicBezTo>
                    <a:pt x="530" y="124"/>
                    <a:pt x="530" y="123"/>
                    <a:pt x="530" y="123"/>
                  </a:cubicBezTo>
                  <a:cubicBezTo>
                    <a:pt x="531" y="122"/>
                    <a:pt x="533" y="122"/>
                    <a:pt x="534" y="121"/>
                  </a:cubicBezTo>
                  <a:moveTo>
                    <a:pt x="267" y="137"/>
                  </a:moveTo>
                  <a:cubicBezTo>
                    <a:pt x="263" y="137"/>
                    <a:pt x="261" y="136"/>
                    <a:pt x="259" y="135"/>
                  </a:cubicBezTo>
                  <a:cubicBezTo>
                    <a:pt x="254" y="117"/>
                    <a:pt x="218" y="127"/>
                    <a:pt x="225" y="153"/>
                  </a:cubicBezTo>
                  <a:cubicBezTo>
                    <a:pt x="228" y="163"/>
                    <a:pt x="241" y="172"/>
                    <a:pt x="252" y="166"/>
                  </a:cubicBezTo>
                  <a:cubicBezTo>
                    <a:pt x="257" y="163"/>
                    <a:pt x="258" y="156"/>
                    <a:pt x="263" y="154"/>
                  </a:cubicBezTo>
                  <a:lnTo>
                    <a:pt x="268" y="154"/>
                  </a:lnTo>
                  <a:cubicBezTo>
                    <a:pt x="260" y="180"/>
                    <a:pt x="223" y="178"/>
                    <a:pt x="217" y="151"/>
                  </a:cubicBezTo>
                  <a:cubicBezTo>
                    <a:pt x="211" y="121"/>
                    <a:pt x="249" y="112"/>
                    <a:pt x="267" y="133"/>
                  </a:cubicBezTo>
                  <a:lnTo>
                    <a:pt x="267" y="137"/>
                  </a:lnTo>
                  <a:close/>
                </a:path>
              </a:pathLst>
            </a:custGeom>
            <a:solidFill>
              <a:srgbClr val="231F2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62" name="group 162"/>
          <p:cNvGrpSpPr/>
          <p:nvPr/>
        </p:nvGrpSpPr>
        <p:grpSpPr>
          <a:xfrm rot="21600000">
            <a:off x="7861528" y="7356248"/>
            <a:ext cx="762655" cy="175738"/>
            <a:chOff x="0" y="0"/>
            <a:chExt cx="762655" cy="175738"/>
          </a:xfrm>
        </p:grpSpPr>
        <p:sp>
          <p:nvSpPr>
            <p:cNvPr id="1522" name="path 1522"/>
            <p:cNvSpPr/>
            <p:nvPr/>
          </p:nvSpPr>
          <p:spPr>
            <a:xfrm>
              <a:off x="260281" y="63745"/>
              <a:ext cx="502373" cy="96189"/>
            </a:xfrm>
            <a:custGeom>
              <a:avLst/>
              <a:gdLst/>
              <a:ahLst/>
              <a:cxnLst/>
              <a:rect l="0" t="0" r="0" b="0"/>
              <a:pathLst>
                <a:path w="791" h="151">
                  <a:moveTo>
                    <a:pt x="241" y="113"/>
                  </a:moveTo>
                  <a:cubicBezTo>
                    <a:pt x="234" y="119"/>
                    <a:pt x="227" y="125"/>
                    <a:pt x="220" y="131"/>
                  </a:cubicBezTo>
                  <a:cubicBezTo>
                    <a:pt x="230" y="131"/>
                    <a:pt x="242" y="131"/>
                    <a:pt x="253" y="131"/>
                  </a:cubicBezTo>
                  <a:cubicBezTo>
                    <a:pt x="260" y="130"/>
                    <a:pt x="267" y="132"/>
                    <a:pt x="271" y="128"/>
                  </a:cubicBezTo>
                  <a:cubicBezTo>
                    <a:pt x="261" y="124"/>
                    <a:pt x="251" y="117"/>
                    <a:pt x="241" y="113"/>
                  </a:cubicBezTo>
                  <a:moveTo>
                    <a:pt x="280" y="106"/>
                  </a:moveTo>
                  <a:cubicBezTo>
                    <a:pt x="279" y="107"/>
                    <a:pt x="279" y="107"/>
                    <a:pt x="278" y="108"/>
                  </a:cubicBezTo>
                  <a:cubicBezTo>
                    <a:pt x="290" y="121"/>
                    <a:pt x="325" y="127"/>
                    <a:pt x="333" y="106"/>
                  </a:cubicBezTo>
                  <a:lnTo>
                    <a:pt x="280" y="106"/>
                  </a:lnTo>
                  <a:close/>
                  <a:moveTo>
                    <a:pt x="107" y="95"/>
                  </a:moveTo>
                  <a:cubicBezTo>
                    <a:pt x="109" y="98"/>
                    <a:pt x="105" y="101"/>
                    <a:pt x="107" y="104"/>
                  </a:cubicBezTo>
                  <a:cubicBezTo>
                    <a:pt x="132" y="104"/>
                    <a:pt x="159" y="105"/>
                    <a:pt x="185" y="105"/>
                  </a:cubicBezTo>
                  <a:cubicBezTo>
                    <a:pt x="185" y="107"/>
                    <a:pt x="186" y="109"/>
                    <a:pt x="186" y="111"/>
                  </a:cubicBezTo>
                  <a:cubicBezTo>
                    <a:pt x="186" y="114"/>
                    <a:pt x="185" y="117"/>
                    <a:pt x="185" y="119"/>
                  </a:cubicBezTo>
                  <a:lnTo>
                    <a:pt x="109" y="119"/>
                  </a:lnTo>
                  <a:cubicBezTo>
                    <a:pt x="108" y="120"/>
                    <a:pt x="107" y="120"/>
                    <a:pt x="106" y="121"/>
                  </a:cubicBezTo>
                  <a:cubicBezTo>
                    <a:pt x="105" y="130"/>
                    <a:pt x="106" y="140"/>
                    <a:pt x="106" y="149"/>
                  </a:cubicBezTo>
                  <a:cubicBezTo>
                    <a:pt x="97" y="149"/>
                    <a:pt x="85" y="149"/>
                    <a:pt x="76" y="148"/>
                  </a:cubicBezTo>
                  <a:cubicBezTo>
                    <a:pt x="76" y="139"/>
                    <a:pt x="77" y="128"/>
                    <a:pt x="76" y="119"/>
                  </a:cubicBezTo>
                  <a:cubicBezTo>
                    <a:pt x="51" y="118"/>
                    <a:pt x="25" y="119"/>
                    <a:pt x="0" y="118"/>
                  </a:cubicBezTo>
                  <a:cubicBezTo>
                    <a:pt x="0" y="113"/>
                    <a:pt x="1" y="102"/>
                    <a:pt x="0" y="103"/>
                  </a:cubicBezTo>
                  <a:cubicBezTo>
                    <a:pt x="24" y="103"/>
                    <a:pt x="50" y="105"/>
                    <a:pt x="75" y="104"/>
                  </a:cubicBezTo>
                  <a:cubicBezTo>
                    <a:pt x="78" y="104"/>
                    <a:pt x="74" y="96"/>
                    <a:pt x="77" y="95"/>
                  </a:cubicBezTo>
                  <a:cubicBezTo>
                    <a:pt x="85" y="94"/>
                    <a:pt x="96" y="95"/>
                    <a:pt x="107" y="95"/>
                  </a:cubicBezTo>
                  <a:moveTo>
                    <a:pt x="529" y="87"/>
                  </a:moveTo>
                  <a:cubicBezTo>
                    <a:pt x="524" y="90"/>
                    <a:pt x="519" y="89"/>
                    <a:pt x="515" y="95"/>
                  </a:cubicBezTo>
                  <a:cubicBezTo>
                    <a:pt x="529" y="123"/>
                    <a:pt x="553" y="147"/>
                    <a:pt x="593" y="148"/>
                  </a:cubicBezTo>
                  <a:cubicBezTo>
                    <a:pt x="594" y="144"/>
                    <a:pt x="594" y="135"/>
                    <a:pt x="595" y="130"/>
                  </a:cubicBezTo>
                  <a:cubicBezTo>
                    <a:pt x="587" y="128"/>
                    <a:pt x="577" y="129"/>
                    <a:pt x="569" y="127"/>
                  </a:cubicBezTo>
                  <a:cubicBezTo>
                    <a:pt x="568" y="126"/>
                    <a:pt x="567" y="124"/>
                    <a:pt x="566" y="122"/>
                  </a:cubicBezTo>
                  <a:cubicBezTo>
                    <a:pt x="570" y="116"/>
                    <a:pt x="576" y="111"/>
                    <a:pt x="580" y="105"/>
                  </a:cubicBezTo>
                  <a:cubicBezTo>
                    <a:pt x="583" y="101"/>
                    <a:pt x="584" y="95"/>
                    <a:pt x="587" y="90"/>
                  </a:cubicBezTo>
                  <a:cubicBezTo>
                    <a:pt x="579" y="90"/>
                    <a:pt x="570" y="89"/>
                    <a:pt x="562" y="89"/>
                  </a:cubicBezTo>
                  <a:cubicBezTo>
                    <a:pt x="561" y="93"/>
                    <a:pt x="559" y="98"/>
                    <a:pt x="558" y="103"/>
                  </a:cubicBezTo>
                  <a:cubicBezTo>
                    <a:pt x="554" y="106"/>
                    <a:pt x="551" y="108"/>
                    <a:pt x="548" y="111"/>
                  </a:cubicBezTo>
                  <a:cubicBezTo>
                    <a:pt x="542" y="104"/>
                    <a:pt x="537" y="91"/>
                    <a:pt x="529" y="87"/>
                  </a:cubicBezTo>
                  <a:moveTo>
                    <a:pt x="475" y="63"/>
                  </a:moveTo>
                  <a:lnTo>
                    <a:pt x="454" y="63"/>
                  </a:lnTo>
                  <a:lnTo>
                    <a:pt x="454" y="66"/>
                  </a:lnTo>
                  <a:cubicBezTo>
                    <a:pt x="448" y="80"/>
                    <a:pt x="463" y="77"/>
                    <a:pt x="474" y="78"/>
                  </a:cubicBezTo>
                  <a:cubicBezTo>
                    <a:pt x="475" y="80"/>
                    <a:pt x="476" y="84"/>
                    <a:pt x="476" y="86"/>
                  </a:cubicBezTo>
                  <a:cubicBezTo>
                    <a:pt x="475" y="89"/>
                    <a:pt x="476" y="91"/>
                    <a:pt x="476" y="92"/>
                  </a:cubicBezTo>
                  <a:cubicBezTo>
                    <a:pt x="469" y="92"/>
                    <a:pt x="460" y="93"/>
                    <a:pt x="453" y="93"/>
                  </a:cubicBezTo>
                  <a:cubicBezTo>
                    <a:pt x="452" y="104"/>
                    <a:pt x="453" y="117"/>
                    <a:pt x="454" y="125"/>
                  </a:cubicBezTo>
                  <a:cubicBezTo>
                    <a:pt x="461" y="120"/>
                    <a:pt x="468" y="114"/>
                    <a:pt x="475" y="114"/>
                  </a:cubicBezTo>
                  <a:cubicBezTo>
                    <a:pt x="474" y="119"/>
                    <a:pt x="476" y="126"/>
                    <a:pt x="475" y="132"/>
                  </a:cubicBezTo>
                  <a:cubicBezTo>
                    <a:pt x="463" y="140"/>
                    <a:pt x="445" y="153"/>
                    <a:pt x="425" y="147"/>
                  </a:cubicBezTo>
                  <a:cubicBezTo>
                    <a:pt x="425" y="129"/>
                    <a:pt x="425" y="110"/>
                    <a:pt x="425" y="92"/>
                  </a:cubicBezTo>
                  <a:cubicBezTo>
                    <a:pt x="420" y="91"/>
                    <a:pt x="413" y="93"/>
                    <a:pt x="407" y="92"/>
                  </a:cubicBezTo>
                  <a:cubicBezTo>
                    <a:pt x="407" y="89"/>
                    <a:pt x="406" y="82"/>
                    <a:pt x="406" y="78"/>
                  </a:cubicBezTo>
                  <a:cubicBezTo>
                    <a:pt x="412" y="77"/>
                    <a:pt x="420" y="78"/>
                    <a:pt x="425" y="77"/>
                  </a:cubicBezTo>
                  <a:cubicBezTo>
                    <a:pt x="426" y="74"/>
                    <a:pt x="424" y="69"/>
                    <a:pt x="425" y="65"/>
                  </a:cubicBezTo>
                  <a:cubicBezTo>
                    <a:pt x="420" y="61"/>
                    <a:pt x="414" y="66"/>
                    <a:pt x="407" y="64"/>
                  </a:cubicBezTo>
                  <a:cubicBezTo>
                    <a:pt x="407" y="59"/>
                    <a:pt x="406" y="54"/>
                    <a:pt x="407" y="50"/>
                  </a:cubicBezTo>
                  <a:cubicBezTo>
                    <a:pt x="412" y="51"/>
                    <a:pt x="420" y="49"/>
                    <a:pt x="427" y="49"/>
                  </a:cubicBezTo>
                  <a:cubicBezTo>
                    <a:pt x="439" y="48"/>
                    <a:pt x="450" y="49"/>
                    <a:pt x="460" y="49"/>
                  </a:cubicBezTo>
                  <a:cubicBezTo>
                    <a:pt x="466" y="49"/>
                    <a:pt x="472" y="47"/>
                    <a:pt x="476" y="50"/>
                  </a:cubicBezTo>
                  <a:cubicBezTo>
                    <a:pt x="475" y="53"/>
                    <a:pt x="476" y="60"/>
                    <a:pt x="475" y="63"/>
                  </a:cubicBezTo>
                  <a:moveTo>
                    <a:pt x="693" y="149"/>
                  </a:moveTo>
                  <a:cubicBezTo>
                    <a:pt x="693" y="145"/>
                    <a:pt x="693" y="138"/>
                    <a:pt x="693" y="134"/>
                  </a:cubicBezTo>
                  <a:cubicBezTo>
                    <a:pt x="708" y="133"/>
                    <a:pt x="725" y="133"/>
                    <a:pt x="740" y="132"/>
                  </a:cubicBezTo>
                  <a:cubicBezTo>
                    <a:pt x="751" y="125"/>
                    <a:pt x="746" y="78"/>
                    <a:pt x="744" y="62"/>
                  </a:cubicBezTo>
                  <a:cubicBezTo>
                    <a:pt x="729" y="63"/>
                    <a:pt x="692" y="62"/>
                    <a:pt x="678" y="60"/>
                  </a:cubicBezTo>
                  <a:cubicBezTo>
                    <a:pt x="676" y="55"/>
                    <a:pt x="675" y="51"/>
                    <a:pt x="677" y="46"/>
                  </a:cubicBezTo>
                  <a:cubicBezTo>
                    <a:pt x="713" y="47"/>
                    <a:pt x="753" y="44"/>
                    <a:pt x="789" y="45"/>
                  </a:cubicBezTo>
                  <a:cubicBezTo>
                    <a:pt x="789" y="50"/>
                    <a:pt x="791" y="58"/>
                    <a:pt x="790" y="62"/>
                  </a:cubicBezTo>
                  <a:cubicBezTo>
                    <a:pt x="782" y="62"/>
                    <a:pt x="776" y="61"/>
                    <a:pt x="772" y="64"/>
                  </a:cubicBezTo>
                  <a:cubicBezTo>
                    <a:pt x="770" y="87"/>
                    <a:pt x="774" y="113"/>
                    <a:pt x="771" y="133"/>
                  </a:cubicBezTo>
                  <a:cubicBezTo>
                    <a:pt x="770" y="138"/>
                    <a:pt x="765" y="141"/>
                    <a:pt x="763" y="145"/>
                  </a:cubicBezTo>
                  <a:cubicBezTo>
                    <a:pt x="756" y="152"/>
                    <a:pt x="716" y="149"/>
                    <a:pt x="693" y="149"/>
                  </a:cubicBezTo>
                  <a:moveTo>
                    <a:pt x="627" y="147"/>
                  </a:moveTo>
                  <a:lnTo>
                    <a:pt x="651" y="147"/>
                  </a:lnTo>
                  <a:cubicBezTo>
                    <a:pt x="652" y="120"/>
                    <a:pt x="652" y="94"/>
                    <a:pt x="653" y="68"/>
                  </a:cubicBezTo>
                  <a:cubicBezTo>
                    <a:pt x="655" y="63"/>
                    <a:pt x="662" y="61"/>
                    <a:pt x="665" y="57"/>
                  </a:cubicBezTo>
                  <a:cubicBezTo>
                    <a:pt x="670" y="53"/>
                    <a:pt x="671" y="47"/>
                    <a:pt x="674" y="39"/>
                  </a:cubicBezTo>
                  <a:lnTo>
                    <a:pt x="650" y="39"/>
                  </a:lnTo>
                  <a:cubicBezTo>
                    <a:pt x="641" y="52"/>
                    <a:pt x="628" y="61"/>
                    <a:pt x="609" y="62"/>
                  </a:cubicBezTo>
                  <a:cubicBezTo>
                    <a:pt x="608" y="71"/>
                    <a:pt x="608" y="72"/>
                    <a:pt x="608" y="81"/>
                  </a:cubicBezTo>
                  <a:cubicBezTo>
                    <a:pt x="613" y="81"/>
                    <a:pt x="621" y="79"/>
                    <a:pt x="625" y="79"/>
                  </a:cubicBezTo>
                  <a:cubicBezTo>
                    <a:pt x="626" y="101"/>
                    <a:pt x="626" y="124"/>
                    <a:pt x="627" y="147"/>
                  </a:cubicBezTo>
                  <a:moveTo>
                    <a:pt x="341" y="43"/>
                  </a:moveTo>
                  <a:cubicBezTo>
                    <a:pt x="341" y="50"/>
                    <a:pt x="343" y="51"/>
                    <a:pt x="341" y="55"/>
                  </a:cubicBezTo>
                  <a:cubicBezTo>
                    <a:pt x="309" y="55"/>
                    <a:pt x="275" y="56"/>
                    <a:pt x="243" y="56"/>
                  </a:cubicBezTo>
                  <a:cubicBezTo>
                    <a:pt x="243" y="57"/>
                    <a:pt x="244" y="58"/>
                    <a:pt x="244" y="60"/>
                  </a:cubicBezTo>
                  <a:cubicBezTo>
                    <a:pt x="277" y="60"/>
                    <a:pt x="309" y="61"/>
                    <a:pt x="341" y="61"/>
                  </a:cubicBezTo>
                  <a:lnTo>
                    <a:pt x="341" y="63"/>
                  </a:lnTo>
                  <a:cubicBezTo>
                    <a:pt x="341" y="65"/>
                    <a:pt x="342" y="68"/>
                    <a:pt x="342" y="71"/>
                  </a:cubicBezTo>
                  <a:cubicBezTo>
                    <a:pt x="325" y="71"/>
                    <a:pt x="302" y="72"/>
                    <a:pt x="283" y="71"/>
                  </a:cubicBezTo>
                  <a:cubicBezTo>
                    <a:pt x="268" y="71"/>
                    <a:pt x="256" y="71"/>
                    <a:pt x="244" y="72"/>
                  </a:cubicBezTo>
                  <a:cubicBezTo>
                    <a:pt x="245" y="72"/>
                    <a:pt x="244" y="75"/>
                    <a:pt x="245" y="76"/>
                  </a:cubicBezTo>
                  <a:cubicBezTo>
                    <a:pt x="257" y="78"/>
                    <a:pt x="268" y="77"/>
                    <a:pt x="285" y="77"/>
                  </a:cubicBezTo>
                  <a:cubicBezTo>
                    <a:pt x="312" y="77"/>
                    <a:pt x="344" y="77"/>
                    <a:pt x="354" y="74"/>
                  </a:cubicBezTo>
                  <a:cubicBezTo>
                    <a:pt x="355" y="61"/>
                    <a:pt x="355" y="45"/>
                    <a:pt x="351" y="37"/>
                  </a:cubicBezTo>
                  <a:cubicBezTo>
                    <a:pt x="338" y="37"/>
                    <a:pt x="323" y="38"/>
                    <a:pt x="307" y="38"/>
                  </a:cubicBezTo>
                  <a:cubicBezTo>
                    <a:pt x="288" y="37"/>
                    <a:pt x="273" y="37"/>
                    <a:pt x="255" y="37"/>
                  </a:cubicBezTo>
                  <a:cubicBezTo>
                    <a:pt x="251" y="37"/>
                    <a:pt x="246" y="36"/>
                    <a:pt x="243" y="38"/>
                  </a:cubicBezTo>
                  <a:cubicBezTo>
                    <a:pt x="244" y="39"/>
                    <a:pt x="244" y="42"/>
                    <a:pt x="244" y="43"/>
                  </a:cubicBezTo>
                  <a:lnTo>
                    <a:pt x="341" y="43"/>
                  </a:lnTo>
                  <a:close/>
                  <a:moveTo>
                    <a:pt x="553" y="50"/>
                  </a:moveTo>
                  <a:cubicBezTo>
                    <a:pt x="542" y="49"/>
                    <a:pt x="519" y="51"/>
                    <a:pt x="509" y="51"/>
                  </a:cubicBezTo>
                  <a:cubicBezTo>
                    <a:pt x="510" y="57"/>
                    <a:pt x="506" y="59"/>
                    <a:pt x="509" y="64"/>
                  </a:cubicBezTo>
                  <a:cubicBezTo>
                    <a:pt x="525" y="64"/>
                    <a:pt x="549" y="69"/>
                    <a:pt x="560" y="64"/>
                  </a:cubicBezTo>
                  <a:cubicBezTo>
                    <a:pt x="561" y="51"/>
                    <a:pt x="563" y="31"/>
                    <a:pt x="561" y="19"/>
                  </a:cubicBezTo>
                  <a:cubicBezTo>
                    <a:pt x="549" y="21"/>
                    <a:pt x="516" y="17"/>
                    <a:pt x="509" y="21"/>
                  </a:cubicBezTo>
                  <a:cubicBezTo>
                    <a:pt x="508" y="24"/>
                    <a:pt x="508" y="29"/>
                    <a:pt x="508" y="32"/>
                  </a:cubicBezTo>
                  <a:cubicBezTo>
                    <a:pt x="509" y="33"/>
                    <a:pt x="510" y="34"/>
                    <a:pt x="511" y="35"/>
                  </a:cubicBezTo>
                  <a:lnTo>
                    <a:pt x="553" y="35"/>
                  </a:lnTo>
                  <a:cubicBezTo>
                    <a:pt x="553" y="36"/>
                    <a:pt x="554" y="37"/>
                    <a:pt x="554" y="39"/>
                  </a:cubicBezTo>
                  <a:cubicBezTo>
                    <a:pt x="554" y="42"/>
                    <a:pt x="553" y="46"/>
                    <a:pt x="553" y="50"/>
                  </a:cubicBezTo>
                  <a:moveTo>
                    <a:pt x="683" y="7"/>
                  </a:moveTo>
                  <a:cubicBezTo>
                    <a:pt x="704" y="8"/>
                    <a:pt x="766" y="4"/>
                    <a:pt x="785" y="9"/>
                  </a:cubicBezTo>
                  <a:cubicBezTo>
                    <a:pt x="785" y="9"/>
                    <a:pt x="786" y="23"/>
                    <a:pt x="784" y="22"/>
                  </a:cubicBezTo>
                  <a:cubicBezTo>
                    <a:pt x="750" y="22"/>
                    <a:pt x="717" y="26"/>
                    <a:pt x="684" y="25"/>
                  </a:cubicBezTo>
                  <a:cubicBezTo>
                    <a:pt x="684" y="21"/>
                    <a:pt x="682" y="11"/>
                    <a:pt x="683" y="7"/>
                  </a:cubicBezTo>
                  <a:moveTo>
                    <a:pt x="501" y="5"/>
                  </a:moveTo>
                  <a:cubicBezTo>
                    <a:pt x="532" y="4"/>
                    <a:pt x="594" y="-2"/>
                    <a:pt x="590" y="19"/>
                  </a:cubicBezTo>
                  <a:cubicBezTo>
                    <a:pt x="587" y="39"/>
                    <a:pt x="596" y="80"/>
                    <a:pt x="583" y="77"/>
                  </a:cubicBezTo>
                  <a:cubicBezTo>
                    <a:pt x="572" y="83"/>
                    <a:pt x="553" y="81"/>
                    <a:pt x="508" y="80"/>
                  </a:cubicBezTo>
                  <a:cubicBezTo>
                    <a:pt x="508" y="97"/>
                    <a:pt x="506" y="121"/>
                    <a:pt x="511" y="132"/>
                  </a:cubicBezTo>
                  <a:cubicBezTo>
                    <a:pt x="519" y="133"/>
                    <a:pt x="527" y="133"/>
                    <a:pt x="535" y="134"/>
                  </a:cubicBezTo>
                  <a:cubicBezTo>
                    <a:pt x="534" y="138"/>
                    <a:pt x="536" y="144"/>
                    <a:pt x="535" y="148"/>
                  </a:cubicBezTo>
                  <a:cubicBezTo>
                    <a:pt x="522" y="148"/>
                    <a:pt x="508" y="147"/>
                    <a:pt x="495" y="147"/>
                  </a:cubicBezTo>
                  <a:cubicBezTo>
                    <a:pt x="491" y="144"/>
                    <a:pt x="485" y="148"/>
                    <a:pt x="483" y="140"/>
                  </a:cubicBezTo>
                  <a:cubicBezTo>
                    <a:pt x="479" y="124"/>
                    <a:pt x="482" y="92"/>
                    <a:pt x="482" y="69"/>
                  </a:cubicBezTo>
                  <a:cubicBezTo>
                    <a:pt x="482" y="47"/>
                    <a:pt x="480" y="25"/>
                    <a:pt x="483" y="11"/>
                  </a:cubicBezTo>
                  <a:cubicBezTo>
                    <a:pt x="484" y="9"/>
                    <a:pt x="490" y="2"/>
                    <a:pt x="501" y="5"/>
                  </a:cubicBezTo>
                  <a:moveTo>
                    <a:pt x="219" y="147"/>
                  </a:moveTo>
                  <a:lnTo>
                    <a:pt x="219" y="129"/>
                  </a:lnTo>
                  <a:cubicBezTo>
                    <a:pt x="211" y="127"/>
                    <a:pt x="211" y="124"/>
                    <a:pt x="206" y="119"/>
                  </a:cubicBezTo>
                  <a:cubicBezTo>
                    <a:pt x="207" y="117"/>
                    <a:pt x="209" y="115"/>
                    <a:pt x="211" y="113"/>
                  </a:cubicBezTo>
                  <a:cubicBezTo>
                    <a:pt x="222" y="108"/>
                    <a:pt x="229" y="100"/>
                    <a:pt x="235" y="90"/>
                  </a:cubicBezTo>
                  <a:cubicBezTo>
                    <a:pt x="227" y="84"/>
                    <a:pt x="221" y="88"/>
                    <a:pt x="215" y="79"/>
                  </a:cubicBezTo>
                  <a:cubicBezTo>
                    <a:pt x="218" y="67"/>
                    <a:pt x="213" y="38"/>
                    <a:pt x="218" y="28"/>
                  </a:cubicBezTo>
                  <a:cubicBezTo>
                    <a:pt x="238" y="26"/>
                    <a:pt x="261" y="27"/>
                    <a:pt x="282" y="26"/>
                  </a:cubicBezTo>
                  <a:lnTo>
                    <a:pt x="282" y="21"/>
                  </a:lnTo>
                  <a:cubicBezTo>
                    <a:pt x="280" y="20"/>
                    <a:pt x="279" y="19"/>
                    <a:pt x="278" y="18"/>
                  </a:cubicBezTo>
                  <a:cubicBezTo>
                    <a:pt x="256" y="17"/>
                    <a:pt x="232" y="19"/>
                    <a:pt x="209" y="18"/>
                  </a:cubicBezTo>
                  <a:cubicBezTo>
                    <a:pt x="209" y="16"/>
                    <a:pt x="209" y="13"/>
                    <a:pt x="209" y="11"/>
                  </a:cubicBezTo>
                  <a:cubicBezTo>
                    <a:pt x="209" y="10"/>
                    <a:pt x="210" y="8"/>
                    <a:pt x="211" y="6"/>
                  </a:cubicBezTo>
                  <a:cubicBezTo>
                    <a:pt x="235" y="6"/>
                    <a:pt x="304" y="3"/>
                    <a:pt x="349" y="3"/>
                  </a:cubicBezTo>
                  <a:cubicBezTo>
                    <a:pt x="369" y="3"/>
                    <a:pt x="383" y="1"/>
                    <a:pt x="387" y="5"/>
                  </a:cubicBezTo>
                  <a:cubicBezTo>
                    <a:pt x="387" y="7"/>
                    <a:pt x="387" y="17"/>
                    <a:pt x="387" y="19"/>
                  </a:cubicBezTo>
                  <a:cubicBezTo>
                    <a:pt x="362" y="20"/>
                    <a:pt x="336" y="18"/>
                    <a:pt x="311" y="19"/>
                  </a:cubicBezTo>
                  <a:lnTo>
                    <a:pt x="311" y="26"/>
                  </a:lnTo>
                  <a:cubicBezTo>
                    <a:pt x="313" y="26"/>
                    <a:pt x="315" y="27"/>
                    <a:pt x="317" y="27"/>
                  </a:cubicBezTo>
                  <a:cubicBezTo>
                    <a:pt x="334" y="23"/>
                    <a:pt x="360" y="23"/>
                    <a:pt x="380" y="27"/>
                  </a:cubicBezTo>
                  <a:cubicBezTo>
                    <a:pt x="383" y="36"/>
                    <a:pt x="381" y="48"/>
                    <a:pt x="381" y="58"/>
                  </a:cubicBezTo>
                  <a:cubicBezTo>
                    <a:pt x="380" y="69"/>
                    <a:pt x="383" y="77"/>
                    <a:pt x="379" y="83"/>
                  </a:cubicBezTo>
                  <a:cubicBezTo>
                    <a:pt x="377" y="83"/>
                    <a:pt x="374" y="87"/>
                    <a:pt x="372" y="87"/>
                  </a:cubicBezTo>
                  <a:cubicBezTo>
                    <a:pt x="336" y="88"/>
                    <a:pt x="299" y="88"/>
                    <a:pt x="264" y="89"/>
                  </a:cubicBezTo>
                  <a:cubicBezTo>
                    <a:pt x="264" y="94"/>
                    <a:pt x="262" y="91"/>
                    <a:pt x="265" y="95"/>
                  </a:cubicBezTo>
                  <a:lnTo>
                    <a:pt x="380" y="95"/>
                  </a:lnTo>
                  <a:cubicBezTo>
                    <a:pt x="375" y="115"/>
                    <a:pt x="356" y="115"/>
                    <a:pt x="343" y="127"/>
                  </a:cubicBezTo>
                  <a:lnTo>
                    <a:pt x="343" y="129"/>
                  </a:lnTo>
                  <a:cubicBezTo>
                    <a:pt x="357" y="130"/>
                    <a:pt x="372" y="131"/>
                    <a:pt x="386" y="132"/>
                  </a:cubicBezTo>
                  <a:cubicBezTo>
                    <a:pt x="386" y="137"/>
                    <a:pt x="385" y="142"/>
                    <a:pt x="385" y="147"/>
                  </a:cubicBezTo>
                  <a:cubicBezTo>
                    <a:pt x="370" y="147"/>
                    <a:pt x="342" y="146"/>
                    <a:pt x="324" y="143"/>
                  </a:cubicBezTo>
                  <a:cubicBezTo>
                    <a:pt x="313" y="142"/>
                    <a:pt x="309" y="136"/>
                    <a:pt x="303" y="137"/>
                  </a:cubicBezTo>
                  <a:cubicBezTo>
                    <a:pt x="291" y="139"/>
                    <a:pt x="282" y="144"/>
                    <a:pt x="268" y="146"/>
                  </a:cubicBezTo>
                  <a:cubicBezTo>
                    <a:pt x="254" y="147"/>
                    <a:pt x="235" y="147"/>
                    <a:pt x="219" y="147"/>
                  </a:cubicBezTo>
                  <a:moveTo>
                    <a:pt x="23" y="47"/>
                  </a:moveTo>
                  <a:lnTo>
                    <a:pt x="23" y="89"/>
                  </a:lnTo>
                  <a:cubicBezTo>
                    <a:pt x="32" y="89"/>
                    <a:pt x="40" y="90"/>
                    <a:pt x="49" y="90"/>
                  </a:cubicBezTo>
                  <a:cubicBezTo>
                    <a:pt x="50" y="72"/>
                    <a:pt x="50" y="55"/>
                    <a:pt x="51" y="37"/>
                  </a:cubicBezTo>
                  <a:cubicBezTo>
                    <a:pt x="58" y="27"/>
                    <a:pt x="70" y="21"/>
                    <a:pt x="75" y="8"/>
                  </a:cubicBezTo>
                  <a:cubicBezTo>
                    <a:pt x="76" y="7"/>
                    <a:pt x="76" y="4"/>
                    <a:pt x="77" y="3"/>
                  </a:cubicBezTo>
                  <a:cubicBezTo>
                    <a:pt x="70" y="2"/>
                    <a:pt x="60" y="3"/>
                    <a:pt x="53" y="2"/>
                  </a:cubicBezTo>
                  <a:cubicBezTo>
                    <a:pt x="48" y="7"/>
                    <a:pt x="50" y="10"/>
                    <a:pt x="46" y="14"/>
                  </a:cubicBezTo>
                  <a:cubicBezTo>
                    <a:pt x="37" y="22"/>
                    <a:pt x="21" y="30"/>
                    <a:pt x="0" y="31"/>
                  </a:cubicBezTo>
                  <a:cubicBezTo>
                    <a:pt x="0" y="36"/>
                    <a:pt x="0" y="42"/>
                    <a:pt x="0" y="47"/>
                  </a:cubicBezTo>
                  <a:cubicBezTo>
                    <a:pt x="7" y="48"/>
                    <a:pt x="16" y="46"/>
                    <a:pt x="23" y="47"/>
                  </a:cubicBezTo>
                  <a:moveTo>
                    <a:pt x="650" y="1"/>
                  </a:moveTo>
                  <a:cubicBezTo>
                    <a:pt x="656" y="2"/>
                    <a:pt x="667" y="2"/>
                    <a:pt x="674" y="3"/>
                  </a:cubicBezTo>
                  <a:lnTo>
                    <a:pt x="674" y="5"/>
                  </a:lnTo>
                  <a:cubicBezTo>
                    <a:pt x="673" y="6"/>
                    <a:pt x="672" y="7"/>
                    <a:pt x="671" y="8"/>
                  </a:cubicBezTo>
                  <a:cubicBezTo>
                    <a:pt x="665" y="22"/>
                    <a:pt x="655" y="33"/>
                    <a:pt x="640" y="39"/>
                  </a:cubicBezTo>
                  <a:cubicBezTo>
                    <a:pt x="631" y="42"/>
                    <a:pt x="619" y="41"/>
                    <a:pt x="608" y="43"/>
                  </a:cubicBezTo>
                  <a:cubicBezTo>
                    <a:pt x="608" y="37"/>
                    <a:pt x="609" y="32"/>
                    <a:pt x="609" y="27"/>
                  </a:cubicBezTo>
                  <a:cubicBezTo>
                    <a:pt x="621" y="25"/>
                    <a:pt x="631" y="23"/>
                    <a:pt x="638" y="17"/>
                  </a:cubicBezTo>
                  <a:cubicBezTo>
                    <a:pt x="644" y="13"/>
                    <a:pt x="644" y="6"/>
                    <a:pt x="650" y="1"/>
                  </a:cubicBezTo>
                  <a:moveTo>
                    <a:pt x="438" y="2"/>
                  </a:moveTo>
                  <a:cubicBezTo>
                    <a:pt x="446" y="2"/>
                    <a:pt x="460" y="0"/>
                    <a:pt x="464" y="3"/>
                  </a:cubicBezTo>
                  <a:cubicBezTo>
                    <a:pt x="462" y="8"/>
                    <a:pt x="460" y="14"/>
                    <a:pt x="457" y="19"/>
                  </a:cubicBezTo>
                  <a:cubicBezTo>
                    <a:pt x="463" y="20"/>
                    <a:pt x="470" y="18"/>
                    <a:pt x="476" y="19"/>
                  </a:cubicBezTo>
                  <a:cubicBezTo>
                    <a:pt x="476" y="23"/>
                    <a:pt x="476" y="30"/>
                    <a:pt x="476" y="34"/>
                  </a:cubicBezTo>
                  <a:cubicBezTo>
                    <a:pt x="463" y="33"/>
                    <a:pt x="447" y="34"/>
                    <a:pt x="437" y="35"/>
                  </a:cubicBezTo>
                  <a:cubicBezTo>
                    <a:pt x="433" y="35"/>
                    <a:pt x="432" y="39"/>
                    <a:pt x="428" y="41"/>
                  </a:cubicBezTo>
                  <a:cubicBezTo>
                    <a:pt x="423" y="43"/>
                    <a:pt x="416" y="44"/>
                    <a:pt x="409" y="45"/>
                  </a:cubicBezTo>
                  <a:cubicBezTo>
                    <a:pt x="409" y="44"/>
                    <a:pt x="408" y="44"/>
                    <a:pt x="407" y="43"/>
                  </a:cubicBezTo>
                  <a:lnTo>
                    <a:pt x="407" y="28"/>
                  </a:lnTo>
                  <a:cubicBezTo>
                    <a:pt x="416" y="24"/>
                    <a:pt x="426" y="20"/>
                    <a:pt x="430" y="15"/>
                  </a:cubicBezTo>
                  <a:cubicBezTo>
                    <a:pt x="434" y="10"/>
                    <a:pt x="431" y="7"/>
                    <a:pt x="438" y="2"/>
                  </a:cubicBezTo>
                  <a:moveTo>
                    <a:pt x="70" y="66"/>
                  </a:moveTo>
                  <a:lnTo>
                    <a:pt x="70" y="51"/>
                  </a:lnTo>
                  <a:cubicBezTo>
                    <a:pt x="77" y="49"/>
                    <a:pt x="84" y="47"/>
                    <a:pt x="91" y="45"/>
                  </a:cubicBezTo>
                  <a:cubicBezTo>
                    <a:pt x="90" y="32"/>
                    <a:pt x="91" y="18"/>
                    <a:pt x="91" y="5"/>
                  </a:cubicBezTo>
                  <a:cubicBezTo>
                    <a:pt x="90" y="2"/>
                    <a:pt x="96" y="3"/>
                    <a:pt x="98" y="1"/>
                  </a:cubicBezTo>
                  <a:cubicBezTo>
                    <a:pt x="105" y="2"/>
                    <a:pt x="112" y="0"/>
                    <a:pt x="119" y="2"/>
                  </a:cubicBezTo>
                  <a:cubicBezTo>
                    <a:pt x="118" y="9"/>
                    <a:pt x="119" y="20"/>
                    <a:pt x="118" y="28"/>
                  </a:cubicBezTo>
                  <a:cubicBezTo>
                    <a:pt x="120" y="31"/>
                    <a:pt x="120" y="33"/>
                    <a:pt x="122" y="35"/>
                  </a:cubicBezTo>
                  <a:cubicBezTo>
                    <a:pt x="135" y="28"/>
                    <a:pt x="144" y="19"/>
                    <a:pt x="155" y="10"/>
                  </a:cubicBezTo>
                  <a:cubicBezTo>
                    <a:pt x="163" y="11"/>
                    <a:pt x="172" y="10"/>
                    <a:pt x="180" y="10"/>
                  </a:cubicBezTo>
                  <a:cubicBezTo>
                    <a:pt x="177" y="13"/>
                    <a:pt x="175" y="20"/>
                    <a:pt x="173" y="22"/>
                  </a:cubicBezTo>
                  <a:cubicBezTo>
                    <a:pt x="161" y="35"/>
                    <a:pt x="149" y="46"/>
                    <a:pt x="135" y="53"/>
                  </a:cubicBezTo>
                  <a:cubicBezTo>
                    <a:pt x="129" y="55"/>
                    <a:pt x="124" y="53"/>
                    <a:pt x="118" y="57"/>
                  </a:cubicBezTo>
                  <a:cubicBezTo>
                    <a:pt x="121" y="66"/>
                    <a:pt x="115" y="71"/>
                    <a:pt x="123" y="74"/>
                  </a:cubicBezTo>
                  <a:cubicBezTo>
                    <a:pt x="131" y="73"/>
                    <a:pt x="148" y="76"/>
                    <a:pt x="161" y="76"/>
                  </a:cubicBezTo>
                  <a:cubicBezTo>
                    <a:pt x="172" y="76"/>
                    <a:pt x="182" y="73"/>
                    <a:pt x="186" y="77"/>
                  </a:cubicBezTo>
                  <a:cubicBezTo>
                    <a:pt x="185" y="80"/>
                    <a:pt x="187" y="87"/>
                    <a:pt x="186" y="91"/>
                  </a:cubicBezTo>
                  <a:cubicBezTo>
                    <a:pt x="160" y="91"/>
                    <a:pt x="120" y="93"/>
                    <a:pt x="99" y="89"/>
                  </a:cubicBezTo>
                  <a:cubicBezTo>
                    <a:pt x="96" y="89"/>
                    <a:pt x="95" y="85"/>
                    <a:pt x="93" y="84"/>
                  </a:cubicBezTo>
                  <a:cubicBezTo>
                    <a:pt x="92" y="77"/>
                    <a:pt x="91" y="71"/>
                    <a:pt x="89" y="64"/>
                  </a:cubicBezTo>
                  <a:cubicBezTo>
                    <a:pt x="83" y="65"/>
                    <a:pt x="77" y="65"/>
                    <a:pt x="70" y="66"/>
                  </a:cubicBezTo>
                </a:path>
              </a:pathLst>
            </a:custGeom>
            <a:solidFill>
              <a:srgbClr val="231F2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24" name="path 1524"/>
            <p:cNvSpPr/>
            <p:nvPr/>
          </p:nvSpPr>
          <p:spPr>
            <a:xfrm>
              <a:off x="0" y="0"/>
              <a:ext cx="181834" cy="175738"/>
            </a:xfrm>
            <a:custGeom>
              <a:avLst/>
              <a:gdLst/>
              <a:ahLst/>
              <a:cxnLst/>
              <a:rect l="0" t="0" r="0" b="0"/>
              <a:pathLst>
                <a:path w="286" h="276">
                  <a:moveTo>
                    <a:pt x="276" y="56"/>
                  </a:moveTo>
                  <a:lnTo>
                    <a:pt x="266" y="43"/>
                  </a:lnTo>
                  <a:cubicBezTo>
                    <a:pt x="266" y="43"/>
                    <a:pt x="226" y="49"/>
                    <a:pt x="227" y="27"/>
                  </a:cubicBezTo>
                  <a:cubicBezTo>
                    <a:pt x="227" y="27"/>
                    <a:pt x="230" y="11"/>
                    <a:pt x="201" y="17"/>
                  </a:cubicBezTo>
                  <a:cubicBezTo>
                    <a:pt x="201" y="17"/>
                    <a:pt x="194" y="11"/>
                    <a:pt x="195" y="7"/>
                  </a:cubicBezTo>
                  <a:cubicBezTo>
                    <a:pt x="195" y="7"/>
                    <a:pt x="197" y="-2"/>
                    <a:pt x="166" y="3"/>
                  </a:cubicBezTo>
                  <a:cubicBezTo>
                    <a:pt x="166" y="3"/>
                    <a:pt x="120" y="8"/>
                    <a:pt x="69" y="66"/>
                  </a:cubicBezTo>
                  <a:cubicBezTo>
                    <a:pt x="69" y="66"/>
                    <a:pt x="18" y="107"/>
                    <a:pt x="18" y="65"/>
                  </a:cubicBezTo>
                  <a:cubicBezTo>
                    <a:pt x="18" y="65"/>
                    <a:pt x="-9" y="93"/>
                    <a:pt x="5" y="116"/>
                  </a:cubicBezTo>
                  <a:cubicBezTo>
                    <a:pt x="5" y="116"/>
                    <a:pt x="22" y="139"/>
                    <a:pt x="55" y="120"/>
                  </a:cubicBezTo>
                  <a:cubicBezTo>
                    <a:pt x="55" y="120"/>
                    <a:pt x="45" y="198"/>
                    <a:pt x="96" y="239"/>
                  </a:cubicBezTo>
                  <a:cubicBezTo>
                    <a:pt x="96" y="239"/>
                    <a:pt x="150" y="289"/>
                    <a:pt x="212" y="271"/>
                  </a:cubicBezTo>
                  <a:cubicBezTo>
                    <a:pt x="212" y="271"/>
                    <a:pt x="264" y="260"/>
                    <a:pt x="284" y="208"/>
                  </a:cubicBezTo>
                  <a:cubicBezTo>
                    <a:pt x="284" y="208"/>
                    <a:pt x="275" y="217"/>
                    <a:pt x="271" y="216"/>
                  </a:cubicBezTo>
                  <a:cubicBezTo>
                    <a:pt x="271" y="216"/>
                    <a:pt x="285" y="199"/>
                    <a:pt x="286" y="192"/>
                  </a:cubicBezTo>
                  <a:cubicBezTo>
                    <a:pt x="286" y="192"/>
                    <a:pt x="285" y="182"/>
                    <a:pt x="277" y="198"/>
                  </a:cubicBezTo>
                  <a:cubicBezTo>
                    <a:pt x="277" y="198"/>
                    <a:pt x="279" y="188"/>
                    <a:pt x="274" y="193"/>
                  </a:cubicBezTo>
                  <a:cubicBezTo>
                    <a:pt x="274" y="193"/>
                    <a:pt x="246" y="225"/>
                    <a:pt x="235" y="227"/>
                  </a:cubicBezTo>
                  <a:cubicBezTo>
                    <a:pt x="235" y="227"/>
                    <a:pt x="148" y="278"/>
                    <a:pt x="108" y="174"/>
                  </a:cubicBezTo>
                  <a:cubicBezTo>
                    <a:pt x="108" y="174"/>
                    <a:pt x="91" y="126"/>
                    <a:pt x="131" y="89"/>
                  </a:cubicBezTo>
                  <a:cubicBezTo>
                    <a:pt x="171" y="52"/>
                    <a:pt x="210" y="56"/>
                    <a:pt x="246" y="82"/>
                  </a:cubicBezTo>
                  <a:cubicBezTo>
                    <a:pt x="246" y="82"/>
                    <a:pt x="264" y="62"/>
                    <a:pt x="272" y="66"/>
                  </a:cubicBezTo>
                  <a:cubicBezTo>
                    <a:pt x="272" y="66"/>
                    <a:pt x="279" y="62"/>
                    <a:pt x="276" y="56"/>
                  </a:cubicBezTo>
                </a:path>
              </a:pathLst>
            </a:custGeom>
            <a:solidFill>
              <a:srgbClr val="EE1D23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26" name="path 1526"/>
            <p:cNvSpPr/>
            <p:nvPr/>
          </p:nvSpPr>
          <p:spPr>
            <a:xfrm>
              <a:off x="98551" y="74971"/>
              <a:ext cx="54585" cy="41503"/>
            </a:xfrm>
            <a:custGeom>
              <a:avLst/>
              <a:gdLst/>
              <a:ahLst/>
              <a:cxnLst/>
              <a:rect l="0" t="0" r="0" b="0"/>
              <a:pathLst>
                <a:path w="85" h="65">
                  <a:moveTo>
                    <a:pt x="6" y="0"/>
                  </a:moveTo>
                  <a:lnTo>
                    <a:pt x="79" y="0"/>
                  </a:lnTo>
                  <a:cubicBezTo>
                    <a:pt x="83" y="0"/>
                    <a:pt x="85" y="2"/>
                    <a:pt x="85" y="6"/>
                  </a:cubicBezTo>
                  <a:lnTo>
                    <a:pt x="85" y="58"/>
                  </a:lnTo>
                  <a:cubicBezTo>
                    <a:pt x="85" y="62"/>
                    <a:pt x="83" y="65"/>
                    <a:pt x="79" y="65"/>
                  </a:cubicBezTo>
                  <a:lnTo>
                    <a:pt x="6" y="65"/>
                  </a:lnTo>
                  <a:cubicBezTo>
                    <a:pt x="2" y="65"/>
                    <a:pt x="0" y="62"/>
                    <a:pt x="0" y="58"/>
                  </a:cubicBezTo>
                  <a:lnTo>
                    <a:pt x="0" y="6"/>
                  </a:lnTo>
                  <a:cubicBezTo>
                    <a:pt x="0" y="3"/>
                    <a:pt x="2" y="0"/>
                    <a:pt x="6" y="0"/>
                  </a:cubicBezTo>
                </a:path>
              </a:pathLst>
            </a:custGeom>
            <a:solidFill>
              <a:srgbClr val="D1D2D4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28" name="path 1528"/>
            <p:cNvSpPr/>
            <p:nvPr/>
          </p:nvSpPr>
          <p:spPr>
            <a:xfrm>
              <a:off x="387286" y="18260"/>
              <a:ext cx="363842" cy="30835"/>
            </a:xfrm>
            <a:custGeom>
              <a:avLst/>
              <a:gdLst/>
              <a:ahLst/>
              <a:cxnLst/>
              <a:rect l="0" t="0" r="0" b="0"/>
              <a:pathLst>
                <a:path w="572" h="48">
                  <a:moveTo>
                    <a:pt x="539" y="47"/>
                  </a:moveTo>
                  <a:lnTo>
                    <a:pt x="531" y="47"/>
                  </a:lnTo>
                  <a:lnTo>
                    <a:pt x="531" y="0"/>
                  </a:lnTo>
                  <a:lnTo>
                    <a:pt x="539" y="0"/>
                  </a:lnTo>
                  <a:lnTo>
                    <a:pt x="539" y="47"/>
                  </a:lnTo>
                  <a:close/>
                  <a:moveTo>
                    <a:pt x="539" y="23"/>
                  </a:moveTo>
                  <a:lnTo>
                    <a:pt x="562" y="0"/>
                  </a:lnTo>
                  <a:lnTo>
                    <a:pt x="572" y="0"/>
                  </a:lnTo>
                  <a:lnTo>
                    <a:pt x="549" y="23"/>
                  </a:lnTo>
                  <a:lnTo>
                    <a:pt x="572" y="47"/>
                  </a:lnTo>
                  <a:lnTo>
                    <a:pt x="561" y="47"/>
                  </a:lnTo>
                  <a:lnTo>
                    <a:pt x="539" y="23"/>
                  </a:lnTo>
                  <a:close/>
                  <a:moveTo>
                    <a:pt x="477" y="47"/>
                  </a:moveTo>
                  <a:lnTo>
                    <a:pt x="469" y="47"/>
                  </a:lnTo>
                  <a:lnTo>
                    <a:pt x="469" y="0"/>
                  </a:lnTo>
                  <a:lnTo>
                    <a:pt x="478" y="0"/>
                  </a:lnTo>
                  <a:lnTo>
                    <a:pt x="507" y="36"/>
                  </a:lnTo>
                  <a:lnTo>
                    <a:pt x="507" y="0"/>
                  </a:lnTo>
                  <a:lnTo>
                    <a:pt x="515" y="0"/>
                  </a:lnTo>
                  <a:lnTo>
                    <a:pt x="515" y="47"/>
                  </a:lnTo>
                  <a:lnTo>
                    <a:pt x="507" y="47"/>
                  </a:lnTo>
                  <a:lnTo>
                    <a:pt x="477" y="10"/>
                  </a:lnTo>
                  <a:lnTo>
                    <a:pt x="477" y="47"/>
                  </a:lnTo>
                  <a:close/>
                  <a:moveTo>
                    <a:pt x="421" y="33"/>
                  </a:moveTo>
                  <a:lnTo>
                    <a:pt x="415" y="47"/>
                  </a:lnTo>
                  <a:lnTo>
                    <a:pt x="406" y="47"/>
                  </a:lnTo>
                  <a:lnTo>
                    <a:pt x="429" y="0"/>
                  </a:lnTo>
                  <a:lnTo>
                    <a:pt x="437" y="0"/>
                  </a:lnTo>
                  <a:lnTo>
                    <a:pt x="461" y="47"/>
                  </a:lnTo>
                  <a:lnTo>
                    <a:pt x="451" y="47"/>
                  </a:lnTo>
                  <a:lnTo>
                    <a:pt x="445" y="33"/>
                  </a:lnTo>
                  <a:lnTo>
                    <a:pt x="421" y="33"/>
                  </a:lnTo>
                  <a:close/>
                  <a:moveTo>
                    <a:pt x="442" y="27"/>
                  </a:moveTo>
                  <a:lnTo>
                    <a:pt x="433" y="8"/>
                  </a:lnTo>
                  <a:lnTo>
                    <a:pt x="425" y="27"/>
                  </a:lnTo>
                  <a:lnTo>
                    <a:pt x="442" y="27"/>
                  </a:lnTo>
                  <a:close/>
                  <a:moveTo>
                    <a:pt x="378" y="0"/>
                  </a:moveTo>
                  <a:cubicBezTo>
                    <a:pt x="385" y="0"/>
                    <a:pt x="389" y="1"/>
                    <a:pt x="393" y="3"/>
                  </a:cubicBezTo>
                  <a:cubicBezTo>
                    <a:pt x="396" y="5"/>
                    <a:pt x="398" y="8"/>
                    <a:pt x="398" y="13"/>
                  </a:cubicBezTo>
                  <a:cubicBezTo>
                    <a:pt x="398" y="15"/>
                    <a:pt x="397" y="16"/>
                    <a:pt x="396" y="18"/>
                  </a:cubicBezTo>
                  <a:cubicBezTo>
                    <a:pt x="395" y="19"/>
                    <a:pt x="393" y="21"/>
                    <a:pt x="391" y="21"/>
                  </a:cubicBezTo>
                  <a:cubicBezTo>
                    <a:pt x="394" y="22"/>
                    <a:pt x="396" y="24"/>
                    <a:pt x="398" y="26"/>
                  </a:cubicBezTo>
                  <a:cubicBezTo>
                    <a:pt x="400" y="27"/>
                    <a:pt x="401" y="30"/>
                    <a:pt x="401" y="33"/>
                  </a:cubicBezTo>
                  <a:cubicBezTo>
                    <a:pt x="401" y="35"/>
                    <a:pt x="400" y="37"/>
                    <a:pt x="399" y="39"/>
                  </a:cubicBezTo>
                  <a:cubicBezTo>
                    <a:pt x="398" y="41"/>
                    <a:pt x="397" y="42"/>
                    <a:pt x="395" y="44"/>
                  </a:cubicBezTo>
                  <a:cubicBezTo>
                    <a:pt x="393" y="45"/>
                    <a:pt x="391" y="46"/>
                    <a:pt x="389" y="46"/>
                  </a:cubicBezTo>
                  <a:cubicBezTo>
                    <a:pt x="386" y="47"/>
                    <a:pt x="383" y="47"/>
                    <a:pt x="379" y="47"/>
                  </a:cubicBezTo>
                  <a:lnTo>
                    <a:pt x="365" y="47"/>
                  </a:lnTo>
                  <a:lnTo>
                    <a:pt x="365" y="0"/>
                  </a:lnTo>
                  <a:lnTo>
                    <a:pt x="378" y="0"/>
                  </a:lnTo>
                  <a:close/>
                  <a:moveTo>
                    <a:pt x="374" y="41"/>
                  </a:moveTo>
                  <a:lnTo>
                    <a:pt x="381" y="41"/>
                  </a:lnTo>
                  <a:cubicBezTo>
                    <a:pt x="385" y="41"/>
                    <a:pt x="388" y="40"/>
                    <a:pt x="389" y="39"/>
                  </a:cubicBezTo>
                  <a:cubicBezTo>
                    <a:pt x="391" y="38"/>
                    <a:pt x="392" y="36"/>
                    <a:pt x="392" y="33"/>
                  </a:cubicBezTo>
                  <a:cubicBezTo>
                    <a:pt x="392" y="31"/>
                    <a:pt x="391" y="29"/>
                    <a:pt x="389" y="27"/>
                  </a:cubicBezTo>
                  <a:cubicBezTo>
                    <a:pt x="387" y="26"/>
                    <a:pt x="384" y="25"/>
                    <a:pt x="381" y="25"/>
                  </a:cubicBezTo>
                  <a:lnTo>
                    <a:pt x="374" y="25"/>
                  </a:lnTo>
                  <a:lnTo>
                    <a:pt x="374" y="41"/>
                  </a:lnTo>
                  <a:close/>
                  <a:moveTo>
                    <a:pt x="374" y="19"/>
                  </a:moveTo>
                  <a:lnTo>
                    <a:pt x="377" y="19"/>
                  </a:lnTo>
                  <a:cubicBezTo>
                    <a:pt x="381" y="19"/>
                    <a:pt x="384" y="19"/>
                    <a:pt x="386" y="18"/>
                  </a:cubicBezTo>
                  <a:cubicBezTo>
                    <a:pt x="388" y="17"/>
                    <a:pt x="389" y="15"/>
                    <a:pt x="389" y="12"/>
                  </a:cubicBezTo>
                  <a:cubicBezTo>
                    <a:pt x="389" y="10"/>
                    <a:pt x="388" y="9"/>
                    <a:pt x="386" y="8"/>
                  </a:cubicBezTo>
                  <a:cubicBezTo>
                    <a:pt x="385" y="7"/>
                    <a:pt x="382" y="6"/>
                    <a:pt x="379" y="6"/>
                  </a:cubicBezTo>
                  <a:lnTo>
                    <a:pt x="374" y="6"/>
                  </a:lnTo>
                  <a:lnTo>
                    <a:pt x="374" y="19"/>
                  </a:lnTo>
                  <a:close/>
                  <a:moveTo>
                    <a:pt x="250" y="33"/>
                  </a:moveTo>
                  <a:lnTo>
                    <a:pt x="244" y="47"/>
                  </a:lnTo>
                  <a:lnTo>
                    <a:pt x="235" y="47"/>
                  </a:lnTo>
                  <a:lnTo>
                    <a:pt x="258" y="0"/>
                  </a:lnTo>
                  <a:lnTo>
                    <a:pt x="266" y="0"/>
                  </a:lnTo>
                  <a:lnTo>
                    <a:pt x="290" y="47"/>
                  </a:lnTo>
                  <a:lnTo>
                    <a:pt x="280" y="47"/>
                  </a:lnTo>
                  <a:lnTo>
                    <a:pt x="274" y="33"/>
                  </a:lnTo>
                  <a:lnTo>
                    <a:pt x="250" y="33"/>
                  </a:lnTo>
                  <a:close/>
                  <a:moveTo>
                    <a:pt x="271" y="27"/>
                  </a:moveTo>
                  <a:lnTo>
                    <a:pt x="262" y="8"/>
                  </a:lnTo>
                  <a:lnTo>
                    <a:pt x="254" y="27"/>
                  </a:lnTo>
                  <a:lnTo>
                    <a:pt x="271" y="27"/>
                  </a:lnTo>
                  <a:close/>
                  <a:moveTo>
                    <a:pt x="227" y="47"/>
                  </a:moveTo>
                  <a:lnTo>
                    <a:pt x="218" y="47"/>
                  </a:lnTo>
                  <a:lnTo>
                    <a:pt x="218" y="0"/>
                  </a:lnTo>
                  <a:lnTo>
                    <a:pt x="227" y="0"/>
                  </a:lnTo>
                  <a:lnTo>
                    <a:pt x="227" y="47"/>
                  </a:lnTo>
                  <a:close/>
                  <a:moveTo>
                    <a:pt x="184" y="29"/>
                  </a:moveTo>
                  <a:lnTo>
                    <a:pt x="169" y="47"/>
                  </a:lnTo>
                  <a:lnTo>
                    <a:pt x="159" y="47"/>
                  </a:lnTo>
                  <a:lnTo>
                    <a:pt x="179" y="23"/>
                  </a:lnTo>
                  <a:lnTo>
                    <a:pt x="159" y="0"/>
                  </a:lnTo>
                  <a:lnTo>
                    <a:pt x="169" y="0"/>
                  </a:lnTo>
                  <a:lnTo>
                    <a:pt x="184" y="18"/>
                  </a:lnTo>
                  <a:lnTo>
                    <a:pt x="198" y="0"/>
                  </a:lnTo>
                  <a:lnTo>
                    <a:pt x="208" y="0"/>
                  </a:lnTo>
                  <a:lnTo>
                    <a:pt x="189" y="23"/>
                  </a:lnTo>
                  <a:lnTo>
                    <a:pt x="209" y="47"/>
                  </a:lnTo>
                  <a:lnTo>
                    <a:pt x="198" y="47"/>
                  </a:lnTo>
                  <a:lnTo>
                    <a:pt x="184" y="29"/>
                  </a:lnTo>
                  <a:close/>
                  <a:moveTo>
                    <a:pt x="117" y="33"/>
                  </a:moveTo>
                  <a:lnTo>
                    <a:pt x="110" y="47"/>
                  </a:lnTo>
                  <a:lnTo>
                    <a:pt x="101" y="47"/>
                  </a:lnTo>
                  <a:lnTo>
                    <a:pt x="124" y="0"/>
                  </a:lnTo>
                  <a:lnTo>
                    <a:pt x="133" y="0"/>
                  </a:lnTo>
                  <a:lnTo>
                    <a:pt x="156" y="47"/>
                  </a:lnTo>
                  <a:lnTo>
                    <a:pt x="147" y="47"/>
                  </a:lnTo>
                  <a:lnTo>
                    <a:pt x="140" y="33"/>
                  </a:lnTo>
                  <a:lnTo>
                    <a:pt x="117" y="33"/>
                  </a:lnTo>
                  <a:close/>
                  <a:moveTo>
                    <a:pt x="137" y="27"/>
                  </a:moveTo>
                  <a:lnTo>
                    <a:pt x="129" y="8"/>
                  </a:lnTo>
                  <a:lnTo>
                    <a:pt x="120" y="27"/>
                  </a:lnTo>
                  <a:lnTo>
                    <a:pt x="137" y="27"/>
                  </a:lnTo>
                  <a:close/>
                  <a:moveTo>
                    <a:pt x="56" y="0"/>
                  </a:moveTo>
                  <a:lnTo>
                    <a:pt x="65" y="0"/>
                  </a:lnTo>
                  <a:lnTo>
                    <a:pt x="65" y="30"/>
                  </a:lnTo>
                  <a:cubicBezTo>
                    <a:pt x="65" y="34"/>
                    <a:pt x="65" y="37"/>
                    <a:pt x="67" y="39"/>
                  </a:cubicBezTo>
                  <a:cubicBezTo>
                    <a:pt x="69" y="40"/>
                    <a:pt x="71" y="41"/>
                    <a:pt x="75" y="41"/>
                  </a:cubicBezTo>
                  <a:cubicBezTo>
                    <a:pt x="79" y="41"/>
                    <a:pt x="82" y="40"/>
                    <a:pt x="83" y="39"/>
                  </a:cubicBezTo>
                  <a:cubicBezTo>
                    <a:pt x="85" y="37"/>
                    <a:pt x="85" y="34"/>
                    <a:pt x="85" y="30"/>
                  </a:cubicBezTo>
                  <a:lnTo>
                    <a:pt x="85" y="0"/>
                  </a:lnTo>
                  <a:lnTo>
                    <a:pt x="94" y="0"/>
                  </a:lnTo>
                  <a:lnTo>
                    <a:pt x="94" y="30"/>
                  </a:lnTo>
                  <a:cubicBezTo>
                    <a:pt x="94" y="33"/>
                    <a:pt x="94" y="35"/>
                    <a:pt x="93" y="37"/>
                  </a:cubicBezTo>
                  <a:cubicBezTo>
                    <a:pt x="93" y="39"/>
                    <a:pt x="92" y="40"/>
                    <a:pt x="91" y="42"/>
                  </a:cubicBezTo>
                  <a:cubicBezTo>
                    <a:pt x="89" y="44"/>
                    <a:pt x="87" y="45"/>
                    <a:pt x="85" y="46"/>
                  </a:cubicBezTo>
                  <a:cubicBezTo>
                    <a:pt x="82" y="48"/>
                    <a:pt x="79" y="48"/>
                    <a:pt x="75" y="48"/>
                  </a:cubicBezTo>
                  <a:cubicBezTo>
                    <a:pt x="72" y="48"/>
                    <a:pt x="68" y="48"/>
                    <a:pt x="66" y="47"/>
                  </a:cubicBezTo>
                  <a:cubicBezTo>
                    <a:pt x="63" y="46"/>
                    <a:pt x="61" y="44"/>
                    <a:pt x="59" y="42"/>
                  </a:cubicBezTo>
                  <a:cubicBezTo>
                    <a:pt x="58" y="40"/>
                    <a:pt x="57" y="39"/>
                    <a:pt x="57" y="37"/>
                  </a:cubicBezTo>
                  <a:cubicBezTo>
                    <a:pt x="56" y="36"/>
                    <a:pt x="56" y="33"/>
                    <a:pt x="56" y="30"/>
                  </a:cubicBezTo>
                  <a:lnTo>
                    <a:pt x="56" y="0"/>
                  </a:lnTo>
                  <a:close/>
                  <a:moveTo>
                    <a:pt x="8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20"/>
                  </a:lnTo>
                  <a:lnTo>
                    <a:pt x="33" y="20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1" y="47"/>
                  </a:lnTo>
                  <a:lnTo>
                    <a:pt x="33" y="47"/>
                  </a:lnTo>
                  <a:lnTo>
                    <a:pt x="33" y="26"/>
                  </a:lnTo>
                  <a:lnTo>
                    <a:pt x="8" y="26"/>
                  </a:lnTo>
                  <a:lnTo>
                    <a:pt x="8" y="47"/>
                  </a:lnTo>
                  <a:close/>
                </a:path>
              </a:pathLst>
            </a:custGeom>
            <a:solidFill>
              <a:srgbClr val="231F2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530" name="textbox 1530"/>
          <p:cNvSpPr/>
          <p:nvPr/>
        </p:nvSpPr>
        <p:spPr>
          <a:xfrm>
            <a:off x="3602982" y="4807073"/>
            <a:ext cx="782955" cy="161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100" kern="0" spc="30" dirty="0">
                <a:solidFill>
                  <a:srgbClr val="5758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必***</a:t>
            </a:r>
            <a:r>
              <a:rPr sz="1100" kern="0" spc="330" dirty="0">
                <a:solidFill>
                  <a:srgbClr val="57585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kern="0" spc="30" dirty="0">
                <a:solidFill>
                  <a:srgbClr val="57585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0002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64" name="group 164"/>
          <p:cNvGrpSpPr/>
          <p:nvPr/>
        </p:nvGrpSpPr>
        <p:grpSpPr>
          <a:xfrm rot="21600000">
            <a:off x="8856867" y="7748202"/>
            <a:ext cx="703929" cy="124057"/>
            <a:chOff x="0" y="0"/>
            <a:chExt cx="703929" cy="124057"/>
          </a:xfrm>
        </p:grpSpPr>
        <p:sp>
          <p:nvSpPr>
            <p:cNvPr id="1532" name="path 1532"/>
            <p:cNvSpPr/>
            <p:nvPr/>
          </p:nvSpPr>
          <p:spPr>
            <a:xfrm>
              <a:off x="245778" y="77260"/>
              <a:ext cx="458151" cy="46621"/>
            </a:xfrm>
            <a:custGeom>
              <a:avLst/>
              <a:gdLst/>
              <a:ahLst/>
              <a:cxnLst/>
              <a:rect l="0" t="0" r="0" b="0"/>
              <a:pathLst>
                <a:path w="721" h="73">
                  <a:moveTo>
                    <a:pt x="57" y="6"/>
                  </a:moveTo>
                  <a:lnTo>
                    <a:pt x="57" y="21"/>
                  </a:lnTo>
                  <a:cubicBezTo>
                    <a:pt x="49" y="13"/>
                    <a:pt x="38" y="10"/>
                    <a:pt x="28" y="14"/>
                  </a:cubicBezTo>
                  <a:cubicBezTo>
                    <a:pt x="18" y="19"/>
                    <a:pt x="12" y="29"/>
                    <a:pt x="14" y="39"/>
                  </a:cubicBezTo>
                  <a:cubicBezTo>
                    <a:pt x="14" y="47"/>
                    <a:pt x="21" y="56"/>
                    <a:pt x="29" y="59"/>
                  </a:cubicBezTo>
                  <a:cubicBezTo>
                    <a:pt x="37" y="61"/>
                    <a:pt x="48" y="60"/>
                    <a:pt x="54" y="54"/>
                  </a:cubicBezTo>
                  <a:lnTo>
                    <a:pt x="57" y="51"/>
                  </a:lnTo>
                  <a:lnTo>
                    <a:pt x="57" y="66"/>
                  </a:lnTo>
                  <a:cubicBezTo>
                    <a:pt x="46" y="73"/>
                    <a:pt x="28" y="73"/>
                    <a:pt x="18" y="66"/>
                  </a:cubicBezTo>
                  <a:cubicBezTo>
                    <a:pt x="4" y="58"/>
                    <a:pt x="0" y="44"/>
                    <a:pt x="2" y="29"/>
                  </a:cubicBezTo>
                  <a:cubicBezTo>
                    <a:pt x="4" y="17"/>
                    <a:pt x="16" y="4"/>
                    <a:pt x="29" y="2"/>
                  </a:cubicBezTo>
                  <a:cubicBezTo>
                    <a:pt x="39" y="0"/>
                    <a:pt x="49" y="1"/>
                    <a:pt x="57" y="6"/>
                  </a:cubicBezTo>
                </a:path>
                <a:path w="721" h="73">
                  <a:moveTo>
                    <a:pt x="77" y="28"/>
                  </a:moveTo>
                  <a:lnTo>
                    <a:pt x="78" y="28"/>
                  </a:lnTo>
                  <a:cubicBezTo>
                    <a:pt x="83" y="24"/>
                    <a:pt x="91" y="24"/>
                    <a:pt x="97" y="27"/>
                  </a:cubicBezTo>
                  <a:cubicBezTo>
                    <a:pt x="104" y="30"/>
                    <a:pt x="106" y="37"/>
                    <a:pt x="106" y="44"/>
                  </a:cubicBezTo>
                  <a:lnTo>
                    <a:pt x="106" y="71"/>
                  </a:lnTo>
                  <a:lnTo>
                    <a:pt x="93" y="71"/>
                  </a:lnTo>
                  <a:lnTo>
                    <a:pt x="93" y="43"/>
                  </a:lnTo>
                  <a:cubicBezTo>
                    <a:pt x="93" y="40"/>
                    <a:pt x="92" y="38"/>
                    <a:pt x="90" y="37"/>
                  </a:cubicBezTo>
                  <a:cubicBezTo>
                    <a:pt x="87" y="36"/>
                    <a:pt x="83" y="36"/>
                    <a:pt x="80" y="38"/>
                  </a:cubicBezTo>
                  <a:cubicBezTo>
                    <a:pt x="78" y="40"/>
                    <a:pt x="78" y="43"/>
                    <a:pt x="78" y="46"/>
                  </a:cubicBezTo>
                  <a:lnTo>
                    <a:pt x="77" y="71"/>
                  </a:lnTo>
                  <a:lnTo>
                    <a:pt x="65" y="71"/>
                  </a:lnTo>
                  <a:lnTo>
                    <a:pt x="65" y="1"/>
                  </a:lnTo>
                  <a:lnTo>
                    <a:pt x="77" y="1"/>
                  </a:lnTo>
                  <a:lnTo>
                    <a:pt x="77" y="28"/>
                  </a:lnTo>
                  <a:close/>
                </a:path>
                <a:path w="721" h="73">
                  <a:moveTo>
                    <a:pt x="384" y="28"/>
                  </a:moveTo>
                  <a:lnTo>
                    <a:pt x="384" y="28"/>
                  </a:lnTo>
                  <a:cubicBezTo>
                    <a:pt x="389" y="24"/>
                    <a:pt x="398" y="24"/>
                    <a:pt x="404" y="27"/>
                  </a:cubicBezTo>
                  <a:cubicBezTo>
                    <a:pt x="410" y="30"/>
                    <a:pt x="412" y="37"/>
                    <a:pt x="412" y="44"/>
                  </a:cubicBezTo>
                  <a:lnTo>
                    <a:pt x="412" y="71"/>
                  </a:lnTo>
                  <a:lnTo>
                    <a:pt x="399" y="71"/>
                  </a:lnTo>
                  <a:lnTo>
                    <a:pt x="399" y="43"/>
                  </a:lnTo>
                  <a:cubicBezTo>
                    <a:pt x="399" y="40"/>
                    <a:pt x="398" y="37"/>
                    <a:pt x="395" y="36"/>
                  </a:cubicBezTo>
                  <a:cubicBezTo>
                    <a:pt x="392" y="36"/>
                    <a:pt x="388" y="36"/>
                    <a:pt x="386" y="39"/>
                  </a:cubicBezTo>
                  <a:cubicBezTo>
                    <a:pt x="384" y="42"/>
                    <a:pt x="384" y="46"/>
                    <a:pt x="384" y="49"/>
                  </a:cubicBezTo>
                  <a:lnTo>
                    <a:pt x="384" y="71"/>
                  </a:lnTo>
                  <a:lnTo>
                    <a:pt x="371" y="71"/>
                  </a:lnTo>
                  <a:lnTo>
                    <a:pt x="371" y="1"/>
                  </a:lnTo>
                  <a:lnTo>
                    <a:pt x="384" y="1"/>
                  </a:lnTo>
                  <a:lnTo>
                    <a:pt x="384" y="28"/>
                  </a:lnTo>
                  <a:close/>
                </a:path>
                <a:path w="721" h="73">
                  <a:moveTo>
                    <a:pt x="690" y="38"/>
                  </a:moveTo>
                  <a:lnTo>
                    <a:pt x="690" y="38"/>
                  </a:lnTo>
                  <a:cubicBezTo>
                    <a:pt x="695" y="34"/>
                    <a:pt x="699" y="30"/>
                    <a:pt x="703" y="26"/>
                  </a:cubicBezTo>
                  <a:lnTo>
                    <a:pt x="720" y="26"/>
                  </a:lnTo>
                  <a:lnTo>
                    <a:pt x="700" y="45"/>
                  </a:lnTo>
                  <a:lnTo>
                    <a:pt x="699" y="45"/>
                  </a:lnTo>
                  <a:lnTo>
                    <a:pt x="721" y="71"/>
                  </a:lnTo>
                  <a:lnTo>
                    <a:pt x="705" y="71"/>
                  </a:lnTo>
                  <a:lnTo>
                    <a:pt x="691" y="54"/>
                  </a:lnTo>
                  <a:cubicBezTo>
                    <a:pt x="690" y="54"/>
                    <a:pt x="690" y="54"/>
                    <a:pt x="690" y="54"/>
                  </a:cubicBezTo>
                  <a:lnTo>
                    <a:pt x="690" y="71"/>
                  </a:lnTo>
                  <a:lnTo>
                    <a:pt x="678" y="71"/>
                  </a:lnTo>
                  <a:lnTo>
                    <a:pt x="678" y="1"/>
                  </a:lnTo>
                  <a:lnTo>
                    <a:pt x="690" y="1"/>
                  </a:lnTo>
                  <a:lnTo>
                    <a:pt x="690" y="38"/>
                  </a:lnTo>
                  <a:close/>
                </a:path>
                <a:path w="721" h="73">
                  <a:moveTo>
                    <a:pt x="174" y="33"/>
                  </a:moveTo>
                  <a:cubicBezTo>
                    <a:pt x="175" y="36"/>
                    <a:pt x="175" y="38"/>
                    <a:pt x="175" y="41"/>
                  </a:cubicBezTo>
                  <a:lnTo>
                    <a:pt x="176" y="71"/>
                  </a:lnTo>
                  <a:lnTo>
                    <a:pt x="163" y="71"/>
                  </a:lnTo>
                  <a:lnTo>
                    <a:pt x="163" y="43"/>
                  </a:lnTo>
                  <a:cubicBezTo>
                    <a:pt x="162" y="41"/>
                    <a:pt x="162" y="38"/>
                    <a:pt x="159" y="37"/>
                  </a:cubicBezTo>
                  <a:cubicBezTo>
                    <a:pt x="157" y="36"/>
                    <a:pt x="153" y="36"/>
                    <a:pt x="151" y="37"/>
                  </a:cubicBezTo>
                  <a:cubicBezTo>
                    <a:pt x="148" y="40"/>
                    <a:pt x="148" y="45"/>
                    <a:pt x="148" y="49"/>
                  </a:cubicBezTo>
                  <a:lnTo>
                    <a:pt x="148" y="71"/>
                  </a:lnTo>
                  <a:lnTo>
                    <a:pt x="135" y="71"/>
                  </a:lnTo>
                  <a:lnTo>
                    <a:pt x="135" y="26"/>
                  </a:lnTo>
                  <a:lnTo>
                    <a:pt x="147" y="26"/>
                  </a:lnTo>
                  <a:cubicBezTo>
                    <a:pt x="148" y="27"/>
                    <a:pt x="147" y="28"/>
                    <a:pt x="148" y="29"/>
                  </a:cubicBezTo>
                  <a:cubicBezTo>
                    <a:pt x="153" y="24"/>
                    <a:pt x="162" y="24"/>
                    <a:pt x="168" y="27"/>
                  </a:cubicBezTo>
                  <a:cubicBezTo>
                    <a:pt x="170" y="29"/>
                    <a:pt x="173" y="31"/>
                    <a:pt x="174" y="33"/>
                  </a:cubicBezTo>
                </a:path>
                <a:path w="721" h="73">
                  <a:moveTo>
                    <a:pt x="666" y="32"/>
                  </a:moveTo>
                  <a:cubicBezTo>
                    <a:pt x="669" y="37"/>
                    <a:pt x="669" y="42"/>
                    <a:pt x="669" y="48"/>
                  </a:cubicBezTo>
                  <a:lnTo>
                    <a:pt x="669" y="71"/>
                  </a:lnTo>
                  <a:lnTo>
                    <a:pt x="656" y="71"/>
                  </a:lnTo>
                  <a:lnTo>
                    <a:pt x="656" y="43"/>
                  </a:lnTo>
                  <a:cubicBezTo>
                    <a:pt x="656" y="40"/>
                    <a:pt x="656" y="38"/>
                    <a:pt x="653" y="37"/>
                  </a:cubicBezTo>
                  <a:cubicBezTo>
                    <a:pt x="650" y="36"/>
                    <a:pt x="646" y="36"/>
                    <a:pt x="644" y="38"/>
                  </a:cubicBezTo>
                  <a:cubicBezTo>
                    <a:pt x="642" y="40"/>
                    <a:pt x="642" y="44"/>
                    <a:pt x="641" y="47"/>
                  </a:cubicBezTo>
                  <a:lnTo>
                    <a:pt x="641" y="71"/>
                  </a:lnTo>
                  <a:lnTo>
                    <a:pt x="628" y="71"/>
                  </a:lnTo>
                  <a:lnTo>
                    <a:pt x="628" y="26"/>
                  </a:lnTo>
                  <a:lnTo>
                    <a:pt x="641" y="26"/>
                  </a:lnTo>
                  <a:lnTo>
                    <a:pt x="641" y="29"/>
                  </a:lnTo>
                  <a:cubicBezTo>
                    <a:pt x="642" y="28"/>
                    <a:pt x="643" y="27"/>
                    <a:pt x="644" y="27"/>
                  </a:cubicBezTo>
                  <a:cubicBezTo>
                    <a:pt x="650" y="24"/>
                    <a:pt x="658" y="24"/>
                    <a:pt x="663" y="28"/>
                  </a:cubicBezTo>
                  <a:cubicBezTo>
                    <a:pt x="664" y="29"/>
                    <a:pt x="666" y="31"/>
                    <a:pt x="666" y="32"/>
                  </a:cubicBezTo>
                </a:path>
                <a:path w="721" h="73">
                  <a:moveTo>
                    <a:pt x="206" y="25"/>
                  </a:moveTo>
                  <a:cubicBezTo>
                    <a:pt x="203" y="25"/>
                    <a:pt x="200" y="25"/>
                    <a:pt x="197" y="26"/>
                  </a:cubicBezTo>
                  <a:cubicBezTo>
                    <a:pt x="189" y="28"/>
                    <a:pt x="183" y="37"/>
                    <a:pt x="182" y="45"/>
                  </a:cubicBezTo>
                  <a:cubicBezTo>
                    <a:pt x="181" y="55"/>
                    <a:pt x="185" y="65"/>
                    <a:pt x="194" y="70"/>
                  </a:cubicBezTo>
                  <a:cubicBezTo>
                    <a:pt x="198" y="72"/>
                    <a:pt x="202" y="73"/>
                    <a:pt x="206" y="72"/>
                  </a:cubicBezTo>
                  <a:lnTo>
                    <a:pt x="206" y="61"/>
                  </a:lnTo>
                  <a:cubicBezTo>
                    <a:pt x="205" y="61"/>
                    <a:pt x="205" y="61"/>
                    <a:pt x="204" y="61"/>
                  </a:cubicBezTo>
                  <a:cubicBezTo>
                    <a:pt x="201" y="61"/>
                    <a:pt x="198" y="59"/>
                    <a:pt x="196" y="56"/>
                  </a:cubicBezTo>
                  <a:cubicBezTo>
                    <a:pt x="194" y="51"/>
                    <a:pt x="194" y="45"/>
                    <a:pt x="197" y="41"/>
                  </a:cubicBezTo>
                  <a:cubicBezTo>
                    <a:pt x="199" y="38"/>
                    <a:pt x="202" y="36"/>
                    <a:pt x="206" y="36"/>
                  </a:cubicBezTo>
                  <a:lnTo>
                    <a:pt x="206" y="25"/>
                  </a:lnTo>
                  <a:close/>
                  <a:moveTo>
                    <a:pt x="229" y="26"/>
                  </a:moveTo>
                  <a:lnTo>
                    <a:pt x="217" y="26"/>
                  </a:lnTo>
                  <a:lnTo>
                    <a:pt x="217" y="30"/>
                  </a:lnTo>
                  <a:cubicBezTo>
                    <a:pt x="214" y="27"/>
                    <a:pt x="210" y="26"/>
                    <a:pt x="206" y="25"/>
                  </a:cubicBezTo>
                  <a:lnTo>
                    <a:pt x="206" y="36"/>
                  </a:lnTo>
                  <a:cubicBezTo>
                    <a:pt x="207" y="36"/>
                    <a:pt x="207" y="36"/>
                    <a:pt x="208" y="36"/>
                  </a:cubicBezTo>
                  <a:cubicBezTo>
                    <a:pt x="211" y="37"/>
                    <a:pt x="213" y="38"/>
                    <a:pt x="215" y="41"/>
                  </a:cubicBezTo>
                  <a:cubicBezTo>
                    <a:pt x="218" y="45"/>
                    <a:pt x="218" y="52"/>
                    <a:pt x="215" y="57"/>
                  </a:cubicBezTo>
                  <a:cubicBezTo>
                    <a:pt x="213" y="60"/>
                    <a:pt x="210" y="61"/>
                    <a:pt x="206" y="61"/>
                  </a:cubicBezTo>
                  <a:lnTo>
                    <a:pt x="206" y="72"/>
                  </a:lnTo>
                  <a:cubicBezTo>
                    <a:pt x="210" y="72"/>
                    <a:pt x="214" y="71"/>
                    <a:pt x="217" y="68"/>
                  </a:cubicBezTo>
                  <a:cubicBezTo>
                    <a:pt x="217" y="69"/>
                    <a:pt x="217" y="70"/>
                    <a:pt x="217" y="71"/>
                  </a:cubicBezTo>
                  <a:lnTo>
                    <a:pt x="229" y="71"/>
                  </a:lnTo>
                  <a:lnTo>
                    <a:pt x="229" y="26"/>
                  </a:lnTo>
                  <a:close/>
                </a:path>
                <a:path w="721" h="73">
                  <a:moveTo>
                    <a:pt x="340" y="25"/>
                  </a:moveTo>
                  <a:cubicBezTo>
                    <a:pt x="334" y="25"/>
                    <a:pt x="329" y="27"/>
                    <a:pt x="325" y="30"/>
                  </a:cubicBezTo>
                  <a:cubicBezTo>
                    <a:pt x="316" y="36"/>
                    <a:pt x="313" y="47"/>
                    <a:pt x="317" y="57"/>
                  </a:cubicBezTo>
                  <a:cubicBezTo>
                    <a:pt x="319" y="65"/>
                    <a:pt x="328" y="72"/>
                    <a:pt x="337" y="72"/>
                  </a:cubicBezTo>
                  <a:cubicBezTo>
                    <a:pt x="338" y="72"/>
                    <a:pt x="339" y="73"/>
                    <a:pt x="340" y="73"/>
                  </a:cubicBezTo>
                  <a:lnTo>
                    <a:pt x="340" y="61"/>
                  </a:lnTo>
                  <a:cubicBezTo>
                    <a:pt x="339" y="61"/>
                    <a:pt x="338" y="61"/>
                    <a:pt x="337" y="61"/>
                  </a:cubicBezTo>
                  <a:cubicBezTo>
                    <a:pt x="333" y="61"/>
                    <a:pt x="330" y="57"/>
                    <a:pt x="329" y="54"/>
                  </a:cubicBezTo>
                  <a:cubicBezTo>
                    <a:pt x="327" y="50"/>
                    <a:pt x="328" y="44"/>
                    <a:pt x="331" y="40"/>
                  </a:cubicBezTo>
                  <a:cubicBezTo>
                    <a:pt x="333" y="37"/>
                    <a:pt x="336" y="36"/>
                    <a:pt x="340" y="36"/>
                  </a:cubicBezTo>
                  <a:lnTo>
                    <a:pt x="340" y="25"/>
                  </a:lnTo>
                  <a:close/>
                  <a:moveTo>
                    <a:pt x="361" y="36"/>
                  </a:moveTo>
                  <a:cubicBezTo>
                    <a:pt x="358" y="32"/>
                    <a:pt x="355" y="29"/>
                    <a:pt x="350" y="27"/>
                  </a:cubicBezTo>
                  <a:cubicBezTo>
                    <a:pt x="347" y="26"/>
                    <a:pt x="344" y="25"/>
                    <a:pt x="340" y="25"/>
                  </a:cubicBezTo>
                  <a:lnTo>
                    <a:pt x="340" y="36"/>
                  </a:lnTo>
                  <a:cubicBezTo>
                    <a:pt x="341" y="36"/>
                    <a:pt x="342" y="36"/>
                    <a:pt x="342" y="36"/>
                  </a:cubicBezTo>
                  <a:cubicBezTo>
                    <a:pt x="346" y="37"/>
                    <a:pt x="349" y="39"/>
                    <a:pt x="351" y="42"/>
                  </a:cubicBezTo>
                  <a:cubicBezTo>
                    <a:pt x="353" y="46"/>
                    <a:pt x="353" y="53"/>
                    <a:pt x="350" y="57"/>
                  </a:cubicBezTo>
                  <a:cubicBezTo>
                    <a:pt x="347" y="60"/>
                    <a:pt x="344" y="61"/>
                    <a:pt x="340" y="61"/>
                  </a:cubicBezTo>
                  <a:lnTo>
                    <a:pt x="340" y="73"/>
                  </a:lnTo>
                  <a:cubicBezTo>
                    <a:pt x="349" y="72"/>
                    <a:pt x="357" y="68"/>
                    <a:pt x="362" y="60"/>
                  </a:cubicBezTo>
                  <a:cubicBezTo>
                    <a:pt x="366" y="53"/>
                    <a:pt x="366" y="43"/>
                    <a:pt x="361" y="36"/>
                  </a:cubicBezTo>
                </a:path>
                <a:path w="721" h="73">
                  <a:moveTo>
                    <a:pt x="442" y="25"/>
                  </a:moveTo>
                  <a:cubicBezTo>
                    <a:pt x="438" y="25"/>
                    <a:pt x="435" y="25"/>
                    <a:pt x="431" y="27"/>
                  </a:cubicBezTo>
                  <a:cubicBezTo>
                    <a:pt x="424" y="30"/>
                    <a:pt x="419" y="38"/>
                    <a:pt x="418" y="45"/>
                  </a:cubicBezTo>
                  <a:cubicBezTo>
                    <a:pt x="417" y="56"/>
                    <a:pt x="421" y="65"/>
                    <a:pt x="430" y="70"/>
                  </a:cubicBezTo>
                  <a:cubicBezTo>
                    <a:pt x="434" y="72"/>
                    <a:pt x="438" y="73"/>
                    <a:pt x="442" y="72"/>
                  </a:cubicBezTo>
                  <a:lnTo>
                    <a:pt x="442" y="61"/>
                  </a:lnTo>
                  <a:cubicBezTo>
                    <a:pt x="442" y="61"/>
                    <a:pt x="441" y="61"/>
                    <a:pt x="440" y="61"/>
                  </a:cubicBezTo>
                  <a:cubicBezTo>
                    <a:pt x="437" y="61"/>
                    <a:pt x="434" y="58"/>
                    <a:pt x="432" y="55"/>
                  </a:cubicBezTo>
                  <a:cubicBezTo>
                    <a:pt x="430" y="51"/>
                    <a:pt x="430" y="45"/>
                    <a:pt x="433" y="41"/>
                  </a:cubicBezTo>
                  <a:cubicBezTo>
                    <a:pt x="435" y="38"/>
                    <a:pt x="438" y="36"/>
                    <a:pt x="442" y="36"/>
                  </a:cubicBezTo>
                  <a:lnTo>
                    <a:pt x="442" y="25"/>
                  </a:lnTo>
                  <a:close/>
                  <a:moveTo>
                    <a:pt x="453" y="26"/>
                  </a:moveTo>
                  <a:lnTo>
                    <a:pt x="453" y="30"/>
                  </a:lnTo>
                  <a:cubicBezTo>
                    <a:pt x="450" y="27"/>
                    <a:pt x="446" y="26"/>
                    <a:pt x="442" y="25"/>
                  </a:cubicBezTo>
                  <a:lnTo>
                    <a:pt x="442" y="36"/>
                  </a:lnTo>
                  <a:cubicBezTo>
                    <a:pt x="443" y="36"/>
                    <a:pt x="444" y="36"/>
                    <a:pt x="444" y="36"/>
                  </a:cubicBezTo>
                  <a:cubicBezTo>
                    <a:pt x="447" y="37"/>
                    <a:pt x="449" y="38"/>
                    <a:pt x="451" y="41"/>
                  </a:cubicBezTo>
                  <a:cubicBezTo>
                    <a:pt x="454" y="45"/>
                    <a:pt x="454" y="52"/>
                    <a:pt x="452" y="56"/>
                  </a:cubicBezTo>
                  <a:cubicBezTo>
                    <a:pt x="450" y="60"/>
                    <a:pt x="446" y="61"/>
                    <a:pt x="442" y="61"/>
                  </a:cubicBezTo>
                  <a:lnTo>
                    <a:pt x="442" y="72"/>
                  </a:lnTo>
                  <a:cubicBezTo>
                    <a:pt x="446" y="72"/>
                    <a:pt x="450" y="71"/>
                    <a:pt x="453" y="68"/>
                  </a:cubicBezTo>
                  <a:lnTo>
                    <a:pt x="453" y="71"/>
                  </a:lnTo>
                  <a:lnTo>
                    <a:pt x="465" y="71"/>
                  </a:lnTo>
                  <a:lnTo>
                    <a:pt x="465" y="26"/>
                  </a:lnTo>
                  <a:lnTo>
                    <a:pt x="453" y="26"/>
                  </a:lnTo>
                  <a:close/>
                </a:path>
                <a:path w="721" h="73">
                  <a:moveTo>
                    <a:pt x="597" y="25"/>
                  </a:moveTo>
                  <a:cubicBezTo>
                    <a:pt x="594" y="25"/>
                    <a:pt x="591" y="25"/>
                    <a:pt x="588" y="26"/>
                  </a:cubicBezTo>
                  <a:cubicBezTo>
                    <a:pt x="579" y="28"/>
                    <a:pt x="573" y="37"/>
                    <a:pt x="573" y="46"/>
                  </a:cubicBezTo>
                  <a:cubicBezTo>
                    <a:pt x="572" y="56"/>
                    <a:pt x="576" y="65"/>
                    <a:pt x="585" y="70"/>
                  </a:cubicBezTo>
                  <a:cubicBezTo>
                    <a:pt x="588" y="72"/>
                    <a:pt x="592" y="73"/>
                    <a:pt x="597" y="72"/>
                  </a:cubicBezTo>
                  <a:lnTo>
                    <a:pt x="597" y="61"/>
                  </a:lnTo>
                  <a:cubicBezTo>
                    <a:pt x="596" y="61"/>
                    <a:pt x="594" y="61"/>
                    <a:pt x="593" y="61"/>
                  </a:cubicBezTo>
                  <a:cubicBezTo>
                    <a:pt x="589" y="60"/>
                    <a:pt x="586" y="56"/>
                    <a:pt x="586" y="52"/>
                  </a:cubicBezTo>
                  <a:cubicBezTo>
                    <a:pt x="585" y="46"/>
                    <a:pt x="586" y="41"/>
                    <a:pt x="591" y="38"/>
                  </a:cubicBezTo>
                  <a:cubicBezTo>
                    <a:pt x="593" y="37"/>
                    <a:pt x="595" y="36"/>
                    <a:pt x="597" y="36"/>
                  </a:cubicBezTo>
                  <a:lnTo>
                    <a:pt x="597" y="25"/>
                  </a:lnTo>
                  <a:close/>
                  <a:moveTo>
                    <a:pt x="607" y="26"/>
                  </a:moveTo>
                  <a:lnTo>
                    <a:pt x="607" y="30"/>
                  </a:lnTo>
                  <a:cubicBezTo>
                    <a:pt x="604" y="27"/>
                    <a:pt x="601" y="26"/>
                    <a:pt x="597" y="25"/>
                  </a:cubicBezTo>
                  <a:lnTo>
                    <a:pt x="597" y="36"/>
                  </a:lnTo>
                  <a:cubicBezTo>
                    <a:pt x="599" y="36"/>
                    <a:pt x="601" y="37"/>
                    <a:pt x="603" y="38"/>
                  </a:cubicBezTo>
                  <a:cubicBezTo>
                    <a:pt x="604" y="39"/>
                    <a:pt x="605" y="40"/>
                    <a:pt x="606" y="41"/>
                  </a:cubicBezTo>
                  <a:cubicBezTo>
                    <a:pt x="609" y="45"/>
                    <a:pt x="609" y="52"/>
                    <a:pt x="606" y="57"/>
                  </a:cubicBezTo>
                  <a:cubicBezTo>
                    <a:pt x="603" y="60"/>
                    <a:pt x="600" y="61"/>
                    <a:pt x="597" y="61"/>
                  </a:cubicBezTo>
                  <a:lnTo>
                    <a:pt x="597" y="72"/>
                  </a:lnTo>
                  <a:cubicBezTo>
                    <a:pt x="599" y="72"/>
                    <a:pt x="602" y="71"/>
                    <a:pt x="604" y="70"/>
                  </a:cubicBezTo>
                  <a:cubicBezTo>
                    <a:pt x="605" y="70"/>
                    <a:pt x="606" y="68"/>
                    <a:pt x="607" y="68"/>
                  </a:cubicBezTo>
                  <a:lnTo>
                    <a:pt x="607" y="71"/>
                  </a:lnTo>
                  <a:lnTo>
                    <a:pt x="620" y="71"/>
                  </a:lnTo>
                  <a:lnTo>
                    <a:pt x="620" y="26"/>
                  </a:lnTo>
                  <a:lnTo>
                    <a:pt x="607" y="26"/>
                  </a:lnTo>
                  <a:close/>
                </a:path>
                <a:path w="721" h="73">
                  <a:moveTo>
                    <a:pt x="285" y="1"/>
                  </a:moveTo>
                  <a:cubicBezTo>
                    <a:pt x="279" y="1"/>
                    <a:pt x="273" y="1"/>
                    <a:pt x="266" y="1"/>
                  </a:cubicBezTo>
                  <a:lnTo>
                    <a:pt x="266" y="71"/>
                  </a:lnTo>
                  <a:cubicBezTo>
                    <a:pt x="272" y="71"/>
                    <a:pt x="279" y="72"/>
                    <a:pt x="285" y="71"/>
                  </a:cubicBezTo>
                  <a:lnTo>
                    <a:pt x="285" y="59"/>
                  </a:lnTo>
                  <a:lnTo>
                    <a:pt x="279" y="59"/>
                  </a:lnTo>
                  <a:lnTo>
                    <a:pt x="279" y="41"/>
                  </a:lnTo>
                  <a:cubicBezTo>
                    <a:pt x="281" y="41"/>
                    <a:pt x="283" y="41"/>
                    <a:pt x="285" y="41"/>
                  </a:cubicBezTo>
                  <a:lnTo>
                    <a:pt x="285" y="30"/>
                  </a:lnTo>
                  <a:cubicBezTo>
                    <a:pt x="284" y="30"/>
                    <a:pt x="281" y="30"/>
                    <a:pt x="279" y="30"/>
                  </a:cubicBezTo>
                  <a:lnTo>
                    <a:pt x="279" y="13"/>
                  </a:lnTo>
                  <a:cubicBezTo>
                    <a:pt x="281" y="13"/>
                    <a:pt x="284" y="13"/>
                    <a:pt x="285" y="13"/>
                  </a:cubicBezTo>
                  <a:lnTo>
                    <a:pt x="285" y="1"/>
                  </a:lnTo>
                  <a:close/>
                  <a:moveTo>
                    <a:pt x="310" y="48"/>
                  </a:moveTo>
                  <a:cubicBezTo>
                    <a:pt x="310" y="42"/>
                    <a:pt x="305" y="36"/>
                    <a:pt x="299" y="33"/>
                  </a:cubicBezTo>
                  <a:cubicBezTo>
                    <a:pt x="300" y="32"/>
                    <a:pt x="301" y="31"/>
                    <a:pt x="302" y="30"/>
                  </a:cubicBezTo>
                  <a:cubicBezTo>
                    <a:pt x="305" y="25"/>
                    <a:pt x="305" y="17"/>
                    <a:pt x="302" y="12"/>
                  </a:cubicBezTo>
                  <a:cubicBezTo>
                    <a:pt x="299" y="5"/>
                    <a:pt x="293" y="2"/>
                    <a:pt x="285" y="1"/>
                  </a:cubicBezTo>
                  <a:lnTo>
                    <a:pt x="285" y="13"/>
                  </a:lnTo>
                  <a:cubicBezTo>
                    <a:pt x="287" y="14"/>
                    <a:pt x="289" y="14"/>
                    <a:pt x="290" y="16"/>
                  </a:cubicBezTo>
                  <a:cubicBezTo>
                    <a:pt x="292" y="19"/>
                    <a:pt x="292" y="24"/>
                    <a:pt x="290" y="28"/>
                  </a:cubicBezTo>
                  <a:cubicBezTo>
                    <a:pt x="289" y="29"/>
                    <a:pt x="287" y="30"/>
                    <a:pt x="285" y="30"/>
                  </a:cubicBezTo>
                  <a:lnTo>
                    <a:pt x="285" y="41"/>
                  </a:lnTo>
                  <a:cubicBezTo>
                    <a:pt x="290" y="41"/>
                    <a:pt x="295" y="42"/>
                    <a:pt x="297" y="47"/>
                  </a:cubicBezTo>
                  <a:cubicBezTo>
                    <a:pt x="298" y="50"/>
                    <a:pt x="298" y="53"/>
                    <a:pt x="296" y="55"/>
                  </a:cubicBezTo>
                  <a:cubicBezTo>
                    <a:pt x="293" y="59"/>
                    <a:pt x="290" y="59"/>
                    <a:pt x="285" y="59"/>
                  </a:cubicBezTo>
                  <a:lnTo>
                    <a:pt x="285" y="71"/>
                  </a:lnTo>
                  <a:cubicBezTo>
                    <a:pt x="291" y="71"/>
                    <a:pt x="297" y="70"/>
                    <a:pt x="301" y="67"/>
                  </a:cubicBezTo>
                  <a:cubicBezTo>
                    <a:pt x="308" y="63"/>
                    <a:pt x="311" y="56"/>
                    <a:pt x="310" y="48"/>
                  </a:cubicBezTo>
                </a:path>
                <a:path w="721" h="73">
                  <a:moveTo>
                    <a:pt x="543" y="1"/>
                  </a:moveTo>
                  <a:cubicBezTo>
                    <a:pt x="537" y="1"/>
                    <a:pt x="530" y="1"/>
                    <a:pt x="524" y="1"/>
                  </a:cubicBezTo>
                  <a:lnTo>
                    <a:pt x="524" y="71"/>
                  </a:lnTo>
                  <a:lnTo>
                    <a:pt x="543" y="71"/>
                  </a:lnTo>
                  <a:lnTo>
                    <a:pt x="543" y="59"/>
                  </a:lnTo>
                  <a:lnTo>
                    <a:pt x="537" y="59"/>
                  </a:lnTo>
                  <a:lnTo>
                    <a:pt x="537" y="41"/>
                  </a:lnTo>
                  <a:cubicBezTo>
                    <a:pt x="539" y="41"/>
                    <a:pt x="541" y="41"/>
                    <a:pt x="543" y="41"/>
                  </a:cubicBezTo>
                  <a:lnTo>
                    <a:pt x="543" y="30"/>
                  </a:lnTo>
                  <a:cubicBezTo>
                    <a:pt x="541" y="30"/>
                    <a:pt x="539" y="30"/>
                    <a:pt x="537" y="30"/>
                  </a:cubicBezTo>
                  <a:lnTo>
                    <a:pt x="537" y="13"/>
                  </a:lnTo>
                  <a:cubicBezTo>
                    <a:pt x="539" y="13"/>
                    <a:pt x="541" y="13"/>
                    <a:pt x="543" y="13"/>
                  </a:cubicBezTo>
                  <a:lnTo>
                    <a:pt x="543" y="1"/>
                  </a:lnTo>
                  <a:close/>
                  <a:moveTo>
                    <a:pt x="566" y="42"/>
                  </a:moveTo>
                  <a:cubicBezTo>
                    <a:pt x="564" y="38"/>
                    <a:pt x="560" y="35"/>
                    <a:pt x="557" y="33"/>
                  </a:cubicBezTo>
                  <a:lnTo>
                    <a:pt x="559" y="31"/>
                  </a:lnTo>
                  <a:cubicBezTo>
                    <a:pt x="562" y="25"/>
                    <a:pt x="562" y="17"/>
                    <a:pt x="559" y="12"/>
                  </a:cubicBezTo>
                  <a:cubicBezTo>
                    <a:pt x="556" y="5"/>
                    <a:pt x="550" y="2"/>
                    <a:pt x="543" y="1"/>
                  </a:cubicBezTo>
                  <a:lnTo>
                    <a:pt x="543" y="13"/>
                  </a:lnTo>
                  <a:cubicBezTo>
                    <a:pt x="545" y="14"/>
                    <a:pt x="546" y="14"/>
                    <a:pt x="547" y="16"/>
                  </a:cubicBezTo>
                  <a:cubicBezTo>
                    <a:pt x="549" y="19"/>
                    <a:pt x="549" y="24"/>
                    <a:pt x="547" y="27"/>
                  </a:cubicBezTo>
                  <a:cubicBezTo>
                    <a:pt x="546" y="29"/>
                    <a:pt x="544" y="29"/>
                    <a:pt x="543" y="30"/>
                  </a:cubicBezTo>
                  <a:lnTo>
                    <a:pt x="543" y="41"/>
                  </a:lnTo>
                  <a:cubicBezTo>
                    <a:pt x="548" y="41"/>
                    <a:pt x="552" y="42"/>
                    <a:pt x="554" y="47"/>
                  </a:cubicBezTo>
                  <a:cubicBezTo>
                    <a:pt x="555" y="50"/>
                    <a:pt x="555" y="53"/>
                    <a:pt x="553" y="56"/>
                  </a:cubicBezTo>
                  <a:cubicBezTo>
                    <a:pt x="550" y="59"/>
                    <a:pt x="547" y="59"/>
                    <a:pt x="543" y="59"/>
                  </a:cubicBezTo>
                  <a:lnTo>
                    <a:pt x="543" y="71"/>
                  </a:lnTo>
                  <a:lnTo>
                    <a:pt x="545" y="71"/>
                  </a:lnTo>
                  <a:cubicBezTo>
                    <a:pt x="553" y="71"/>
                    <a:pt x="559" y="69"/>
                    <a:pt x="564" y="63"/>
                  </a:cubicBezTo>
                  <a:cubicBezTo>
                    <a:pt x="568" y="57"/>
                    <a:pt x="569" y="48"/>
                    <a:pt x="566" y="42"/>
                  </a:cubicBezTo>
                </a:path>
                <a:path w="721" h="73">
                  <a:moveTo>
                    <a:pt x="488" y="9"/>
                  </a:moveTo>
                  <a:cubicBezTo>
                    <a:pt x="488" y="13"/>
                    <a:pt x="484" y="16"/>
                    <a:pt x="480" y="16"/>
                  </a:cubicBezTo>
                  <a:cubicBezTo>
                    <a:pt x="476" y="16"/>
                    <a:pt x="473" y="13"/>
                    <a:pt x="473" y="9"/>
                  </a:cubicBezTo>
                  <a:cubicBezTo>
                    <a:pt x="473" y="5"/>
                    <a:pt x="476" y="2"/>
                    <a:pt x="480" y="2"/>
                  </a:cubicBezTo>
                  <a:cubicBezTo>
                    <a:pt x="484" y="2"/>
                    <a:pt x="488" y="5"/>
                    <a:pt x="488" y="9"/>
                  </a:cubicBezTo>
                </a:path>
                <a:path w="721" h="73">
                  <a:moveTo>
                    <a:pt x="474" y="26"/>
                  </a:moveTo>
                  <a:lnTo>
                    <a:pt x="486" y="26"/>
                  </a:lnTo>
                  <a:lnTo>
                    <a:pt x="486" y="71"/>
                  </a:lnTo>
                  <a:lnTo>
                    <a:pt x="474" y="71"/>
                  </a:lnTo>
                  <a:lnTo>
                    <a:pt x="474" y="26"/>
                  </a:lnTo>
                  <a:close/>
                </a:path>
                <a:path w="721" h="73">
                  <a:moveTo>
                    <a:pt x="128" y="9"/>
                  </a:moveTo>
                  <a:cubicBezTo>
                    <a:pt x="128" y="13"/>
                    <a:pt x="124" y="17"/>
                    <a:pt x="120" y="17"/>
                  </a:cubicBezTo>
                  <a:cubicBezTo>
                    <a:pt x="116" y="17"/>
                    <a:pt x="113" y="13"/>
                    <a:pt x="113" y="9"/>
                  </a:cubicBezTo>
                  <a:cubicBezTo>
                    <a:pt x="113" y="5"/>
                    <a:pt x="116" y="2"/>
                    <a:pt x="120" y="2"/>
                  </a:cubicBezTo>
                  <a:cubicBezTo>
                    <a:pt x="124" y="2"/>
                    <a:pt x="128" y="5"/>
                    <a:pt x="128" y="9"/>
                  </a:cubicBezTo>
                </a:path>
                <a:path w="721" h="73">
                  <a:moveTo>
                    <a:pt x="114" y="26"/>
                  </a:moveTo>
                  <a:lnTo>
                    <a:pt x="126" y="26"/>
                  </a:lnTo>
                  <a:lnTo>
                    <a:pt x="126" y="71"/>
                  </a:lnTo>
                  <a:lnTo>
                    <a:pt x="114" y="71"/>
                  </a:lnTo>
                  <a:lnTo>
                    <a:pt x="114" y="26"/>
                  </a:lnTo>
                  <a:close/>
                </a:path>
              </a:pathLst>
            </a:custGeom>
            <a:solidFill>
              <a:srgbClr val="01498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34" name="path 1534"/>
            <p:cNvSpPr/>
            <p:nvPr/>
          </p:nvSpPr>
          <p:spPr>
            <a:xfrm>
              <a:off x="37390" y="0"/>
              <a:ext cx="162983" cy="30581"/>
            </a:xfrm>
            <a:custGeom>
              <a:avLst/>
              <a:gdLst/>
              <a:ahLst/>
              <a:cxnLst/>
              <a:rect l="0" t="0" r="0" b="0"/>
              <a:pathLst>
                <a:path w="256" h="48">
                  <a:moveTo>
                    <a:pt x="0" y="48"/>
                  </a:moveTo>
                  <a:cubicBezTo>
                    <a:pt x="0" y="48"/>
                    <a:pt x="43" y="-12"/>
                    <a:pt x="114" y="25"/>
                  </a:cubicBezTo>
                  <a:cubicBezTo>
                    <a:pt x="114" y="25"/>
                    <a:pt x="151" y="0"/>
                    <a:pt x="197" y="1"/>
                  </a:cubicBezTo>
                  <a:cubicBezTo>
                    <a:pt x="202" y="1"/>
                    <a:pt x="238" y="1"/>
                    <a:pt x="251" y="19"/>
                  </a:cubicBezTo>
                  <a:cubicBezTo>
                    <a:pt x="257" y="28"/>
                    <a:pt x="256" y="39"/>
                    <a:pt x="246" y="47"/>
                  </a:cubicBezTo>
                  <a:cubicBezTo>
                    <a:pt x="246" y="47"/>
                    <a:pt x="196" y="8"/>
                    <a:pt x="75" y="46"/>
                  </a:cubicBezTo>
                  <a:cubicBezTo>
                    <a:pt x="75" y="46"/>
                    <a:pt x="57" y="36"/>
                    <a:pt x="34" y="38"/>
                  </a:cubicBezTo>
                  <a:cubicBezTo>
                    <a:pt x="13" y="39"/>
                    <a:pt x="0" y="48"/>
                    <a:pt x="0" y="48"/>
                  </a:cubicBezTo>
                </a:path>
              </a:pathLst>
            </a:custGeom>
            <a:solidFill>
              <a:srgbClr val="71BF44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36" name="path 1536"/>
            <p:cNvSpPr/>
            <p:nvPr/>
          </p:nvSpPr>
          <p:spPr>
            <a:xfrm>
              <a:off x="0" y="22919"/>
              <a:ext cx="216204" cy="101138"/>
            </a:xfrm>
            <a:custGeom>
              <a:avLst/>
              <a:gdLst/>
              <a:ahLst/>
              <a:cxnLst/>
              <a:rect l="0" t="0" r="0" b="0"/>
              <a:pathLst>
                <a:path w="340" h="159">
                  <a:moveTo>
                    <a:pt x="291" y="159"/>
                  </a:moveTo>
                  <a:lnTo>
                    <a:pt x="340" y="57"/>
                  </a:lnTo>
                  <a:cubicBezTo>
                    <a:pt x="340" y="57"/>
                    <a:pt x="315" y="-13"/>
                    <a:pt x="184" y="4"/>
                  </a:cubicBezTo>
                  <a:cubicBezTo>
                    <a:pt x="67" y="20"/>
                    <a:pt x="0" y="103"/>
                    <a:pt x="0" y="103"/>
                  </a:cubicBezTo>
                  <a:cubicBezTo>
                    <a:pt x="0" y="103"/>
                    <a:pt x="77" y="50"/>
                    <a:pt x="175" y="78"/>
                  </a:cubicBezTo>
                  <a:cubicBezTo>
                    <a:pt x="257" y="101"/>
                    <a:pt x="291" y="159"/>
                    <a:pt x="291" y="159"/>
                  </a:cubicBezTo>
                </a:path>
              </a:pathLst>
            </a:custGeom>
            <a:solidFill>
              <a:srgbClr val="01498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538" name="picture 153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2185866" y="626724"/>
            <a:ext cx="463427" cy="162128"/>
          </a:xfrm>
          <a:prstGeom prst="rect">
            <a:avLst/>
          </a:prstGeom>
        </p:spPr>
      </p:pic>
      <p:pic>
        <p:nvPicPr>
          <p:cNvPr id="1540" name="picture 154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0883685" y="627989"/>
            <a:ext cx="463422" cy="162126"/>
          </a:xfrm>
          <a:prstGeom prst="rect">
            <a:avLst/>
          </a:prstGeom>
        </p:spPr>
      </p:pic>
      <p:pic>
        <p:nvPicPr>
          <p:cNvPr id="1542" name="picture 154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7965841" y="7733042"/>
            <a:ext cx="140360" cy="147434"/>
          </a:xfrm>
          <a:prstGeom prst="rect">
            <a:avLst/>
          </a:prstGeom>
        </p:spPr>
      </p:pic>
      <p:sp>
        <p:nvSpPr>
          <p:cNvPr id="1544" name="textbox 1544"/>
          <p:cNvSpPr/>
          <p:nvPr/>
        </p:nvSpPr>
        <p:spPr>
          <a:xfrm>
            <a:off x="8030556" y="7727908"/>
            <a:ext cx="549275" cy="14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900" kern="0" spc="-80" dirty="0">
                <a:solidFill>
                  <a:srgbClr val="A07E5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号恒丰</a:t>
            </a:r>
            <a:r>
              <a:rPr sz="900" kern="0" spc="-70" dirty="0">
                <a:solidFill>
                  <a:srgbClr val="A07E5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银</a:t>
            </a:r>
            <a:r>
              <a:rPr sz="900" kern="0" spc="-40" dirty="0">
                <a:solidFill>
                  <a:srgbClr val="A07E5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46" name="path 1546"/>
          <p:cNvSpPr/>
          <p:nvPr/>
        </p:nvSpPr>
        <p:spPr>
          <a:xfrm>
            <a:off x="10082982" y="6614897"/>
            <a:ext cx="467403" cy="127411"/>
          </a:xfrm>
          <a:custGeom>
            <a:avLst/>
            <a:gdLst/>
            <a:ahLst/>
            <a:cxnLst/>
            <a:rect l="0" t="0" r="0" b="0"/>
            <a:pathLst>
              <a:path w="736" h="200">
                <a:moveTo>
                  <a:pt x="393" y="163"/>
                </a:moveTo>
                <a:cubicBezTo>
                  <a:pt x="394" y="163"/>
                  <a:pt x="395" y="164"/>
                  <a:pt x="396" y="164"/>
                </a:cubicBezTo>
                <a:cubicBezTo>
                  <a:pt x="395" y="165"/>
                  <a:pt x="395" y="165"/>
                  <a:pt x="392" y="166"/>
                </a:cubicBezTo>
                <a:cubicBezTo>
                  <a:pt x="392" y="165"/>
                  <a:pt x="391" y="165"/>
                  <a:pt x="391" y="164"/>
                </a:cubicBezTo>
                <a:cubicBezTo>
                  <a:pt x="392" y="164"/>
                  <a:pt x="393" y="163"/>
                  <a:pt x="393" y="163"/>
                </a:cubicBezTo>
                <a:moveTo>
                  <a:pt x="76" y="154"/>
                </a:moveTo>
                <a:cubicBezTo>
                  <a:pt x="74" y="154"/>
                  <a:pt x="72" y="155"/>
                  <a:pt x="71" y="155"/>
                </a:cubicBezTo>
                <a:cubicBezTo>
                  <a:pt x="70" y="164"/>
                  <a:pt x="70" y="174"/>
                  <a:pt x="69" y="183"/>
                </a:cubicBezTo>
                <a:cubicBezTo>
                  <a:pt x="71" y="184"/>
                  <a:pt x="71" y="184"/>
                  <a:pt x="73" y="185"/>
                </a:cubicBezTo>
                <a:cubicBezTo>
                  <a:pt x="74" y="185"/>
                  <a:pt x="75" y="185"/>
                  <a:pt x="76" y="184"/>
                </a:cubicBezTo>
                <a:cubicBezTo>
                  <a:pt x="76" y="178"/>
                  <a:pt x="76" y="166"/>
                  <a:pt x="76" y="154"/>
                </a:cubicBezTo>
                <a:moveTo>
                  <a:pt x="474" y="153"/>
                </a:moveTo>
                <a:cubicBezTo>
                  <a:pt x="466" y="154"/>
                  <a:pt x="455" y="163"/>
                  <a:pt x="448" y="167"/>
                </a:cubicBezTo>
                <a:cubicBezTo>
                  <a:pt x="438" y="155"/>
                  <a:pt x="441" y="152"/>
                  <a:pt x="442" y="134"/>
                </a:cubicBezTo>
                <a:cubicBezTo>
                  <a:pt x="442" y="134"/>
                  <a:pt x="443" y="134"/>
                  <a:pt x="443" y="133"/>
                </a:cubicBezTo>
                <a:cubicBezTo>
                  <a:pt x="454" y="135"/>
                  <a:pt x="469" y="141"/>
                  <a:pt x="476" y="148"/>
                </a:cubicBezTo>
                <a:cubicBezTo>
                  <a:pt x="475" y="150"/>
                  <a:pt x="474" y="149"/>
                  <a:pt x="474" y="153"/>
                </a:cubicBezTo>
                <a:moveTo>
                  <a:pt x="413" y="130"/>
                </a:moveTo>
                <a:lnTo>
                  <a:pt x="408" y="130"/>
                </a:lnTo>
                <a:cubicBezTo>
                  <a:pt x="402" y="133"/>
                  <a:pt x="399" y="134"/>
                  <a:pt x="400" y="144"/>
                </a:cubicBezTo>
                <a:cubicBezTo>
                  <a:pt x="400" y="145"/>
                  <a:pt x="401" y="145"/>
                  <a:pt x="401" y="146"/>
                </a:cubicBezTo>
                <a:cubicBezTo>
                  <a:pt x="406" y="142"/>
                  <a:pt x="413" y="136"/>
                  <a:pt x="413" y="130"/>
                </a:cubicBezTo>
                <a:moveTo>
                  <a:pt x="487" y="126"/>
                </a:moveTo>
                <a:lnTo>
                  <a:pt x="491" y="126"/>
                </a:lnTo>
                <a:cubicBezTo>
                  <a:pt x="490" y="130"/>
                  <a:pt x="488" y="133"/>
                  <a:pt x="486" y="135"/>
                </a:cubicBezTo>
                <a:lnTo>
                  <a:pt x="485" y="135"/>
                </a:lnTo>
                <a:cubicBezTo>
                  <a:pt x="482" y="135"/>
                  <a:pt x="482" y="134"/>
                  <a:pt x="480" y="132"/>
                </a:cubicBezTo>
                <a:cubicBezTo>
                  <a:pt x="482" y="129"/>
                  <a:pt x="485" y="129"/>
                  <a:pt x="487" y="126"/>
                </a:cubicBezTo>
                <a:moveTo>
                  <a:pt x="246" y="118"/>
                </a:moveTo>
                <a:cubicBezTo>
                  <a:pt x="240" y="130"/>
                  <a:pt x="223" y="135"/>
                  <a:pt x="218" y="148"/>
                </a:cubicBezTo>
                <a:lnTo>
                  <a:pt x="228" y="148"/>
                </a:lnTo>
                <a:cubicBezTo>
                  <a:pt x="236" y="143"/>
                  <a:pt x="257" y="138"/>
                  <a:pt x="267" y="135"/>
                </a:cubicBezTo>
                <a:lnTo>
                  <a:pt x="267" y="133"/>
                </a:lnTo>
                <a:cubicBezTo>
                  <a:pt x="267" y="132"/>
                  <a:pt x="266" y="132"/>
                  <a:pt x="266" y="131"/>
                </a:cubicBezTo>
                <a:cubicBezTo>
                  <a:pt x="255" y="130"/>
                  <a:pt x="255" y="121"/>
                  <a:pt x="246" y="118"/>
                </a:cubicBezTo>
                <a:moveTo>
                  <a:pt x="389" y="116"/>
                </a:moveTo>
                <a:cubicBezTo>
                  <a:pt x="389" y="116"/>
                  <a:pt x="389" y="117"/>
                  <a:pt x="388" y="117"/>
                </a:cubicBezTo>
                <a:cubicBezTo>
                  <a:pt x="389" y="117"/>
                  <a:pt x="389" y="118"/>
                  <a:pt x="390" y="118"/>
                </a:cubicBezTo>
                <a:cubicBezTo>
                  <a:pt x="390" y="118"/>
                  <a:pt x="391" y="118"/>
                  <a:pt x="391" y="117"/>
                </a:cubicBezTo>
                <a:cubicBezTo>
                  <a:pt x="390" y="117"/>
                  <a:pt x="390" y="117"/>
                  <a:pt x="389" y="116"/>
                </a:cubicBezTo>
                <a:moveTo>
                  <a:pt x="391" y="114"/>
                </a:moveTo>
                <a:cubicBezTo>
                  <a:pt x="391" y="114"/>
                  <a:pt x="391" y="114"/>
                  <a:pt x="390" y="115"/>
                </a:cubicBezTo>
                <a:cubicBezTo>
                  <a:pt x="391" y="115"/>
                  <a:pt x="392" y="116"/>
                  <a:pt x="393" y="116"/>
                </a:cubicBezTo>
                <a:lnTo>
                  <a:pt x="393" y="115"/>
                </a:lnTo>
                <a:cubicBezTo>
                  <a:pt x="393" y="115"/>
                  <a:pt x="392" y="114"/>
                  <a:pt x="391" y="114"/>
                </a:cubicBezTo>
                <a:moveTo>
                  <a:pt x="219" y="114"/>
                </a:moveTo>
                <a:cubicBezTo>
                  <a:pt x="228" y="114"/>
                  <a:pt x="235" y="109"/>
                  <a:pt x="239" y="104"/>
                </a:cubicBezTo>
                <a:lnTo>
                  <a:pt x="239" y="100"/>
                </a:lnTo>
                <a:cubicBezTo>
                  <a:pt x="237" y="99"/>
                  <a:pt x="236" y="96"/>
                  <a:pt x="234" y="94"/>
                </a:cubicBezTo>
                <a:cubicBezTo>
                  <a:pt x="229" y="98"/>
                  <a:pt x="220" y="106"/>
                  <a:pt x="219" y="114"/>
                </a:cubicBezTo>
                <a:moveTo>
                  <a:pt x="246" y="98"/>
                </a:moveTo>
                <a:lnTo>
                  <a:pt x="246" y="94"/>
                </a:lnTo>
                <a:cubicBezTo>
                  <a:pt x="244" y="92"/>
                  <a:pt x="242" y="91"/>
                  <a:pt x="239" y="89"/>
                </a:cubicBezTo>
                <a:lnTo>
                  <a:pt x="239" y="91"/>
                </a:lnTo>
                <a:lnTo>
                  <a:pt x="239" y="96"/>
                </a:lnTo>
                <a:cubicBezTo>
                  <a:pt x="242" y="97"/>
                  <a:pt x="242" y="98"/>
                  <a:pt x="246" y="98"/>
                </a:cubicBezTo>
                <a:moveTo>
                  <a:pt x="53" y="83"/>
                </a:moveTo>
                <a:cubicBezTo>
                  <a:pt x="45" y="83"/>
                  <a:pt x="34" y="91"/>
                  <a:pt x="35" y="99"/>
                </a:cubicBezTo>
                <a:cubicBezTo>
                  <a:pt x="38" y="104"/>
                  <a:pt x="41" y="109"/>
                  <a:pt x="44" y="114"/>
                </a:cubicBezTo>
                <a:cubicBezTo>
                  <a:pt x="48" y="112"/>
                  <a:pt x="50" y="109"/>
                  <a:pt x="53" y="106"/>
                </a:cubicBezTo>
                <a:cubicBezTo>
                  <a:pt x="53" y="98"/>
                  <a:pt x="53" y="91"/>
                  <a:pt x="53" y="83"/>
                </a:cubicBezTo>
                <a:moveTo>
                  <a:pt x="693" y="104"/>
                </a:moveTo>
                <a:lnTo>
                  <a:pt x="690" y="104"/>
                </a:lnTo>
                <a:cubicBezTo>
                  <a:pt x="688" y="102"/>
                  <a:pt x="689" y="102"/>
                  <a:pt x="687" y="101"/>
                </a:cubicBezTo>
                <a:lnTo>
                  <a:pt x="687" y="100"/>
                </a:lnTo>
                <a:cubicBezTo>
                  <a:pt x="693" y="93"/>
                  <a:pt x="725" y="88"/>
                  <a:pt x="736" y="83"/>
                </a:cubicBezTo>
                <a:cubicBezTo>
                  <a:pt x="735" y="79"/>
                  <a:pt x="735" y="79"/>
                  <a:pt x="733" y="76"/>
                </a:cubicBezTo>
                <a:cubicBezTo>
                  <a:pt x="698" y="78"/>
                  <a:pt x="669" y="99"/>
                  <a:pt x="641" y="111"/>
                </a:cubicBezTo>
                <a:lnTo>
                  <a:pt x="641" y="119"/>
                </a:lnTo>
                <a:cubicBezTo>
                  <a:pt x="641" y="119"/>
                  <a:pt x="642" y="119"/>
                  <a:pt x="642" y="120"/>
                </a:cubicBezTo>
                <a:cubicBezTo>
                  <a:pt x="648" y="119"/>
                  <a:pt x="675" y="105"/>
                  <a:pt x="678" y="102"/>
                </a:cubicBezTo>
                <a:cubicBezTo>
                  <a:pt x="679" y="101"/>
                  <a:pt x="679" y="101"/>
                  <a:pt x="679" y="101"/>
                </a:cubicBezTo>
                <a:cubicBezTo>
                  <a:pt x="685" y="117"/>
                  <a:pt x="681" y="149"/>
                  <a:pt x="679" y="164"/>
                </a:cubicBezTo>
                <a:cubicBezTo>
                  <a:pt x="667" y="164"/>
                  <a:pt x="651" y="162"/>
                  <a:pt x="647" y="153"/>
                </a:cubicBezTo>
                <a:lnTo>
                  <a:pt x="641" y="153"/>
                </a:lnTo>
                <a:cubicBezTo>
                  <a:pt x="646" y="164"/>
                  <a:pt x="659" y="167"/>
                  <a:pt x="668" y="173"/>
                </a:cubicBezTo>
                <a:cubicBezTo>
                  <a:pt x="673" y="176"/>
                  <a:pt x="675" y="185"/>
                  <a:pt x="677" y="190"/>
                </a:cubicBezTo>
                <a:cubicBezTo>
                  <a:pt x="690" y="190"/>
                  <a:pt x="692" y="185"/>
                  <a:pt x="699" y="181"/>
                </a:cubicBezTo>
                <a:cubicBezTo>
                  <a:pt x="699" y="164"/>
                  <a:pt x="697" y="142"/>
                  <a:pt x="692" y="130"/>
                </a:cubicBezTo>
                <a:cubicBezTo>
                  <a:pt x="690" y="127"/>
                  <a:pt x="693" y="109"/>
                  <a:pt x="693" y="104"/>
                </a:cubicBezTo>
                <a:moveTo>
                  <a:pt x="230" y="61"/>
                </a:moveTo>
                <a:lnTo>
                  <a:pt x="234" y="61"/>
                </a:lnTo>
                <a:lnTo>
                  <a:pt x="234" y="56"/>
                </a:lnTo>
                <a:lnTo>
                  <a:pt x="230" y="56"/>
                </a:lnTo>
                <a:lnTo>
                  <a:pt x="230" y="61"/>
                </a:lnTo>
                <a:close/>
                <a:moveTo>
                  <a:pt x="108" y="46"/>
                </a:moveTo>
                <a:cubicBezTo>
                  <a:pt x="98" y="57"/>
                  <a:pt x="85" y="57"/>
                  <a:pt x="93" y="82"/>
                </a:cubicBezTo>
                <a:lnTo>
                  <a:pt x="97" y="82"/>
                </a:lnTo>
                <a:cubicBezTo>
                  <a:pt x="99" y="76"/>
                  <a:pt x="114" y="57"/>
                  <a:pt x="119" y="50"/>
                </a:cubicBezTo>
                <a:cubicBezTo>
                  <a:pt x="117" y="49"/>
                  <a:pt x="116" y="47"/>
                  <a:pt x="115" y="46"/>
                </a:cubicBezTo>
                <a:lnTo>
                  <a:pt x="108" y="46"/>
                </a:lnTo>
                <a:close/>
                <a:moveTo>
                  <a:pt x="718" y="46"/>
                </a:moveTo>
                <a:cubicBezTo>
                  <a:pt x="711" y="49"/>
                  <a:pt x="704" y="47"/>
                  <a:pt x="696" y="51"/>
                </a:cubicBezTo>
                <a:cubicBezTo>
                  <a:pt x="688" y="54"/>
                  <a:pt x="671" y="68"/>
                  <a:pt x="661" y="60"/>
                </a:cubicBezTo>
                <a:cubicBezTo>
                  <a:pt x="659" y="62"/>
                  <a:pt x="658" y="65"/>
                  <a:pt x="656" y="66"/>
                </a:cubicBezTo>
                <a:cubicBezTo>
                  <a:pt x="656" y="71"/>
                  <a:pt x="658" y="71"/>
                  <a:pt x="658" y="76"/>
                </a:cubicBezTo>
                <a:cubicBezTo>
                  <a:pt x="659" y="78"/>
                  <a:pt x="660" y="78"/>
                  <a:pt x="661" y="79"/>
                </a:cubicBezTo>
                <a:lnTo>
                  <a:pt x="663" y="79"/>
                </a:lnTo>
                <a:cubicBezTo>
                  <a:pt x="676" y="68"/>
                  <a:pt x="692" y="59"/>
                  <a:pt x="714" y="59"/>
                </a:cubicBezTo>
                <a:cubicBezTo>
                  <a:pt x="716" y="55"/>
                  <a:pt x="717" y="50"/>
                  <a:pt x="721" y="48"/>
                </a:cubicBezTo>
                <a:cubicBezTo>
                  <a:pt x="721" y="47"/>
                  <a:pt x="722" y="47"/>
                  <a:pt x="722" y="46"/>
                </a:cubicBezTo>
                <a:cubicBezTo>
                  <a:pt x="721" y="46"/>
                  <a:pt x="720" y="46"/>
                  <a:pt x="718" y="46"/>
                </a:cubicBezTo>
                <a:moveTo>
                  <a:pt x="425" y="43"/>
                </a:moveTo>
                <a:cubicBezTo>
                  <a:pt x="421" y="42"/>
                  <a:pt x="422" y="43"/>
                  <a:pt x="421" y="41"/>
                </a:cubicBezTo>
                <a:cubicBezTo>
                  <a:pt x="417" y="41"/>
                  <a:pt x="416" y="40"/>
                  <a:pt x="415" y="42"/>
                </a:cubicBezTo>
                <a:cubicBezTo>
                  <a:pt x="412" y="44"/>
                  <a:pt x="411" y="59"/>
                  <a:pt x="411" y="62"/>
                </a:cubicBezTo>
                <a:cubicBezTo>
                  <a:pt x="411" y="62"/>
                  <a:pt x="411" y="63"/>
                  <a:pt x="411" y="63"/>
                </a:cubicBezTo>
                <a:cubicBezTo>
                  <a:pt x="418" y="61"/>
                  <a:pt x="421" y="56"/>
                  <a:pt x="429" y="56"/>
                </a:cubicBezTo>
                <a:cubicBezTo>
                  <a:pt x="428" y="51"/>
                  <a:pt x="426" y="47"/>
                  <a:pt x="425" y="43"/>
                </a:cubicBezTo>
                <a:moveTo>
                  <a:pt x="248" y="38"/>
                </a:moveTo>
                <a:cubicBezTo>
                  <a:pt x="248" y="51"/>
                  <a:pt x="250" y="55"/>
                  <a:pt x="255" y="62"/>
                </a:cubicBezTo>
                <a:cubicBezTo>
                  <a:pt x="268" y="63"/>
                  <a:pt x="272" y="57"/>
                  <a:pt x="272" y="45"/>
                </a:cubicBezTo>
                <a:cubicBezTo>
                  <a:pt x="262" y="44"/>
                  <a:pt x="261" y="38"/>
                  <a:pt x="248" y="38"/>
                </a:cubicBezTo>
                <a:moveTo>
                  <a:pt x="465" y="40"/>
                </a:moveTo>
                <a:cubicBezTo>
                  <a:pt x="472" y="40"/>
                  <a:pt x="475" y="33"/>
                  <a:pt x="480" y="31"/>
                </a:cubicBezTo>
                <a:cubicBezTo>
                  <a:pt x="481" y="30"/>
                  <a:pt x="482" y="29"/>
                  <a:pt x="482" y="28"/>
                </a:cubicBezTo>
                <a:cubicBezTo>
                  <a:pt x="483" y="29"/>
                  <a:pt x="483" y="29"/>
                  <a:pt x="483" y="29"/>
                </a:cubicBezTo>
                <a:cubicBezTo>
                  <a:pt x="481" y="38"/>
                  <a:pt x="479" y="48"/>
                  <a:pt x="477" y="57"/>
                </a:cubicBezTo>
                <a:cubicBezTo>
                  <a:pt x="471" y="63"/>
                  <a:pt x="465" y="68"/>
                  <a:pt x="459" y="74"/>
                </a:cubicBezTo>
                <a:lnTo>
                  <a:pt x="455" y="74"/>
                </a:lnTo>
                <a:cubicBezTo>
                  <a:pt x="452" y="60"/>
                  <a:pt x="464" y="51"/>
                  <a:pt x="465" y="40"/>
                </a:cubicBezTo>
                <a:moveTo>
                  <a:pt x="449" y="120"/>
                </a:moveTo>
                <a:cubicBezTo>
                  <a:pt x="460" y="118"/>
                  <a:pt x="465" y="108"/>
                  <a:pt x="477" y="106"/>
                </a:cubicBezTo>
                <a:cubicBezTo>
                  <a:pt x="477" y="104"/>
                  <a:pt x="477" y="101"/>
                  <a:pt x="477" y="99"/>
                </a:cubicBezTo>
                <a:cubicBezTo>
                  <a:pt x="476" y="96"/>
                  <a:pt x="474" y="94"/>
                  <a:pt x="472" y="91"/>
                </a:cubicBezTo>
                <a:cubicBezTo>
                  <a:pt x="470" y="92"/>
                  <a:pt x="471" y="94"/>
                  <a:pt x="471" y="99"/>
                </a:cubicBezTo>
                <a:cubicBezTo>
                  <a:pt x="467" y="100"/>
                  <a:pt x="462" y="102"/>
                  <a:pt x="458" y="105"/>
                </a:cubicBezTo>
                <a:cubicBezTo>
                  <a:pt x="458" y="104"/>
                  <a:pt x="458" y="104"/>
                  <a:pt x="457" y="104"/>
                </a:cubicBezTo>
                <a:cubicBezTo>
                  <a:pt x="458" y="101"/>
                  <a:pt x="459" y="98"/>
                  <a:pt x="459" y="95"/>
                </a:cubicBezTo>
                <a:cubicBezTo>
                  <a:pt x="463" y="94"/>
                  <a:pt x="467" y="92"/>
                  <a:pt x="470" y="91"/>
                </a:cubicBezTo>
                <a:cubicBezTo>
                  <a:pt x="475" y="84"/>
                  <a:pt x="492" y="24"/>
                  <a:pt x="491" y="18"/>
                </a:cubicBezTo>
                <a:cubicBezTo>
                  <a:pt x="488" y="18"/>
                  <a:pt x="486" y="18"/>
                  <a:pt x="483" y="18"/>
                </a:cubicBezTo>
                <a:cubicBezTo>
                  <a:pt x="482" y="26"/>
                  <a:pt x="469" y="29"/>
                  <a:pt x="465" y="36"/>
                </a:cubicBezTo>
                <a:lnTo>
                  <a:pt x="462" y="36"/>
                </a:lnTo>
                <a:lnTo>
                  <a:pt x="462" y="39"/>
                </a:lnTo>
                <a:cubicBezTo>
                  <a:pt x="460" y="40"/>
                  <a:pt x="460" y="40"/>
                  <a:pt x="459" y="42"/>
                </a:cubicBezTo>
                <a:cubicBezTo>
                  <a:pt x="455" y="43"/>
                  <a:pt x="455" y="41"/>
                  <a:pt x="450" y="41"/>
                </a:cubicBezTo>
                <a:cubicBezTo>
                  <a:pt x="449" y="51"/>
                  <a:pt x="442" y="60"/>
                  <a:pt x="439" y="68"/>
                </a:cubicBezTo>
                <a:cubicBezTo>
                  <a:pt x="437" y="73"/>
                  <a:pt x="441" y="79"/>
                  <a:pt x="438" y="86"/>
                </a:cubicBezTo>
                <a:cubicBezTo>
                  <a:pt x="433" y="99"/>
                  <a:pt x="431" y="116"/>
                  <a:pt x="431" y="135"/>
                </a:cubicBezTo>
                <a:cubicBezTo>
                  <a:pt x="423" y="145"/>
                  <a:pt x="411" y="159"/>
                  <a:pt x="398" y="163"/>
                </a:cubicBezTo>
                <a:cubicBezTo>
                  <a:pt x="397" y="163"/>
                  <a:pt x="397" y="163"/>
                  <a:pt x="397" y="163"/>
                </a:cubicBezTo>
                <a:lnTo>
                  <a:pt x="395" y="163"/>
                </a:lnTo>
                <a:cubicBezTo>
                  <a:pt x="399" y="156"/>
                  <a:pt x="418" y="135"/>
                  <a:pt x="424" y="131"/>
                </a:cubicBezTo>
                <a:cubicBezTo>
                  <a:pt x="424" y="126"/>
                  <a:pt x="423" y="126"/>
                  <a:pt x="421" y="123"/>
                </a:cubicBezTo>
                <a:lnTo>
                  <a:pt x="406" y="123"/>
                </a:lnTo>
                <a:cubicBezTo>
                  <a:pt x="408" y="119"/>
                  <a:pt x="410" y="117"/>
                  <a:pt x="413" y="115"/>
                </a:cubicBezTo>
                <a:cubicBezTo>
                  <a:pt x="412" y="111"/>
                  <a:pt x="411" y="107"/>
                  <a:pt x="411" y="103"/>
                </a:cubicBezTo>
                <a:lnTo>
                  <a:pt x="410" y="103"/>
                </a:lnTo>
                <a:cubicBezTo>
                  <a:pt x="409" y="105"/>
                  <a:pt x="409" y="105"/>
                  <a:pt x="408" y="107"/>
                </a:cubicBezTo>
                <a:cubicBezTo>
                  <a:pt x="404" y="108"/>
                  <a:pt x="403" y="108"/>
                  <a:pt x="402" y="112"/>
                </a:cubicBezTo>
                <a:lnTo>
                  <a:pt x="400" y="112"/>
                </a:lnTo>
                <a:cubicBezTo>
                  <a:pt x="400" y="108"/>
                  <a:pt x="399" y="105"/>
                  <a:pt x="399" y="102"/>
                </a:cubicBezTo>
                <a:cubicBezTo>
                  <a:pt x="403" y="98"/>
                  <a:pt x="408" y="96"/>
                  <a:pt x="411" y="92"/>
                </a:cubicBezTo>
                <a:lnTo>
                  <a:pt x="411" y="89"/>
                </a:lnTo>
                <a:cubicBezTo>
                  <a:pt x="407" y="85"/>
                  <a:pt x="404" y="82"/>
                  <a:pt x="401" y="79"/>
                </a:cubicBezTo>
                <a:cubicBezTo>
                  <a:pt x="395" y="82"/>
                  <a:pt x="390" y="86"/>
                  <a:pt x="384" y="90"/>
                </a:cubicBezTo>
                <a:cubicBezTo>
                  <a:pt x="386" y="95"/>
                  <a:pt x="389" y="97"/>
                  <a:pt x="389" y="104"/>
                </a:cubicBezTo>
                <a:cubicBezTo>
                  <a:pt x="378" y="114"/>
                  <a:pt x="381" y="118"/>
                  <a:pt x="383" y="134"/>
                </a:cubicBezTo>
                <a:lnTo>
                  <a:pt x="386" y="134"/>
                </a:lnTo>
                <a:cubicBezTo>
                  <a:pt x="386" y="134"/>
                  <a:pt x="387" y="135"/>
                  <a:pt x="387" y="135"/>
                </a:cubicBezTo>
                <a:cubicBezTo>
                  <a:pt x="379" y="141"/>
                  <a:pt x="374" y="151"/>
                  <a:pt x="363" y="153"/>
                </a:cubicBezTo>
                <a:cubicBezTo>
                  <a:pt x="363" y="153"/>
                  <a:pt x="363" y="154"/>
                  <a:pt x="362" y="154"/>
                </a:cubicBezTo>
                <a:cubicBezTo>
                  <a:pt x="363" y="159"/>
                  <a:pt x="366" y="160"/>
                  <a:pt x="367" y="163"/>
                </a:cubicBezTo>
                <a:cubicBezTo>
                  <a:pt x="376" y="162"/>
                  <a:pt x="385" y="147"/>
                  <a:pt x="389" y="141"/>
                </a:cubicBezTo>
                <a:cubicBezTo>
                  <a:pt x="389" y="141"/>
                  <a:pt x="390" y="141"/>
                  <a:pt x="390" y="140"/>
                </a:cubicBezTo>
                <a:cubicBezTo>
                  <a:pt x="391" y="141"/>
                  <a:pt x="391" y="141"/>
                  <a:pt x="391" y="142"/>
                </a:cubicBezTo>
                <a:cubicBezTo>
                  <a:pt x="392" y="150"/>
                  <a:pt x="390" y="152"/>
                  <a:pt x="383" y="152"/>
                </a:cubicBezTo>
                <a:cubicBezTo>
                  <a:pt x="384" y="155"/>
                  <a:pt x="385" y="154"/>
                  <a:pt x="389" y="154"/>
                </a:cubicBezTo>
                <a:cubicBezTo>
                  <a:pt x="389" y="155"/>
                  <a:pt x="389" y="156"/>
                  <a:pt x="390" y="157"/>
                </a:cubicBezTo>
                <a:cubicBezTo>
                  <a:pt x="386" y="161"/>
                  <a:pt x="383" y="166"/>
                  <a:pt x="378" y="169"/>
                </a:cubicBezTo>
                <a:cubicBezTo>
                  <a:pt x="379" y="173"/>
                  <a:pt x="380" y="177"/>
                  <a:pt x="381" y="181"/>
                </a:cubicBezTo>
                <a:cubicBezTo>
                  <a:pt x="396" y="173"/>
                  <a:pt x="420" y="170"/>
                  <a:pt x="425" y="151"/>
                </a:cubicBezTo>
                <a:lnTo>
                  <a:pt x="429" y="151"/>
                </a:lnTo>
                <a:cubicBezTo>
                  <a:pt x="429" y="157"/>
                  <a:pt x="429" y="162"/>
                  <a:pt x="429" y="168"/>
                </a:cubicBezTo>
                <a:cubicBezTo>
                  <a:pt x="434" y="172"/>
                  <a:pt x="438" y="174"/>
                  <a:pt x="444" y="178"/>
                </a:cubicBezTo>
                <a:cubicBezTo>
                  <a:pt x="459" y="178"/>
                  <a:pt x="473" y="163"/>
                  <a:pt x="479" y="153"/>
                </a:cubicBezTo>
                <a:cubicBezTo>
                  <a:pt x="490" y="153"/>
                  <a:pt x="493" y="159"/>
                  <a:pt x="498" y="161"/>
                </a:cubicBezTo>
                <a:cubicBezTo>
                  <a:pt x="511" y="167"/>
                  <a:pt x="525" y="160"/>
                  <a:pt x="538" y="159"/>
                </a:cubicBezTo>
                <a:lnTo>
                  <a:pt x="538" y="158"/>
                </a:lnTo>
                <a:cubicBezTo>
                  <a:pt x="539" y="157"/>
                  <a:pt x="539" y="156"/>
                  <a:pt x="540" y="156"/>
                </a:cubicBezTo>
                <a:cubicBezTo>
                  <a:pt x="528" y="149"/>
                  <a:pt x="499" y="145"/>
                  <a:pt x="491" y="136"/>
                </a:cubicBezTo>
                <a:cubicBezTo>
                  <a:pt x="495" y="131"/>
                  <a:pt x="503" y="122"/>
                  <a:pt x="504" y="115"/>
                </a:cubicBezTo>
                <a:cubicBezTo>
                  <a:pt x="509" y="114"/>
                  <a:pt x="512" y="113"/>
                  <a:pt x="513" y="109"/>
                </a:cubicBezTo>
                <a:cubicBezTo>
                  <a:pt x="513" y="108"/>
                  <a:pt x="514" y="107"/>
                  <a:pt x="515" y="107"/>
                </a:cubicBezTo>
                <a:lnTo>
                  <a:pt x="515" y="106"/>
                </a:lnTo>
                <a:cubicBezTo>
                  <a:pt x="499" y="106"/>
                  <a:pt x="496" y="117"/>
                  <a:pt x="484" y="122"/>
                </a:cubicBezTo>
                <a:cubicBezTo>
                  <a:pt x="473" y="126"/>
                  <a:pt x="452" y="117"/>
                  <a:pt x="447" y="125"/>
                </a:cubicBezTo>
                <a:lnTo>
                  <a:pt x="444" y="125"/>
                </a:lnTo>
                <a:cubicBezTo>
                  <a:pt x="444" y="112"/>
                  <a:pt x="446" y="101"/>
                  <a:pt x="451" y="90"/>
                </a:cubicBezTo>
                <a:cubicBezTo>
                  <a:pt x="453" y="87"/>
                  <a:pt x="455" y="87"/>
                  <a:pt x="457" y="84"/>
                </a:cubicBezTo>
                <a:lnTo>
                  <a:pt x="462" y="84"/>
                </a:lnTo>
                <a:cubicBezTo>
                  <a:pt x="457" y="97"/>
                  <a:pt x="448" y="101"/>
                  <a:pt x="449" y="120"/>
                </a:cubicBezTo>
                <a:moveTo>
                  <a:pt x="360" y="134"/>
                </a:moveTo>
                <a:cubicBezTo>
                  <a:pt x="355" y="134"/>
                  <a:pt x="354" y="133"/>
                  <a:pt x="352" y="132"/>
                </a:cubicBezTo>
                <a:lnTo>
                  <a:pt x="352" y="117"/>
                </a:lnTo>
                <a:cubicBezTo>
                  <a:pt x="365" y="116"/>
                  <a:pt x="366" y="96"/>
                  <a:pt x="371" y="86"/>
                </a:cubicBezTo>
                <a:cubicBezTo>
                  <a:pt x="382" y="62"/>
                  <a:pt x="393" y="31"/>
                  <a:pt x="409" y="12"/>
                </a:cubicBezTo>
                <a:lnTo>
                  <a:pt x="413" y="12"/>
                </a:lnTo>
                <a:cubicBezTo>
                  <a:pt x="417" y="18"/>
                  <a:pt x="424" y="20"/>
                  <a:pt x="425" y="29"/>
                </a:cubicBezTo>
                <a:cubicBezTo>
                  <a:pt x="417" y="33"/>
                  <a:pt x="403" y="38"/>
                  <a:pt x="398" y="46"/>
                </a:cubicBezTo>
                <a:cubicBezTo>
                  <a:pt x="388" y="63"/>
                  <a:pt x="360" y="112"/>
                  <a:pt x="360" y="134"/>
                </a:cubicBezTo>
                <a:moveTo>
                  <a:pt x="242" y="156"/>
                </a:moveTo>
                <a:cubicBezTo>
                  <a:pt x="254" y="156"/>
                  <a:pt x="278" y="162"/>
                  <a:pt x="283" y="160"/>
                </a:cubicBezTo>
                <a:cubicBezTo>
                  <a:pt x="313" y="143"/>
                  <a:pt x="294" y="26"/>
                  <a:pt x="273" y="13"/>
                </a:cubicBezTo>
                <a:cubicBezTo>
                  <a:pt x="254" y="2"/>
                  <a:pt x="218" y="22"/>
                  <a:pt x="214" y="32"/>
                </a:cubicBezTo>
                <a:cubicBezTo>
                  <a:pt x="219" y="35"/>
                  <a:pt x="222" y="41"/>
                  <a:pt x="224" y="48"/>
                </a:cubicBezTo>
                <a:cubicBezTo>
                  <a:pt x="233" y="47"/>
                  <a:pt x="234" y="43"/>
                  <a:pt x="242" y="43"/>
                </a:cubicBezTo>
                <a:cubicBezTo>
                  <a:pt x="243" y="44"/>
                  <a:pt x="244" y="45"/>
                  <a:pt x="245" y="46"/>
                </a:cubicBezTo>
                <a:cubicBezTo>
                  <a:pt x="245" y="56"/>
                  <a:pt x="238" y="62"/>
                  <a:pt x="234" y="69"/>
                </a:cubicBezTo>
                <a:cubicBezTo>
                  <a:pt x="242" y="73"/>
                  <a:pt x="253" y="87"/>
                  <a:pt x="252" y="100"/>
                </a:cubicBezTo>
                <a:cubicBezTo>
                  <a:pt x="249" y="101"/>
                  <a:pt x="247" y="104"/>
                  <a:pt x="250" y="107"/>
                </a:cubicBezTo>
                <a:cubicBezTo>
                  <a:pt x="258" y="100"/>
                  <a:pt x="265" y="85"/>
                  <a:pt x="271" y="76"/>
                </a:cubicBezTo>
                <a:cubicBezTo>
                  <a:pt x="272" y="76"/>
                  <a:pt x="272" y="76"/>
                  <a:pt x="273" y="76"/>
                </a:cubicBezTo>
                <a:cubicBezTo>
                  <a:pt x="273" y="77"/>
                  <a:pt x="274" y="78"/>
                  <a:pt x="275" y="79"/>
                </a:cubicBezTo>
                <a:cubicBezTo>
                  <a:pt x="273" y="94"/>
                  <a:pt x="260" y="104"/>
                  <a:pt x="252" y="112"/>
                </a:cubicBezTo>
                <a:lnTo>
                  <a:pt x="252" y="117"/>
                </a:lnTo>
                <a:cubicBezTo>
                  <a:pt x="257" y="120"/>
                  <a:pt x="259" y="124"/>
                  <a:pt x="266" y="125"/>
                </a:cubicBezTo>
                <a:cubicBezTo>
                  <a:pt x="271" y="117"/>
                  <a:pt x="272" y="110"/>
                  <a:pt x="276" y="100"/>
                </a:cubicBezTo>
                <a:lnTo>
                  <a:pt x="277" y="100"/>
                </a:lnTo>
                <a:cubicBezTo>
                  <a:pt x="277" y="115"/>
                  <a:pt x="272" y="123"/>
                  <a:pt x="269" y="133"/>
                </a:cubicBezTo>
                <a:cubicBezTo>
                  <a:pt x="273" y="134"/>
                  <a:pt x="276" y="134"/>
                  <a:pt x="280" y="134"/>
                </a:cubicBezTo>
                <a:lnTo>
                  <a:pt x="280" y="142"/>
                </a:lnTo>
                <a:cubicBezTo>
                  <a:pt x="274" y="146"/>
                  <a:pt x="276" y="151"/>
                  <a:pt x="265" y="151"/>
                </a:cubicBezTo>
                <a:cubicBezTo>
                  <a:pt x="263" y="148"/>
                  <a:pt x="248" y="151"/>
                  <a:pt x="242" y="152"/>
                </a:cubicBezTo>
                <a:lnTo>
                  <a:pt x="242" y="156"/>
                </a:lnTo>
                <a:close/>
                <a:moveTo>
                  <a:pt x="106" y="89"/>
                </a:moveTo>
                <a:cubicBezTo>
                  <a:pt x="108" y="89"/>
                  <a:pt x="110" y="89"/>
                  <a:pt x="112" y="89"/>
                </a:cubicBezTo>
                <a:lnTo>
                  <a:pt x="112" y="90"/>
                </a:lnTo>
                <a:cubicBezTo>
                  <a:pt x="111" y="96"/>
                  <a:pt x="108" y="97"/>
                  <a:pt x="108" y="104"/>
                </a:cubicBezTo>
                <a:cubicBezTo>
                  <a:pt x="104" y="104"/>
                  <a:pt x="101" y="106"/>
                  <a:pt x="99" y="109"/>
                </a:cubicBezTo>
                <a:cubicBezTo>
                  <a:pt x="93" y="115"/>
                  <a:pt x="89" y="151"/>
                  <a:pt x="84" y="161"/>
                </a:cubicBezTo>
                <a:cubicBezTo>
                  <a:pt x="79" y="171"/>
                  <a:pt x="86" y="184"/>
                  <a:pt x="82" y="191"/>
                </a:cubicBezTo>
                <a:cubicBezTo>
                  <a:pt x="77" y="192"/>
                  <a:pt x="75" y="195"/>
                  <a:pt x="70" y="196"/>
                </a:cubicBezTo>
                <a:cubicBezTo>
                  <a:pt x="70" y="194"/>
                  <a:pt x="69" y="193"/>
                  <a:pt x="69" y="192"/>
                </a:cubicBezTo>
                <a:cubicBezTo>
                  <a:pt x="60" y="182"/>
                  <a:pt x="67" y="162"/>
                  <a:pt x="61" y="154"/>
                </a:cubicBezTo>
                <a:cubicBezTo>
                  <a:pt x="61" y="154"/>
                  <a:pt x="60" y="155"/>
                  <a:pt x="60" y="155"/>
                </a:cubicBezTo>
                <a:cubicBezTo>
                  <a:pt x="60" y="168"/>
                  <a:pt x="58" y="181"/>
                  <a:pt x="63" y="189"/>
                </a:cubicBezTo>
                <a:cubicBezTo>
                  <a:pt x="65" y="193"/>
                  <a:pt x="68" y="194"/>
                  <a:pt x="69" y="200"/>
                </a:cubicBezTo>
                <a:lnTo>
                  <a:pt x="65" y="200"/>
                </a:lnTo>
                <a:cubicBezTo>
                  <a:pt x="54" y="178"/>
                  <a:pt x="58" y="150"/>
                  <a:pt x="50" y="123"/>
                </a:cubicBezTo>
                <a:lnTo>
                  <a:pt x="50" y="123"/>
                </a:lnTo>
                <a:cubicBezTo>
                  <a:pt x="48" y="123"/>
                  <a:pt x="47" y="123"/>
                  <a:pt x="46" y="123"/>
                </a:cubicBezTo>
                <a:cubicBezTo>
                  <a:pt x="46" y="130"/>
                  <a:pt x="45" y="132"/>
                  <a:pt x="39" y="132"/>
                </a:cubicBezTo>
                <a:cubicBezTo>
                  <a:pt x="34" y="128"/>
                  <a:pt x="26" y="127"/>
                  <a:pt x="21" y="123"/>
                </a:cubicBezTo>
                <a:cubicBezTo>
                  <a:pt x="9" y="114"/>
                  <a:pt x="0" y="85"/>
                  <a:pt x="1" y="66"/>
                </a:cubicBezTo>
                <a:lnTo>
                  <a:pt x="5" y="66"/>
                </a:lnTo>
                <a:cubicBezTo>
                  <a:pt x="11" y="72"/>
                  <a:pt x="17" y="78"/>
                  <a:pt x="22" y="84"/>
                </a:cubicBezTo>
                <a:cubicBezTo>
                  <a:pt x="24" y="83"/>
                  <a:pt x="25" y="83"/>
                  <a:pt x="27" y="83"/>
                </a:cubicBezTo>
                <a:cubicBezTo>
                  <a:pt x="36" y="76"/>
                  <a:pt x="45" y="69"/>
                  <a:pt x="55" y="62"/>
                </a:cubicBezTo>
                <a:cubicBezTo>
                  <a:pt x="54" y="39"/>
                  <a:pt x="55" y="20"/>
                  <a:pt x="61" y="5"/>
                </a:cubicBezTo>
                <a:lnTo>
                  <a:pt x="68" y="5"/>
                </a:lnTo>
                <a:cubicBezTo>
                  <a:pt x="80" y="14"/>
                  <a:pt x="90" y="24"/>
                  <a:pt x="94" y="41"/>
                </a:cubicBezTo>
                <a:cubicBezTo>
                  <a:pt x="107" y="40"/>
                  <a:pt x="118" y="32"/>
                  <a:pt x="134" y="36"/>
                </a:cubicBezTo>
                <a:cubicBezTo>
                  <a:pt x="133" y="60"/>
                  <a:pt x="108" y="73"/>
                  <a:pt x="106" y="89"/>
                </a:cubicBezTo>
                <a:moveTo>
                  <a:pt x="647" y="2"/>
                </a:moveTo>
                <a:cubicBezTo>
                  <a:pt x="648" y="8"/>
                  <a:pt x="652" y="12"/>
                  <a:pt x="654" y="16"/>
                </a:cubicBezTo>
                <a:cubicBezTo>
                  <a:pt x="661" y="32"/>
                  <a:pt x="654" y="47"/>
                  <a:pt x="650" y="58"/>
                </a:cubicBezTo>
                <a:cubicBezTo>
                  <a:pt x="632" y="60"/>
                  <a:pt x="622" y="71"/>
                  <a:pt x="610" y="79"/>
                </a:cubicBezTo>
                <a:cubicBezTo>
                  <a:pt x="611" y="79"/>
                  <a:pt x="611" y="80"/>
                  <a:pt x="611" y="80"/>
                </a:cubicBezTo>
                <a:cubicBezTo>
                  <a:pt x="616" y="82"/>
                  <a:pt x="638" y="87"/>
                  <a:pt x="635" y="93"/>
                </a:cubicBezTo>
                <a:cubicBezTo>
                  <a:pt x="635" y="95"/>
                  <a:pt x="635" y="97"/>
                  <a:pt x="636" y="99"/>
                </a:cubicBezTo>
                <a:cubicBezTo>
                  <a:pt x="628" y="104"/>
                  <a:pt x="613" y="118"/>
                  <a:pt x="609" y="127"/>
                </a:cubicBezTo>
                <a:cubicBezTo>
                  <a:pt x="624" y="133"/>
                  <a:pt x="638" y="161"/>
                  <a:pt x="623" y="174"/>
                </a:cubicBezTo>
                <a:lnTo>
                  <a:pt x="623" y="176"/>
                </a:lnTo>
                <a:cubicBezTo>
                  <a:pt x="622" y="175"/>
                  <a:pt x="622" y="175"/>
                  <a:pt x="621" y="175"/>
                </a:cubicBezTo>
                <a:cubicBezTo>
                  <a:pt x="616" y="168"/>
                  <a:pt x="607" y="168"/>
                  <a:pt x="605" y="156"/>
                </a:cubicBezTo>
                <a:cubicBezTo>
                  <a:pt x="608" y="154"/>
                  <a:pt x="610" y="138"/>
                  <a:pt x="609" y="135"/>
                </a:cubicBezTo>
                <a:cubicBezTo>
                  <a:pt x="588" y="136"/>
                  <a:pt x="589" y="160"/>
                  <a:pt x="576" y="150"/>
                </a:cubicBezTo>
                <a:cubicBezTo>
                  <a:pt x="575" y="149"/>
                  <a:pt x="571" y="149"/>
                  <a:pt x="570" y="147"/>
                </a:cubicBezTo>
                <a:cubicBezTo>
                  <a:pt x="568" y="145"/>
                  <a:pt x="568" y="141"/>
                  <a:pt x="565" y="138"/>
                </a:cubicBezTo>
                <a:cubicBezTo>
                  <a:pt x="568" y="133"/>
                  <a:pt x="567" y="130"/>
                  <a:pt x="571" y="126"/>
                </a:cubicBezTo>
                <a:cubicBezTo>
                  <a:pt x="579" y="116"/>
                  <a:pt x="591" y="105"/>
                  <a:pt x="600" y="94"/>
                </a:cubicBezTo>
                <a:cubicBezTo>
                  <a:pt x="600" y="94"/>
                  <a:pt x="600" y="93"/>
                  <a:pt x="600" y="92"/>
                </a:cubicBezTo>
                <a:cubicBezTo>
                  <a:pt x="591" y="92"/>
                  <a:pt x="578" y="87"/>
                  <a:pt x="575" y="82"/>
                </a:cubicBezTo>
                <a:cubicBezTo>
                  <a:pt x="575" y="80"/>
                  <a:pt x="576" y="77"/>
                  <a:pt x="576" y="74"/>
                </a:cubicBezTo>
                <a:cubicBezTo>
                  <a:pt x="590" y="66"/>
                  <a:pt x="611" y="37"/>
                  <a:pt x="621" y="23"/>
                </a:cubicBezTo>
                <a:cubicBezTo>
                  <a:pt x="626" y="16"/>
                  <a:pt x="628" y="7"/>
                  <a:pt x="635" y="2"/>
                </a:cubicBezTo>
                <a:lnTo>
                  <a:pt x="647" y="2"/>
                </a:lnTo>
                <a:close/>
                <a:moveTo>
                  <a:pt x="300" y="162"/>
                </a:moveTo>
                <a:lnTo>
                  <a:pt x="296" y="162"/>
                </a:lnTo>
                <a:cubicBezTo>
                  <a:pt x="293" y="168"/>
                  <a:pt x="282" y="178"/>
                  <a:pt x="275" y="180"/>
                </a:cubicBezTo>
                <a:cubicBezTo>
                  <a:pt x="264" y="171"/>
                  <a:pt x="250" y="166"/>
                  <a:pt x="236" y="161"/>
                </a:cubicBezTo>
                <a:lnTo>
                  <a:pt x="211" y="161"/>
                </a:lnTo>
                <a:cubicBezTo>
                  <a:pt x="208" y="159"/>
                  <a:pt x="198" y="158"/>
                  <a:pt x="193" y="157"/>
                </a:cubicBezTo>
                <a:lnTo>
                  <a:pt x="193" y="163"/>
                </a:lnTo>
                <a:cubicBezTo>
                  <a:pt x="196" y="165"/>
                  <a:pt x="198" y="172"/>
                  <a:pt x="198" y="176"/>
                </a:cubicBezTo>
                <a:cubicBezTo>
                  <a:pt x="166" y="175"/>
                  <a:pt x="176" y="61"/>
                  <a:pt x="189" y="46"/>
                </a:cubicBezTo>
                <a:cubicBezTo>
                  <a:pt x="191" y="47"/>
                  <a:pt x="190" y="46"/>
                  <a:pt x="191" y="48"/>
                </a:cubicBezTo>
                <a:cubicBezTo>
                  <a:pt x="193" y="52"/>
                  <a:pt x="189" y="62"/>
                  <a:pt x="188" y="66"/>
                </a:cubicBezTo>
                <a:cubicBezTo>
                  <a:pt x="184" y="74"/>
                  <a:pt x="184" y="130"/>
                  <a:pt x="188" y="135"/>
                </a:cubicBezTo>
                <a:lnTo>
                  <a:pt x="188" y="135"/>
                </a:lnTo>
                <a:cubicBezTo>
                  <a:pt x="189" y="133"/>
                  <a:pt x="189" y="132"/>
                  <a:pt x="190" y="130"/>
                </a:cubicBezTo>
                <a:lnTo>
                  <a:pt x="191" y="130"/>
                </a:lnTo>
                <a:cubicBezTo>
                  <a:pt x="190" y="137"/>
                  <a:pt x="192" y="150"/>
                  <a:pt x="196" y="152"/>
                </a:cubicBezTo>
                <a:cubicBezTo>
                  <a:pt x="199" y="150"/>
                  <a:pt x="206" y="152"/>
                  <a:pt x="209" y="150"/>
                </a:cubicBezTo>
                <a:cubicBezTo>
                  <a:pt x="216" y="145"/>
                  <a:pt x="243" y="120"/>
                  <a:pt x="245" y="112"/>
                </a:cubicBezTo>
                <a:cubicBezTo>
                  <a:pt x="244" y="111"/>
                  <a:pt x="244" y="111"/>
                  <a:pt x="243" y="111"/>
                </a:cubicBezTo>
                <a:cubicBezTo>
                  <a:pt x="239" y="114"/>
                  <a:pt x="213" y="135"/>
                  <a:pt x="206" y="130"/>
                </a:cubicBezTo>
                <a:cubicBezTo>
                  <a:pt x="208" y="113"/>
                  <a:pt x="221" y="105"/>
                  <a:pt x="226" y="92"/>
                </a:cubicBezTo>
                <a:lnTo>
                  <a:pt x="225" y="92"/>
                </a:lnTo>
                <a:cubicBezTo>
                  <a:pt x="222" y="94"/>
                  <a:pt x="222" y="95"/>
                  <a:pt x="217" y="96"/>
                </a:cubicBezTo>
                <a:cubicBezTo>
                  <a:pt x="217" y="81"/>
                  <a:pt x="225" y="82"/>
                  <a:pt x="226" y="71"/>
                </a:cubicBezTo>
                <a:cubicBezTo>
                  <a:pt x="224" y="67"/>
                  <a:pt x="227" y="67"/>
                  <a:pt x="224" y="65"/>
                </a:cubicBezTo>
                <a:cubicBezTo>
                  <a:pt x="223" y="64"/>
                  <a:pt x="223" y="64"/>
                  <a:pt x="222" y="63"/>
                </a:cubicBezTo>
                <a:cubicBezTo>
                  <a:pt x="219" y="65"/>
                  <a:pt x="217" y="67"/>
                  <a:pt x="213" y="67"/>
                </a:cubicBezTo>
                <a:lnTo>
                  <a:pt x="213" y="61"/>
                </a:lnTo>
                <a:cubicBezTo>
                  <a:pt x="215" y="59"/>
                  <a:pt x="217" y="57"/>
                  <a:pt x="219" y="55"/>
                </a:cubicBezTo>
                <a:cubicBezTo>
                  <a:pt x="219" y="49"/>
                  <a:pt x="217" y="37"/>
                  <a:pt x="213" y="34"/>
                </a:cubicBezTo>
                <a:cubicBezTo>
                  <a:pt x="212" y="34"/>
                  <a:pt x="212" y="35"/>
                  <a:pt x="211" y="35"/>
                </a:cubicBezTo>
                <a:cubicBezTo>
                  <a:pt x="212" y="41"/>
                  <a:pt x="211" y="46"/>
                  <a:pt x="209" y="49"/>
                </a:cubicBezTo>
                <a:cubicBezTo>
                  <a:pt x="209" y="49"/>
                  <a:pt x="208" y="50"/>
                  <a:pt x="207" y="50"/>
                </a:cubicBezTo>
                <a:cubicBezTo>
                  <a:pt x="207" y="50"/>
                  <a:pt x="206" y="49"/>
                  <a:pt x="206" y="49"/>
                </a:cubicBezTo>
                <a:cubicBezTo>
                  <a:pt x="204" y="45"/>
                  <a:pt x="202" y="43"/>
                  <a:pt x="201" y="37"/>
                </a:cubicBezTo>
                <a:cubicBezTo>
                  <a:pt x="209" y="33"/>
                  <a:pt x="211" y="22"/>
                  <a:pt x="219" y="17"/>
                </a:cubicBezTo>
                <a:cubicBezTo>
                  <a:pt x="226" y="12"/>
                  <a:pt x="235" y="9"/>
                  <a:pt x="243" y="5"/>
                </a:cubicBezTo>
                <a:cubicBezTo>
                  <a:pt x="314" y="-24"/>
                  <a:pt x="307" y="112"/>
                  <a:pt x="300" y="162"/>
                </a:cubicBezTo>
              </a:path>
            </a:pathLst>
          </a:custGeom>
          <a:solidFill>
            <a:srgbClr val="231F2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548" name="picture 154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9131727" y="6999642"/>
            <a:ext cx="402654" cy="131114"/>
          </a:xfrm>
          <a:prstGeom prst="rect">
            <a:avLst/>
          </a:prstGeom>
        </p:spPr>
      </p:pic>
      <p:pic>
        <p:nvPicPr>
          <p:cNvPr id="1550" name="picture 155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8982792" y="7353683"/>
            <a:ext cx="496051" cy="95454"/>
          </a:xfrm>
          <a:prstGeom prst="rect">
            <a:avLst/>
          </a:prstGeom>
        </p:spPr>
      </p:pic>
      <p:pic>
        <p:nvPicPr>
          <p:cNvPr id="1552" name="picture 155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2775854" y="4772723"/>
            <a:ext cx="210248" cy="210248"/>
          </a:xfrm>
          <a:prstGeom prst="rect">
            <a:avLst/>
          </a:prstGeom>
        </p:spPr>
      </p:pic>
      <p:sp>
        <p:nvSpPr>
          <p:cNvPr id="1554" name="path 1554"/>
          <p:cNvSpPr/>
          <p:nvPr/>
        </p:nvSpPr>
        <p:spPr>
          <a:xfrm>
            <a:off x="9831523" y="6607864"/>
            <a:ext cx="205064" cy="203845"/>
          </a:xfrm>
          <a:custGeom>
            <a:avLst/>
            <a:gdLst/>
            <a:ahLst/>
            <a:cxnLst/>
            <a:rect l="0" t="0" r="0" b="0"/>
            <a:pathLst>
              <a:path w="322" h="321">
                <a:moveTo>
                  <a:pt x="123" y="129"/>
                </a:moveTo>
                <a:cubicBezTo>
                  <a:pt x="119" y="129"/>
                  <a:pt x="118" y="134"/>
                  <a:pt x="118" y="134"/>
                </a:cubicBezTo>
                <a:lnTo>
                  <a:pt x="118" y="186"/>
                </a:lnTo>
                <a:cubicBezTo>
                  <a:pt x="119" y="193"/>
                  <a:pt x="125" y="191"/>
                  <a:pt x="125" y="191"/>
                </a:cubicBezTo>
                <a:lnTo>
                  <a:pt x="198" y="191"/>
                </a:lnTo>
                <a:cubicBezTo>
                  <a:pt x="204" y="193"/>
                  <a:pt x="203" y="185"/>
                  <a:pt x="203" y="185"/>
                </a:cubicBezTo>
                <a:lnTo>
                  <a:pt x="203" y="134"/>
                </a:lnTo>
                <a:cubicBezTo>
                  <a:pt x="202" y="127"/>
                  <a:pt x="196" y="129"/>
                  <a:pt x="196" y="129"/>
                </a:cubicBezTo>
                <a:lnTo>
                  <a:pt x="123" y="129"/>
                </a:lnTo>
                <a:close/>
                <a:moveTo>
                  <a:pt x="145" y="37"/>
                </a:moveTo>
                <a:cubicBezTo>
                  <a:pt x="121" y="36"/>
                  <a:pt x="87" y="57"/>
                  <a:pt x="81" y="62"/>
                </a:cubicBezTo>
                <a:cubicBezTo>
                  <a:pt x="76" y="67"/>
                  <a:pt x="49" y="86"/>
                  <a:pt x="38" y="136"/>
                </a:cubicBezTo>
                <a:cubicBezTo>
                  <a:pt x="26" y="185"/>
                  <a:pt x="54" y="224"/>
                  <a:pt x="54" y="224"/>
                </a:cubicBezTo>
                <a:cubicBezTo>
                  <a:pt x="86" y="281"/>
                  <a:pt x="145" y="284"/>
                  <a:pt x="145" y="284"/>
                </a:cubicBezTo>
                <a:lnTo>
                  <a:pt x="145" y="226"/>
                </a:lnTo>
                <a:lnTo>
                  <a:pt x="121" y="226"/>
                </a:lnTo>
                <a:cubicBezTo>
                  <a:pt x="86" y="222"/>
                  <a:pt x="85" y="189"/>
                  <a:pt x="85" y="189"/>
                </a:cubicBezTo>
                <a:lnTo>
                  <a:pt x="85" y="134"/>
                </a:lnTo>
                <a:cubicBezTo>
                  <a:pt x="86" y="97"/>
                  <a:pt x="120" y="95"/>
                  <a:pt x="120" y="95"/>
                </a:cubicBezTo>
                <a:lnTo>
                  <a:pt x="145" y="95"/>
                </a:lnTo>
                <a:lnTo>
                  <a:pt x="145" y="37"/>
                </a:lnTo>
                <a:close/>
                <a:moveTo>
                  <a:pt x="177" y="37"/>
                </a:moveTo>
                <a:lnTo>
                  <a:pt x="177" y="95"/>
                </a:lnTo>
                <a:lnTo>
                  <a:pt x="199" y="95"/>
                </a:lnTo>
                <a:cubicBezTo>
                  <a:pt x="231" y="97"/>
                  <a:pt x="236" y="128"/>
                  <a:pt x="236" y="128"/>
                </a:cubicBezTo>
                <a:lnTo>
                  <a:pt x="236" y="189"/>
                </a:lnTo>
                <a:cubicBezTo>
                  <a:pt x="234" y="220"/>
                  <a:pt x="205" y="226"/>
                  <a:pt x="205" y="226"/>
                </a:cubicBezTo>
                <a:lnTo>
                  <a:pt x="177" y="226"/>
                </a:lnTo>
                <a:lnTo>
                  <a:pt x="177" y="284"/>
                </a:lnTo>
                <a:cubicBezTo>
                  <a:pt x="198" y="282"/>
                  <a:pt x="243" y="266"/>
                  <a:pt x="266" y="230"/>
                </a:cubicBezTo>
                <a:cubicBezTo>
                  <a:pt x="290" y="194"/>
                  <a:pt x="288" y="151"/>
                  <a:pt x="284" y="137"/>
                </a:cubicBezTo>
                <a:cubicBezTo>
                  <a:pt x="281" y="122"/>
                  <a:pt x="274" y="94"/>
                  <a:pt x="244" y="67"/>
                </a:cubicBezTo>
                <a:cubicBezTo>
                  <a:pt x="214" y="39"/>
                  <a:pt x="177" y="37"/>
                  <a:pt x="177" y="37"/>
                </a:cubicBezTo>
                <a:moveTo>
                  <a:pt x="160" y="1"/>
                </a:moveTo>
                <a:cubicBezTo>
                  <a:pt x="160" y="1"/>
                  <a:pt x="229" y="-4"/>
                  <a:pt x="284" y="58"/>
                </a:cubicBezTo>
                <a:cubicBezTo>
                  <a:pt x="284" y="58"/>
                  <a:pt x="319" y="97"/>
                  <a:pt x="321" y="153"/>
                </a:cubicBezTo>
                <a:cubicBezTo>
                  <a:pt x="321" y="153"/>
                  <a:pt x="324" y="196"/>
                  <a:pt x="304" y="232"/>
                </a:cubicBezTo>
                <a:cubicBezTo>
                  <a:pt x="285" y="268"/>
                  <a:pt x="264" y="287"/>
                  <a:pt x="229" y="305"/>
                </a:cubicBezTo>
                <a:cubicBezTo>
                  <a:pt x="194" y="322"/>
                  <a:pt x="138" y="325"/>
                  <a:pt x="101" y="307"/>
                </a:cubicBezTo>
                <a:cubicBezTo>
                  <a:pt x="64" y="290"/>
                  <a:pt x="41" y="272"/>
                  <a:pt x="20" y="233"/>
                </a:cubicBezTo>
                <a:cubicBezTo>
                  <a:pt x="20" y="233"/>
                  <a:pt x="-8" y="184"/>
                  <a:pt x="5" y="126"/>
                </a:cubicBezTo>
                <a:cubicBezTo>
                  <a:pt x="5" y="126"/>
                  <a:pt x="8" y="92"/>
                  <a:pt x="40" y="55"/>
                </a:cubicBezTo>
                <a:cubicBezTo>
                  <a:pt x="40" y="55"/>
                  <a:pt x="85" y="0"/>
                  <a:pt x="160" y="1"/>
                </a:cubicBezTo>
              </a:path>
            </a:pathLst>
          </a:custGeom>
          <a:solidFill>
            <a:srgbClr val="B728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556" name="picture 155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8907611" y="6965408"/>
            <a:ext cx="201193" cy="201053"/>
          </a:xfrm>
          <a:prstGeom prst="rect">
            <a:avLst/>
          </a:prstGeom>
        </p:spPr>
      </p:pic>
      <p:pic>
        <p:nvPicPr>
          <p:cNvPr id="1558" name="picture 1558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11812403" y="7343088"/>
            <a:ext cx="197688" cy="197004"/>
          </a:xfrm>
          <a:prstGeom prst="rect">
            <a:avLst/>
          </a:prstGeom>
        </p:spPr>
      </p:pic>
      <p:sp>
        <p:nvSpPr>
          <p:cNvPr id="1560" name="textbox 1560"/>
          <p:cNvSpPr/>
          <p:nvPr/>
        </p:nvSpPr>
        <p:spPr>
          <a:xfrm>
            <a:off x="3175370" y="4807438"/>
            <a:ext cx="306070" cy="161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8000"/>
              </a:lnSpc>
            </a:pPr>
            <a:r>
              <a:rPr sz="1300" kern="0" spc="0" dirty="0">
                <a:solidFill>
                  <a:srgbClr val="57585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158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62" name="picture 1562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9820203" y="7368968"/>
            <a:ext cx="223126" cy="141795"/>
          </a:xfrm>
          <a:prstGeom prst="rect">
            <a:avLst/>
          </a:prstGeom>
        </p:spPr>
      </p:pic>
      <p:sp>
        <p:nvSpPr>
          <p:cNvPr id="1564" name="path 1564"/>
          <p:cNvSpPr/>
          <p:nvPr/>
        </p:nvSpPr>
        <p:spPr>
          <a:xfrm>
            <a:off x="10789964" y="6978729"/>
            <a:ext cx="178448" cy="173227"/>
          </a:xfrm>
          <a:custGeom>
            <a:avLst/>
            <a:gdLst/>
            <a:ahLst/>
            <a:cxnLst/>
            <a:rect l="0" t="0" r="0" b="0"/>
            <a:pathLst>
              <a:path w="281" h="272">
                <a:moveTo>
                  <a:pt x="272" y="186"/>
                </a:moveTo>
                <a:lnTo>
                  <a:pt x="271" y="188"/>
                </a:lnTo>
                <a:lnTo>
                  <a:pt x="271" y="190"/>
                </a:lnTo>
                <a:lnTo>
                  <a:pt x="270" y="192"/>
                </a:lnTo>
                <a:lnTo>
                  <a:pt x="267" y="198"/>
                </a:lnTo>
                <a:lnTo>
                  <a:pt x="260" y="212"/>
                </a:lnTo>
                <a:lnTo>
                  <a:pt x="252" y="223"/>
                </a:lnTo>
                <a:lnTo>
                  <a:pt x="243" y="232"/>
                </a:lnTo>
                <a:lnTo>
                  <a:pt x="233" y="240"/>
                </a:lnTo>
                <a:lnTo>
                  <a:pt x="219" y="250"/>
                </a:lnTo>
                <a:lnTo>
                  <a:pt x="204" y="257"/>
                </a:lnTo>
                <a:lnTo>
                  <a:pt x="189" y="263"/>
                </a:lnTo>
                <a:lnTo>
                  <a:pt x="163" y="270"/>
                </a:lnTo>
                <a:lnTo>
                  <a:pt x="137" y="272"/>
                </a:lnTo>
                <a:lnTo>
                  <a:pt x="126" y="272"/>
                </a:lnTo>
                <a:lnTo>
                  <a:pt x="109" y="270"/>
                </a:lnTo>
                <a:lnTo>
                  <a:pt x="94" y="267"/>
                </a:lnTo>
                <a:lnTo>
                  <a:pt x="79" y="261"/>
                </a:lnTo>
                <a:lnTo>
                  <a:pt x="64" y="253"/>
                </a:lnTo>
                <a:lnTo>
                  <a:pt x="51" y="243"/>
                </a:lnTo>
                <a:lnTo>
                  <a:pt x="39" y="232"/>
                </a:lnTo>
                <a:lnTo>
                  <a:pt x="28" y="218"/>
                </a:lnTo>
                <a:lnTo>
                  <a:pt x="19" y="203"/>
                </a:lnTo>
                <a:lnTo>
                  <a:pt x="12" y="189"/>
                </a:lnTo>
                <a:lnTo>
                  <a:pt x="6" y="174"/>
                </a:lnTo>
                <a:lnTo>
                  <a:pt x="2" y="158"/>
                </a:lnTo>
                <a:lnTo>
                  <a:pt x="0" y="146"/>
                </a:lnTo>
                <a:lnTo>
                  <a:pt x="0" y="134"/>
                </a:lnTo>
                <a:lnTo>
                  <a:pt x="0" y="125"/>
                </a:lnTo>
                <a:lnTo>
                  <a:pt x="0" y="119"/>
                </a:lnTo>
                <a:lnTo>
                  <a:pt x="3" y="105"/>
                </a:lnTo>
                <a:lnTo>
                  <a:pt x="6" y="95"/>
                </a:lnTo>
                <a:lnTo>
                  <a:pt x="10" y="84"/>
                </a:lnTo>
                <a:lnTo>
                  <a:pt x="19" y="66"/>
                </a:lnTo>
                <a:lnTo>
                  <a:pt x="31" y="50"/>
                </a:lnTo>
                <a:lnTo>
                  <a:pt x="45" y="34"/>
                </a:lnTo>
                <a:lnTo>
                  <a:pt x="62" y="21"/>
                </a:lnTo>
                <a:lnTo>
                  <a:pt x="80" y="10"/>
                </a:lnTo>
                <a:lnTo>
                  <a:pt x="92" y="5"/>
                </a:lnTo>
                <a:lnTo>
                  <a:pt x="105" y="2"/>
                </a:lnTo>
                <a:lnTo>
                  <a:pt x="118" y="1"/>
                </a:lnTo>
                <a:lnTo>
                  <a:pt x="143" y="0"/>
                </a:lnTo>
                <a:lnTo>
                  <a:pt x="158" y="0"/>
                </a:lnTo>
                <a:lnTo>
                  <a:pt x="173" y="3"/>
                </a:lnTo>
                <a:lnTo>
                  <a:pt x="189" y="7"/>
                </a:lnTo>
                <a:lnTo>
                  <a:pt x="204" y="13"/>
                </a:lnTo>
                <a:lnTo>
                  <a:pt x="218" y="20"/>
                </a:lnTo>
                <a:lnTo>
                  <a:pt x="232" y="30"/>
                </a:lnTo>
                <a:lnTo>
                  <a:pt x="244" y="41"/>
                </a:lnTo>
                <a:lnTo>
                  <a:pt x="254" y="53"/>
                </a:lnTo>
                <a:lnTo>
                  <a:pt x="263" y="68"/>
                </a:lnTo>
                <a:lnTo>
                  <a:pt x="270" y="83"/>
                </a:lnTo>
                <a:lnTo>
                  <a:pt x="273" y="91"/>
                </a:lnTo>
                <a:lnTo>
                  <a:pt x="275" y="99"/>
                </a:lnTo>
                <a:lnTo>
                  <a:pt x="276" y="103"/>
                </a:lnTo>
                <a:lnTo>
                  <a:pt x="217" y="103"/>
                </a:lnTo>
                <a:lnTo>
                  <a:pt x="178" y="25"/>
                </a:lnTo>
                <a:lnTo>
                  <a:pt x="177" y="25"/>
                </a:lnTo>
                <a:lnTo>
                  <a:pt x="177" y="25"/>
                </a:lnTo>
                <a:lnTo>
                  <a:pt x="176" y="28"/>
                </a:lnTo>
                <a:lnTo>
                  <a:pt x="169" y="46"/>
                </a:lnTo>
                <a:lnTo>
                  <a:pt x="140" y="109"/>
                </a:lnTo>
                <a:lnTo>
                  <a:pt x="140" y="108"/>
                </a:lnTo>
                <a:lnTo>
                  <a:pt x="140" y="108"/>
                </a:lnTo>
                <a:lnTo>
                  <a:pt x="138" y="105"/>
                </a:lnTo>
                <a:lnTo>
                  <a:pt x="131" y="88"/>
                </a:lnTo>
                <a:lnTo>
                  <a:pt x="111" y="40"/>
                </a:lnTo>
                <a:lnTo>
                  <a:pt x="104" y="25"/>
                </a:lnTo>
                <a:lnTo>
                  <a:pt x="30" y="192"/>
                </a:lnTo>
                <a:lnTo>
                  <a:pt x="30" y="192"/>
                </a:lnTo>
                <a:lnTo>
                  <a:pt x="30" y="192"/>
                </a:lnTo>
                <a:lnTo>
                  <a:pt x="30" y="193"/>
                </a:lnTo>
                <a:lnTo>
                  <a:pt x="31" y="194"/>
                </a:lnTo>
                <a:lnTo>
                  <a:pt x="32" y="197"/>
                </a:lnTo>
                <a:lnTo>
                  <a:pt x="36" y="203"/>
                </a:lnTo>
                <a:lnTo>
                  <a:pt x="51" y="223"/>
                </a:lnTo>
                <a:lnTo>
                  <a:pt x="54" y="227"/>
                </a:lnTo>
                <a:lnTo>
                  <a:pt x="55" y="228"/>
                </a:lnTo>
                <a:lnTo>
                  <a:pt x="59" y="231"/>
                </a:lnTo>
                <a:lnTo>
                  <a:pt x="60" y="232"/>
                </a:lnTo>
                <a:lnTo>
                  <a:pt x="61" y="232"/>
                </a:lnTo>
                <a:lnTo>
                  <a:pt x="62" y="233"/>
                </a:lnTo>
                <a:lnTo>
                  <a:pt x="64" y="233"/>
                </a:lnTo>
                <a:lnTo>
                  <a:pt x="67" y="233"/>
                </a:lnTo>
                <a:lnTo>
                  <a:pt x="208" y="233"/>
                </a:lnTo>
                <a:lnTo>
                  <a:pt x="211" y="233"/>
                </a:lnTo>
                <a:lnTo>
                  <a:pt x="214" y="233"/>
                </a:lnTo>
                <a:lnTo>
                  <a:pt x="217" y="232"/>
                </a:lnTo>
                <a:lnTo>
                  <a:pt x="220" y="230"/>
                </a:lnTo>
                <a:lnTo>
                  <a:pt x="223" y="228"/>
                </a:lnTo>
                <a:lnTo>
                  <a:pt x="226" y="225"/>
                </a:lnTo>
                <a:lnTo>
                  <a:pt x="231" y="220"/>
                </a:lnTo>
                <a:lnTo>
                  <a:pt x="236" y="213"/>
                </a:lnTo>
                <a:lnTo>
                  <a:pt x="243" y="200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6"/>
                </a:lnTo>
                <a:lnTo>
                  <a:pt x="250" y="186"/>
                </a:lnTo>
                <a:lnTo>
                  <a:pt x="251" y="186"/>
                </a:lnTo>
                <a:lnTo>
                  <a:pt x="251" y="186"/>
                </a:lnTo>
                <a:lnTo>
                  <a:pt x="253" y="186"/>
                </a:lnTo>
                <a:lnTo>
                  <a:pt x="272" y="186"/>
                </a:lnTo>
                <a:close/>
                <a:moveTo>
                  <a:pt x="207" y="192"/>
                </a:moveTo>
                <a:lnTo>
                  <a:pt x="207" y="192"/>
                </a:lnTo>
                <a:lnTo>
                  <a:pt x="207" y="192"/>
                </a:lnTo>
                <a:lnTo>
                  <a:pt x="206" y="190"/>
                </a:lnTo>
                <a:lnTo>
                  <a:pt x="202" y="180"/>
                </a:lnTo>
                <a:lnTo>
                  <a:pt x="179" y="126"/>
                </a:lnTo>
                <a:lnTo>
                  <a:pt x="170" y="106"/>
                </a:lnTo>
                <a:lnTo>
                  <a:pt x="169" y="103"/>
                </a:lnTo>
                <a:lnTo>
                  <a:pt x="168" y="103"/>
                </a:lnTo>
                <a:lnTo>
                  <a:pt x="168" y="103"/>
                </a:lnTo>
                <a:lnTo>
                  <a:pt x="127" y="185"/>
                </a:lnTo>
                <a:lnTo>
                  <a:pt x="90" y="103"/>
                </a:lnTo>
                <a:lnTo>
                  <a:pt x="50" y="192"/>
                </a:lnTo>
                <a:lnTo>
                  <a:pt x="207" y="192"/>
                </a:lnTo>
                <a:close/>
                <a:moveTo>
                  <a:pt x="276" y="171"/>
                </a:moveTo>
                <a:lnTo>
                  <a:pt x="245" y="171"/>
                </a:lnTo>
                <a:lnTo>
                  <a:pt x="249" y="178"/>
                </a:lnTo>
                <a:lnTo>
                  <a:pt x="271" y="178"/>
                </a:lnTo>
                <a:lnTo>
                  <a:pt x="272" y="178"/>
                </a:lnTo>
                <a:lnTo>
                  <a:pt x="272" y="178"/>
                </a:lnTo>
                <a:lnTo>
                  <a:pt x="273" y="178"/>
                </a:lnTo>
                <a:lnTo>
                  <a:pt x="273" y="178"/>
                </a:lnTo>
                <a:lnTo>
                  <a:pt x="273" y="177"/>
                </a:lnTo>
                <a:lnTo>
                  <a:pt x="273" y="177"/>
                </a:lnTo>
                <a:lnTo>
                  <a:pt x="274" y="177"/>
                </a:lnTo>
                <a:lnTo>
                  <a:pt x="274" y="176"/>
                </a:lnTo>
                <a:lnTo>
                  <a:pt x="275" y="176"/>
                </a:lnTo>
                <a:lnTo>
                  <a:pt x="275" y="175"/>
                </a:lnTo>
                <a:lnTo>
                  <a:pt x="275" y="174"/>
                </a:lnTo>
                <a:lnTo>
                  <a:pt x="276" y="173"/>
                </a:lnTo>
                <a:lnTo>
                  <a:pt x="276" y="171"/>
                </a:lnTo>
                <a:close/>
                <a:moveTo>
                  <a:pt x="279" y="159"/>
                </a:moveTo>
                <a:lnTo>
                  <a:pt x="240" y="159"/>
                </a:lnTo>
                <a:lnTo>
                  <a:pt x="243" y="166"/>
                </a:lnTo>
                <a:lnTo>
                  <a:pt x="275" y="166"/>
                </a:lnTo>
                <a:lnTo>
                  <a:pt x="276" y="166"/>
                </a:lnTo>
                <a:lnTo>
                  <a:pt x="277" y="166"/>
                </a:lnTo>
                <a:lnTo>
                  <a:pt x="277" y="166"/>
                </a:lnTo>
                <a:lnTo>
                  <a:pt x="278" y="166"/>
                </a:lnTo>
                <a:lnTo>
                  <a:pt x="278" y="165"/>
                </a:lnTo>
                <a:lnTo>
                  <a:pt x="278" y="165"/>
                </a:lnTo>
                <a:lnTo>
                  <a:pt x="278" y="165"/>
                </a:lnTo>
                <a:lnTo>
                  <a:pt x="279" y="165"/>
                </a:lnTo>
                <a:lnTo>
                  <a:pt x="279" y="164"/>
                </a:lnTo>
                <a:lnTo>
                  <a:pt x="279" y="164"/>
                </a:lnTo>
                <a:lnTo>
                  <a:pt x="279" y="164"/>
                </a:lnTo>
                <a:lnTo>
                  <a:pt x="279" y="163"/>
                </a:lnTo>
                <a:lnTo>
                  <a:pt x="279" y="162"/>
                </a:lnTo>
                <a:lnTo>
                  <a:pt x="279" y="159"/>
                </a:lnTo>
                <a:close/>
                <a:moveTo>
                  <a:pt x="280" y="145"/>
                </a:moveTo>
                <a:lnTo>
                  <a:pt x="235" y="145"/>
                </a:lnTo>
                <a:lnTo>
                  <a:pt x="238" y="153"/>
                </a:lnTo>
                <a:lnTo>
                  <a:pt x="277" y="153"/>
                </a:lnTo>
                <a:lnTo>
                  <a:pt x="278" y="153"/>
                </a:lnTo>
                <a:lnTo>
                  <a:pt x="278" y="153"/>
                </a:lnTo>
                <a:lnTo>
                  <a:pt x="279" y="153"/>
                </a:lnTo>
                <a:lnTo>
                  <a:pt x="279" y="153"/>
                </a:lnTo>
                <a:lnTo>
                  <a:pt x="279" y="152"/>
                </a:lnTo>
                <a:lnTo>
                  <a:pt x="279" y="152"/>
                </a:lnTo>
                <a:lnTo>
                  <a:pt x="280" y="152"/>
                </a:lnTo>
                <a:lnTo>
                  <a:pt x="280" y="152"/>
                </a:lnTo>
                <a:lnTo>
                  <a:pt x="280" y="152"/>
                </a:lnTo>
                <a:lnTo>
                  <a:pt x="280" y="151"/>
                </a:lnTo>
                <a:lnTo>
                  <a:pt x="280" y="151"/>
                </a:lnTo>
                <a:lnTo>
                  <a:pt x="280" y="151"/>
                </a:lnTo>
                <a:lnTo>
                  <a:pt x="281" y="150"/>
                </a:lnTo>
                <a:lnTo>
                  <a:pt x="281" y="150"/>
                </a:lnTo>
                <a:lnTo>
                  <a:pt x="281" y="149"/>
                </a:lnTo>
                <a:lnTo>
                  <a:pt x="280" y="145"/>
                </a:lnTo>
                <a:close/>
                <a:moveTo>
                  <a:pt x="280" y="141"/>
                </a:moveTo>
                <a:lnTo>
                  <a:pt x="280" y="136"/>
                </a:lnTo>
                <a:lnTo>
                  <a:pt x="280" y="133"/>
                </a:lnTo>
                <a:lnTo>
                  <a:pt x="230" y="133"/>
                </a:lnTo>
                <a:lnTo>
                  <a:pt x="233" y="141"/>
                </a:lnTo>
                <a:lnTo>
                  <a:pt x="280" y="141"/>
                </a:lnTo>
                <a:close/>
                <a:moveTo>
                  <a:pt x="279" y="128"/>
                </a:moveTo>
                <a:lnTo>
                  <a:pt x="279" y="126"/>
                </a:lnTo>
                <a:lnTo>
                  <a:pt x="279" y="125"/>
                </a:lnTo>
                <a:lnTo>
                  <a:pt x="279" y="124"/>
                </a:lnTo>
                <a:lnTo>
                  <a:pt x="278" y="123"/>
                </a:lnTo>
                <a:lnTo>
                  <a:pt x="278" y="123"/>
                </a:lnTo>
                <a:lnTo>
                  <a:pt x="278" y="122"/>
                </a:lnTo>
                <a:lnTo>
                  <a:pt x="278" y="122"/>
                </a:lnTo>
                <a:lnTo>
                  <a:pt x="277" y="122"/>
                </a:lnTo>
                <a:lnTo>
                  <a:pt x="277" y="121"/>
                </a:lnTo>
                <a:lnTo>
                  <a:pt x="276" y="121"/>
                </a:lnTo>
                <a:lnTo>
                  <a:pt x="276" y="121"/>
                </a:lnTo>
                <a:lnTo>
                  <a:pt x="275" y="121"/>
                </a:lnTo>
                <a:lnTo>
                  <a:pt x="275" y="121"/>
                </a:lnTo>
                <a:lnTo>
                  <a:pt x="274" y="121"/>
                </a:lnTo>
                <a:lnTo>
                  <a:pt x="225" y="121"/>
                </a:lnTo>
                <a:lnTo>
                  <a:pt x="228" y="128"/>
                </a:lnTo>
                <a:lnTo>
                  <a:pt x="279" y="128"/>
                </a:lnTo>
                <a:close/>
                <a:moveTo>
                  <a:pt x="277" y="115"/>
                </a:moveTo>
                <a:lnTo>
                  <a:pt x="276" y="108"/>
                </a:lnTo>
                <a:lnTo>
                  <a:pt x="218" y="108"/>
                </a:lnTo>
                <a:lnTo>
                  <a:pt x="221" y="115"/>
                </a:lnTo>
                <a:lnTo>
                  <a:pt x="277" y="115"/>
                </a:lnTo>
                <a:close/>
              </a:path>
            </a:pathLst>
          </a:custGeom>
          <a:solidFill>
            <a:srgbClr val="D9262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66" name="path 1566"/>
          <p:cNvSpPr/>
          <p:nvPr/>
        </p:nvSpPr>
        <p:spPr>
          <a:xfrm>
            <a:off x="9103843" y="7749654"/>
            <a:ext cx="458113" cy="58130"/>
          </a:xfrm>
          <a:custGeom>
            <a:avLst/>
            <a:gdLst/>
            <a:ahLst/>
            <a:cxnLst/>
            <a:rect l="0" t="0" r="0" b="0"/>
            <a:pathLst>
              <a:path w="721" h="91">
                <a:moveTo>
                  <a:pt x="0" y="31"/>
                </a:moveTo>
                <a:lnTo>
                  <a:pt x="19" y="31"/>
                </a:lnTo>
                <a:lnTo>
                  <a:pt x="23" y="44"/>
                </a:lnTo>
                <a:cubicBezTo>
                  <a:pt x="23" y="45"/>
                  <a:pt x="23" y="46"/>
                  <a:pt x="24" y="46"/>
                </a:cubicBezTo>
                <a:cubicBezTo>
                  <a:pt x="25" y="46"/>
                  <a:pt x="26" y="46"/>
                  <a:pt x="27" y="46"/>
                </a:cubicBezTo>
                <a:lnTo>
                  <a:pt x="30" y="46"/>
                </a:lnTo>
                <a:lnTo>
                  <a:pt x="30" y="56"/>
                </a:lnTo>
                <a:lnTo>
                  <a:pt x="20" y="56"/>
                </a:lnTo>
                <a:cubicBezTo>
                  <a:pt x="14" y="56"/>
                  <a:pt x="10" y="55"/>
                  <a:pt x="8" y="53"/>
                </a:cubicBezTo>
                <a:cubicBezTo>
                  <a:pt x="6" y="51"/>
                  <a:pt x="5" y="50"/>
                  <a:pt x="5" y="48"/>
                </a:cubicBezTo>
                <a:lnTo>
                  <a:pt x="0" y="31"/>
                </a:lnTo>
                <a:close/>
                <a:moveTo>
                  <a:pt x="19" y="1"/>
                </a:moveTo>
                <a:lnTo>
                  <a:pt x="23" y="13"/>
                </a:lnTo>
                <a:cubicBezTo>
                  <a:pt x="23" y="15"/>
                  <a:pt x="25" y="16"/>
                  <a:pt x="29" y="16"/>
                </a:cubicBezTo>
                <a:lnTo>
                  <a:pt x="31" y="16"/>
                </a:lnTo>
                <a:lnTo>
                  <a:pt x="31" y="25"/>
                </a:lnTo>
                <a:lnTo>
                  <a:pt x="19" y="25"/>
                </a:lnTo>
                <a:cubicBezTo>
                  <a:pt x="17" y="25"/>
                  <a:pt x="15" y="25"/>
                  <a:pt x="13" y="25"/>
                </a:cubicBezTo>
                <a:cubicBezTo>
                  <a:pt x="11" y="24"/>
                  <a:pt x="10" y="24"/>
                  <a:pt x="9" y="23"/>
                </a:cubicBezTo>
                <a:cubicBezTo>
                  <a:pt x="8" y="23"/>
                  <a:pt x="7" y="22"/>
                  <a:pt x="7" y="21"/>
                </a:cubicBezTo>
                <a:cubicBezTo>
                  <a:pt x="6" y="20"/>
                  <a:pt x="5" y="19"/>
                  <a:pt x="5" y="18"/>
                </a:cubicBezTo>
                <a:lnTo>
                  <a:pt x="0" y="1"/>
                </a:lnTo>
                <a:lnTo>
                  <a:pt x="19" y="1"/>
                </a:lnTo>
                <a:close/>
                <a:moveTo>
                  <a:pt x="91" y="81"/>
                </a:moveTo>
                <a:lnTo>
                  <a:pt x="91" y="81"/>
                </a:lnTo>
                <a:lnTo>
                  <a:pt x="91" y="91"/>
                </a:lnTo>
                <a:lnTo>
                  <a:pt x="91" y="91"/>
                </a:lnTo>
                <a:lnTo>
                  <a:pt x="91" y="81"/>
                </a:lnTo>
                <a:close/>
                <a:moveTo>
                  <a:pt x="91" y="38"/>
                </a:moveTo>
                <a:lnTo>
                  <a:pt x="91" y="49"/>
                </a:lnTo>
                <a:lnTo>
                  <a:pt x="82" y="57"/>
                </a:lnTo>
                <a:lnTo>
                  <a:pt x="82" y="58"/>
                </a:lnTo>
                <a:lnTo>
                  <a:pt x="89" y="57"/>
                </a:lnTo>
                <a:lnTo>
                  <a:pt x="89" y="68"/>
                </a:lnTo>
                <a:lnTo>
                  <a:pt x="82" y="69"/>
                </a:lnTo>
                <a:lnTo>
                  <a:pt x="82" y="83"/>
                </a:lnTo>
                <a:cubicBezTo>
                  <a:pt x="82" y="85"/>
                  <a:pt x="80" y="87"/>
                  <a:pt x="78" y="89"/>
                </a:cubicBezTo>
                <a:cubicBezTo>
                  <a:pt x="76" y="90"/>
                  <a:pt x="73" y="91"/>
                  <a:pt x="69" y="91"/>
                </a:cubicBezTo>
                <a:lnTo>
                  <a:pt x="39" y="91"/>
                </a:lnTo>
                <a:lnTo>
                  <a:pt x="39" y="81"/>
                </a:lnTo>
                <a:lnTo>
                  <a:pt x="58" y="81"/>
                </a:lnTo>
                <a:cubicBezTo>
                  <a:pt x="60" y="81"/>
                  <a:pt x="61" y="81"/>
                  <a:pt x="62" y="80"/>
                </a:cubicBezTo>
                <a:cubicBezTo>
                  <a:pt x="63" y="80"/>
                  <a:pt x="63" y="79"/>
                  <a:pt x="63" y="78"/>
                </a:cubicBezTo>
                <a:lnTo>
                  <a:pt x="63" y="71"/>
                </a:lnTo>
                <a:lnTo>
                  <a:pt x="36" y="74"/>
                </a:lnTo>
                <a:lnTo>
                  <a:pt x="36" y="63"/>
                </a:lnTo>
                <a:lnTo>
                  <a:pt x="63" y="60"/>
                </a:lnTo>
                <a:lnTo>
                  <a:pt x="63" y="55"/>
                </a:lnTo>
                <a:lnTo>
                  <a:pt x="71" y="48"/>
                </a:lnTo>
                <a:lnTo>
                  <a:pt x="34" y="48"/>
                </a:lnTo>
                <a:lnTo>
                  <a:pt x="34" y="38"/>
                </a:lnTo>
                <a:lnTo>
                  <a:pt x="91" y="38"/>
                </a:lnTo>
                <a:close/>
                <a:moveTo>
                  <a:pt x="91" y="5"/>
                </a:moveTo>
                <a:lnTo>
                  <a:pt x="91" y="15"/>
                </a:lnTo>
                <a:lnTo>
                  <a:pt x="72" y="15"/>
                </a:lnTo>
                <a:lnTo>
                  <a:pt x="72" y="19"/>
                </a:lnTo>
                <a:lnTo>
                  <a:pt x="91" y="19"/>
                </a:lnTo>
                <a:lnTo>
                  <a:pt x="91" y="35"/>
                </a:lnTo>
                <a:lnTo>
                  <a:pt x="74" y="35"/>
                </a:lnTo>
                <a:lnTo>
                  <a:pt x="74" y="29"/>
                </a:lnTo>
                <a:lnTo>
                  <a:pt x="52" y="29"/>
                </a:lnTo>
                <a:lnTo>
                  <a:pt x="52" y="35"/>
                </a:lnTo>
                <a:lnTo>
                  <a:pt x="34" y="35"/>
                </a:lnTo>
                <a:lnTo>
                  <a:pt x="34" y="19"/>
                </a:lnTo>
                <a:lnTo>
                  <a:pt x="54" y="19"/>
                </a:lnTo>
                <a:lnTo>
                  <a:pt x="54" y="15"/>
                </a:lnTo>
                <a:lnTo>
                  <a:pt x="34" y="15"/>
                </a:lnTo>
                <a:lnTo>
                  <a:pt x="34" y="5"/>
                </a:lnTo>
                <a:lnTo>
                  <a:pt x="54" y="5"/>
                </a:lnTo>
                <a:lnTo>
                  <a:pt x="54" y="0"/>
                </a:lnTo>
                <a:lnTo>
                  <a:pt x="72" y="0"/>
                </a:lnTo>
                <a:lnTo>
                  <a:pt x="72" y="5"/>
                </a:lnTo>
                <a:lnTo>
                  <a:pt x="91" y="5"/>
                </a:lnTo>
                <a:close/>
                <a:moveTo>
                  <a:pt x="12" y="61"/>
                </a:moveTo>
                <a:lnTo>
                  <a:pt x="30" y="61"/>
                </a:lnTo>
                <a:lnTo>
                  <a:pt x="24" y="83"/>
                </a:lnTo>
                <a:cubicBezTo>
                  <a:pt x="24" y="84"/>
                  <a:pt x="24" y="85"/>
                  <a:pt x="23" y="86"/>
                </a:cubicBezTo>
                <a:cubicBezTo>
                  <a:pt x="22" y="87"/>
                  <a:pt x="20" y="88"/>
                  <a:pt x="18" y="89"/>
                </a:cubicBezTo>
                <a:cubicBezTo>
                  <a:pt x="16" y="90"/>
                  <a:pt x="13" y="91"/>
                  <a:pt x="8" y="91"/>
                </a:cubicBezTo>
                <a:lnTo>
                  <a:pt x="0" y="91"/>
                </a:lnTo>
                <a:lnTo>
                  <a:pt x="0" y="81"/>
                </a:lnTo>
                <a:lnTo>
                  <a:pt x="2" y="81"/>
                </a:lnTo>
                <a:cubicBezTo>
                  <a:pt x="5" y="81"/>
                  <a:pt x="6" y="81"/>
                  <a:pt x="7" y="79"/>
                </a:cubicBezTo>
                <a:lnTo>
                  <a:pt x="12" y="61"/>
                </a:lnTo>
                <a:close/>
                <a:moveTo>
                  <a:pt x="91" y="15"/>
                </a:moveTo>
                <a:lnTo>
                  <a:pt x="91" y="15"/>
                </a:lnTo>
                <a:lnTo>
                  <a:pt x="91" y="5"/>
                </a:lnTo>
                <a:lnTo>
                  <a:pt x="91" y="15"/>
                </a:lnTo>
                <a:close/>
                <a:moveTo>
                  <a:pt x="91" y="35"/>
                </a:moveTo>
                <a:lnTo>
                  <a:pt x="93" y="35"/>
                </a:lnTo>
                <a:lnTo>
                  <a:pt x="93" y="19"/>
                </a:lnTo>
                <a:lnTo>
                  <a:pt x="91" y="19"/>
                </a:lnTo>
                <a:lnTo>
                  <a:pt x="91" y="35"/>
                </a:lnTo>
                <a:close/>
                <a:moveTo>
                  <a:pt x="91" y="49"/>
                </a:moveTo>
                <a:lnTo>
                  <a:pt x="92" y="48"/>
                </a:lnTo>
                <a:lnTo>
                  <a:pt x="92" y="38"/>
                </a:lnTo>
                <a:lnTo>
                  <a:pt x="91" y="38"/>
                </a:lnTo>
                <a:lnTo>
                  <a:pt x="91" y="49"/>
                </a:lnTo>
                <a:close/>
                <a:moveTo>
                  <a:pt x="91" y="91"/>
                </a:moveTo>
                <a:lnTo>
                  <a:pt x="91" y="81"/>
                </a:lnTo>
                <a:lnTo>
                  <a:pt x="92" y="81"/>
                </a:lnTo>
                <a:cubicBezTo>
                  <a:pt x="95" y="81"/>
                  <a:pt x="96" y="81"/>
                  <a:pt x="97" y="80"/>
                </a:cubicBezTo>
                <a:cubicBezTo>
                  <a:pt x="98" y="80"/>
                  <a:pt x="98" y="78"/>
                  <a:pt x="98" y="77"/>
                </a:cubicBezTo>
                <a:lnTo>
                  <a:pt x="98" y="20"/>
                </a:lnTo>
                <a:lnTo>
                  <a:pt x="94" y="20"/>
                </a:lnTo>
                <a:lnTo>
                  <a:pt x="94" y="9"/>
                </a:lnTo>
                <a:lnTo>
                  <a:pt x="98" y="9"/>
                </a:lnTo>
                <a:lnTo>
                  <a:pt x="98" y="0"/>
                </a:lnTo>
                <a:lnTo>
                  <a:pt x="117" y="0"/>
                </a:lnTo>
                <a:lnTo>
                  <a:pt x="117" y="9"/>
                </a:lnTo>
                <a:lnTo>
                  <a:pt x="142" y="9"/>
                </a:lnTo>
                <a:lnTo>
                  <a:pt x="142" y="82"/>
                </a:lnTo>
                <a:cubicBezTo>
                  <a:pt x="142" y="84"/>
                  <a:pt x="141" y="85"/>
                  <a:pt x="140" y="88"/>
                </a:cubicBezTo>
                <a:cubicBezTo>
                  <a:pt x="139" y="90"/>
                  <a:pt x="135" y="91"/>
                  <a:pt x="128" y="91"/>
                </a:cubicBezTo>
                <a:lnTo>
                  <a:pt x="119" y="91"/>
                </a:lnTo>
                <a:lnTo>
                  <a:pt x="119" y="81"/>
                </a:lnTo>
                <a:lnTo>
                  <a:pt x="120" y="81"/>
                </a:lnTo>
                <a:cubicBezTo>
                  <a:pt x="121" y="81"/>
                  <a:pt x="122" y="81"/>
                  <a:pt x="122" y="80"/>
                </a:cubicBezTo>
                <a:cubicBezTo>
                  <a:pt x="123" y="80"/>
                  <a:pt x="123" y="79"/>
                  <a:pt x="123" y="78"/>
                </a:cubicBezTo>
                <a:lnTo>
                  <a:pt x="123" y="20"/>
                </a:lnTo>
                <a:lnTo>
                  <a:pt x="117" y="20"/>
                </a:lnTo>
                <a:lnTo>
                  <a:pt x="117" y="83"/>
                </a:lnTo>
                <a:cubicBezTo>
                  <a:pt x="117" y="84"/>
                  <a:pt x="116" y="86"/>
                  <a:pt x="115" y="87"/>
                </a:cubicBezTo>
                <a:cubicBezTo>
                  <a:pt x="114" y="88"/>
                  <a:pt x="113" y="89"/>
                  <a:pt x="110" y="90"/>
                </a:cubicBezTo>
                <a:cubicBezTo>
                  <a:pt x="108" y="91"/>
                  <a:pt x="106" y="91"/>
                  <a:pt x="104" y="91"/>
                </a:cubicBezTo>
                <a:lnTo>
                  <a:pt x="91" y="91"/>
                </a:lnTo>
                <a:close/>
              </a:path>
              <a:path w="721" h="91">
                <a:moveTo>
                  <a:pt x="194" y="0"/>
                </a:moveTo>
                <a:lnTo>
                  <a:pt x="214" y="0"/>
                </a:lnTo>
                <a:lnTo>
                  <a:pt x="216" y="10"/>
                </a:lnTo>
                <a:cubicBezTo>
                  <a:pt x="216" y="13"/>
                  <a:pt x="218" y="14"/>
                  <a:pt x="221" y="14"/>
                </a:cubicBezTo>
                <a:lnTo>
                  <a:pt x="230" y="14"/>
                </a:lnTo>
                <a:lnTo>
                  <a:pt x="230" y="25"/>
                </a:lnTo>
                <a:lnTo>
                  <a:pt x="217" y="25"/>
                </a:lnTo>
                <a:cubicBezTo>
                  <a:pt x="214" y="25"/>
                  <a:pt x="211" y="25"/>
                  <a:pt x="209" y="25"/>
                </a:cubicBezTo>
                <a:cubicBezTo>
                  <a:pt x="206" y="24"/>
                  <a:pt x="204" y="24"/>
                  <a:pt x="203" y="22"/>
                </a:cubicBezTo>
                <a:cubicBezTo>
                  <a:pt x="201" y="21"/>
                  <a:pt x="200" y="20"/>
                  <a:pt x="200" y="19"/>
                </a:cubicBezTo>
                <a:cubicBezTo>
                  <a:pt x="199" y="18"/>
                  <a:pt x="198" y="16"/>
                  <a:pt x="198" y="13"/>
                </a:cubicBezTo>
                <a:lnTo>
                  <a:pt x="194" y="0"/>
                </a:lnTo>
                <a:close/>
                <a:moveTo>
                  <a:pt x="194" y="31"/>
                </a:moveTo>
                <a:lnTo>
                  <a:pt x="213" y="31"/>
                </a:lnTo>
                <a:lnTo>
                  <a:pt x="216" y="41"/>
                </a:lnTo>
                <a:cubicBezTo>
                  <a:pt x="216" y="43"/>
                  <a:pt x="217" y="43"/>
                  <a:pt x="218" y="44"/>
                </a:cubicBezTo>
                <a:cubicBezTo>
                  <a:pt x="218" y="44"/>
                  <a:pt x="219" y="45"/>
                  <a:pt x="221" y="45"/>
                </a:cubicBezTo>
                <a:lnTo>
                  <a:pt x="229" y="45"/>
                </a:lnTo>
                <a:lnTo>
                  <a:pt x="229" y="56"/>
                </a:lnTo>
                <a:lnTo>
                  <a:pt x="216" y="56"/>
                </a:lnTo>
                <a:cubicBezTo>
                  <a:pt x="210" y="56"/>
                  <a:pt x="206" y="56"/>
                  <a:pt x="204" y="54"/>
                </a:cubicBezTo>
                <a:cubicBezTo>
                  <a:pt x="202" y="53"/>
                  <a:pt x="201" y="52"/>
                  <a:pt x="200" y="51"/>
                </a:cubicBezTo>
                <a:cubicBezTo>
                  <a:pt x="200" y="50"/>
                  <a:pt x="199" y="48"/>
                  <a:pt x="198" y="45"/>
                </a:cubicBezTo>
                <a:lnTo>
                  <a:pt x="194" y="31"/>
                </a:lnTo>
                <a:close/>
                <a:moveTo>
                  <a:pt x="284" y="21"/>
                </a:moveTo>
                <a:lnTo>
                  <a:pt x="284" y="31"/>
                </a:lnTo>
                <a:lnTo>
                  <a:pt x="257" y="31"/>
                </a:lnTo>
                <a:lnTo>
                  <a:pt x="257" y="49"/>
                </a:lnTo>
                <a:lnTo>
                  <a:pt x="276" y="49"/>
                </a:lnTo>
                <a:lnTo>
                  <a:pt x="267" y="37"/>
                </a:lnTo>
                <a:lnTo>
                  <a:pt x="284" y="37"/>
                </a:lnTo>
                <a:lnTo>
                  <a:pt x="284" y="60"/>
                </a:lnTo>
                <a:lnTo>
                  <a:pt x="257" y="60"/>
                </a:lnTo>
                <a:lnTo>
                  <a:pt x="257" y="79"/>
                </a:lnTo>
                <a:lnTo>
                  <a:pt x="278" y="79"/>
                </a:lnTo>
                <a:lnTo>
                  <a:pt x="268" y="65"/>
                </a:lnTo>
                <a:lnTo>
                  <a:pt x="284" y="65"/>
                </a:lnTo>
                <a:lnTo>
                  <a:pt x="284" y="90"/>
                </a:lnTo>
                <a:lnTo>
                  <a:pt x="238" y="90"/>
                </a:lnTo>
                <a:lnTo>
                  <a:pt x="238" y="60"/>
                </a:lnTo>
                <a:lnTo>
                  <a:pt x="234" y="60"/>
                </a:lnTo>
                <a:lnTo>
                  <a:pt x="234" y="49"/>
                </a:lnTo>
                <a:lnTo>
                  <a:pt x="238" y="49"/>
                </a:lnTo>
                <a:lnTo>
                  <a:pt x="238" y="21"/>
                </a:lnTo>
                <a:lnTo>
                  <a:pt x="284" y="21"/>
                </a:lnTo>
                <a:close/>
                <a:moveTo>
                  <a:pt x="284" y="4"/>
                </a:moveTo>
                <a:lnTo>
                  <a:pt x="284" y="14"/>
                </a:lnTo>
                <a:lnTo>
                  <a:pt x="263" y="14"/>
                </a:lnTo>
                <a:lnTo>
                  <a:pt x="260" y="16"/>
                </a:lnTo>
                <a:cubicBezTo>
                  <a:pt x="256" y="18"/>
                  <a:pt x="251" y="18"/>
                  <a:pt x="243" y="18"/>
                </a:cubicBezTo>
                <a:lnTo>
                  <a:pt x="236" y="18"/>
                </a:lnTo>
                <a:lnTo>
                  <a:pt x="236" y="8"/>
                </a:lnTo>
                <a:lnTo>
                  <a:pt x="240" y="8"/>
                </a:lnTo>
                <a:cubicBezTo>
                  <a:pt x="242" y="8"/>
                  <a:pt x="244" y="8"/>
                  <a:pt x="245" y="7"/>
                </a:cubicBezTo>
                <a:cubicBezTo>
                  <a:pt x="247" y="7"/>
                  <a:pt x="248" y="6"/>
                  <a:pt x="249" y="5"/>
                </a:cubicBezTo>
                <a:lnTo>
                  <a:pt x="255" y="0"/>
                </a:lnTo>
                <a:lnTo>
                  <a:pt x="277" y="0"/>
                </a:lnTo>
                <a:lnTo>
                  <a:pt x="273" y="4"/>
                </a:lnTo>
                <a:lnTo>
                  <a:pt x="284" y="4"/>
                </a:lnTo>
                <a:close/>
                <a:moveTo>
                  <a:pt x="210" y="60"/>
                </a:moveTo>
                <a:lnTo>
                  <a:pt x="230" y="60"/>
                </a:lnTo>
                <a:lnTo>
                  <a:pt x="225" y="80"/>
                </a:lnTo>
                <a:cubicBezTo>
                  <a:pt x="224" y="84"/>
                  <a:pt x="222" y="86"/>
                  <a:pt x="220" y="88"/>
                </a:cubicBezTo>
                <a:cubicBezTo>
                  <a:pt x="217" y="89"/>
                  <a:pt x="215" y="90"/>
                  <a:pt x="213" y="90"/>
                </a:cubicBezTo>
                <a:cubicBezTo>
                  <a:pt x="210" y="90"/>
                  <a:pt x="207" y="90"/>
                  <a:pt x="203" y="90"/>
                </a:cubicBezTo>
                <a:lnTo>
                  <a:pt x="193" y="90"/>
                </a:lnTo>
                <a:lnTo>
                  <a:pt x="193" y="79"/>
                </a:lnTo>
                <a:lnTo>
                  <a:pt x="200" y="79"/>
                </a:lnTo>
                <a:cubicBezTo>
                  <a:pt x="202" y="79"/>
                  <a:pt x="204" y="79"/>
                  <a:pt x="205" y="78"/>
                </a:cubicBezTo>
                <a:cubicBezTo>
                  <a:pt x="205" y="78"/>
                  <a:pt x="206" y="77"/>
                  <a:pt x="206" y="75"/>
                </a:cubicBezTo>
                <a:lnTo>
                  <a:pt x="210" y="60"/>
                </a:lnTo>
                <a:close/>
                <a:moveTo>
                  <a:pt x="284" y="4"/>
                </a:moveTo>
                <a:lnTo>
                  <a:pt x="335" y="4"/>
                </a:lnTo>
                <a:lnTo>
                  <a:pt x="335" y="14"/>
                </a:lnTo>
                <a:lnTo>
                  <a:pt x="284" y="14"/>
                </a:lnTo>
                <a:lnTo>
                  <a:pt x="284" y="4"/>
                </a:lnTo>
                <a:close/>
                <a:moveTo>
                  <a:pt x="284" y="90"/>
                </a:moveTo>
                <a:lnTo>
                  <a:pt x="284" y="65"/>
                </a:lnTo>
                <a:lnTo>
                  <a:pt x="288" y="65"/>
                </a:lnTo>
                <a:lnTo>
                  <a:pt x="299" y="79"/>
                </a:lnTo>
                <a:lnTo>
                  <a:pt x="307" y="79"/>
                </a:lnTo>
                <a:cubicBezTo>
                  <a:pt x="309" y="79"/>
                  <a:pt x="311" y="79"/>
                  <a:pt x="311" y="79"/>
                </a:cubicBezTo>
                <a:cubicBezTo>
                  <a:pt x="312" y="79"/>
                  <a:pt x="312" y="78"/>
                  <a:pt x="312" y="77"/>
                </a:cubicBezTo>
                <a:lnTo>
                  <a:pt x="312" y="60"/>
                </a:lnTo>
                <a:lnTo>
                  <a:pt x="284" y="60"/>
                </a:lnTo>
                <a:lnTo>
                  <a:pt x="284" y="37"/>
                </a:lnTo>
                <a:lnTo>
                  <a:pt x="287" y="37"/>
                </a:lnTo>
                <a:lnTo>
                  <a:pt x="297" y="49"/>
                </a:lnTo>
                <a:lnTo>
                  <a:pt x="312" y="49"/>
                </a:lnTo>
                <a:lnTo>
                  <a:pt x="312" y="31"/>
                </a:lnTo>
                <a:lnTo>
                  <a:pt x="284" y="31"/>
                </a:lnTo>
                <a:lnTo>
                  <a:pt x="284" y="21"/>
                </a:lnTo>
                <a:lnTo>
                  <a:pt x="332" y="21"/>
                </a:lnTo>
                <a:lnTo>
                  <a:pt x="332" y="49"/>
                </a:lnTo>
                <a:lnTo>
                  <a:pt x="336" y="49"/>
                </a:lnTo>
                <a:lnTo>
                  <a:pt x="336" y="60"/>
                </a:lnTo>
                <a:lnTo>
                  <a:pt x="332" y="60"/>
                </a:lnTo>
                <a:lnTo>
                  <a:pt x="332" y="77"/>
                </a:lnTo>
                <a:cubicBezTo>
                  <a:pt x="332" y="79"/>
                  <a:pt x="331" y="81"/>
                  <a:pt x="331" y="83"/>
                </a:cubicBezTo>
                <a:cubicBezTo>
                  <a:pt x="330" y="85"/>
                  <a:pt x="329" y="86"/>
                  <a:pt x="327" y="88"/>
                </a:cubicBezTo>
                <a:cubicBezTo>
                  <a:pt x="326" y="89"/>
                  <a:pt x="323" y="89"/>
                  <a:pt x="321" y="90"/>
                </a:cubicBezTo>
                <a:cubicBezTo>
                  <a:pt x="318" y="90"/>
                  <a:pt x="315" y="90"/>
                  <a:pt x="310" y="90"/>
                </a:cubicBezTo>
                <a:lnTo>
                  <a:pt x="284" y="90"/>
                </a:lnTo>
                <a:close/>
              </a:path>
              <a:path w="721" h="91">
                <a:moveTo>
                  <a:pt x="415" y="7"/>
                </a:moveTo>
                <a:lnTo>
                  <a:pt x="444" y="7"/>
                </a:lnTo>
                <a:lnTo>
                  <a:pt x="444" y="17"/>
                </a:lnTo>
                <a:lnTo>
                  <a:pt x="411" y="17"/>
                </a:lnTo>
                <a:lnTo>
                  <a:pt x="409" y="20"/>
                </a:lnTo>
                <a:cubicBezTo>
                  <a:pt x="408" y="21"/>
                  <a:pt x="406" y="22"/>
                  <a:pt x="405" y="23"/>
                </a:cubicBezTo>
                <a:cubicBezTo>
                  <a:pt x="403" y="23"/>
                  <a:pt x="400" y="24"/>
                  <a:pt x="395" y="24"/>
                </a:cubicBezTo>
                <a:lnTo>
                  <a:pt x="384" y="24"/>
                </a:lnTo>
                <a:lnTo>
                  <a:pt x="384" y="14"/>
                </a:lnTo>
                <a:lnTo>
                  <a:pt x="388" y="14"/>
                </a:lnTo>
                <a:cubicBezTo>
                  <a:pt x="390" y="14"/>
                  <a:pt x="392" y="13"/>
                  <a:pt x="393" y="13"/>
                </a:cubicBezTo>
                <a:cubicBezTo>
                  <a:pt x="393" y="12"/>
                  <a:pt x="394" y="11"/>
                  <a:pt x="395" y="9"/>
                </a:cubicBezTo>
                <a:lnTo>
                  <a:pt x="398" y="0"/>
                </a:lnTo>
                <a:lnTo>
                  <a:pt x="417" y="0"/>
                </a:lnTo>
                <a:lnTo>
                  <a:pt x="415" y="7"/>
                </a:lnTo>
                <a:close/>
                <a:moveTo>
                  <a:pt x="489" y="51"/>
                </a:moveTo>
                <a:lnTo>
                  <a:pt x="483" y="51"/>
                </a:lnTo>
                <a:lnTo>
                  <a:pt x="489" y="67"/>
                </a:lnTo>
                <a:lnTo>
                  <a:pt x="489" y="51"/>
                </a:lnTo>
                <a:close/>
                <a:moveTo>
                  <a:pt x="489" y="1"/>
                </a:moveTo>
                <a:lnTo>
                  <a:pt x="489" y="11"/>
                </a:lnTo>
                <a:lnTo>
                  <a:pt x="470" y="11"/>
                </a:lnTo>
                <a:lnTo>
                  <a:pt x="470" y="20"/>
                </a:lnTo>
                <a:lnTo>
                  <a:pt x="489" y="20"/>
                </a:lnTo>
                <a:lnTo>
                  <a:pt x="489" y="30"/>
                </a:lnTo>
                <a:lnTo>
                  <a:pt x="470" y="30"/>
                </a:lnTo>
                <a:lnTo>
                  <a:pt x="470" y="37"/>
                </a:lnTo>
                <a:lnTo>
                  <a:pt x="489" y="37"/>
                </a:lnTo>
                <a:lnTo>
                  <a:pt x="489" y="47"/>
                </a:lnTo>
                <a:lnTo>
                  <a:pt x="470" y="47"/>
                </a:lnTo>
                <a:lnTo>
                  <a:pt x="470" y="73"/>
                </a:lnTo>
                <a:cubicBezTo>
                  <a:pt x="470" y="76"/>
                  <a:pt x="471" y="77"/>
                  <a:pt x="471" y="78"/>
                </a:cubicBezTo>
                <a:cubicBezTo>
                  <a:pt x="472" y="78"/>
                  <a:pt x="473" y="79"/>
                  <a:pt x="475" y="79"/>
                </a:cubicBezTo>
                <a:lnTo>
                  <a:pt x="484" y="79"/>
                </a:lnTo>
                <a:lnTo>
                  <a:pt x="484" y="89"/>
                </a:lnTo>
                <a:lnTo>
                  <a:pt x="472" y="89"/>
                </a:lnTo>
                <a:cubicBezTo>
                  <a:pt x="467" y="89"/>
                  <a:pt x="464" y="89"/>
                  <a:pt x="461" y="89"/>
                </a:cubicBezTo>
                <a:cubicBezTo>
                  <a:pt x="459" y="89"/>
                  <a:pt x="457" y="88"/>
                  <a:pt x="455" y="87"/>
                </a:cubicBezTo>
                <a:cubicBezTo>
                  <a:pt x="453" y="86"/>
                  <a:pt x="451" y="85"/>
                  <a:pt x="451" y="84"/>
                </a:cubicBezTo>
                <a:cubicBezTo>
                  <a:pt x="451" y="82"/>
                  <a:pt x="451" y="80"/>
                  <a:pt x="451" y="77"/>
                </a:cubicBezTo>
                <a:lnTo>
                  <a:pt x="451" y="1"/>
                </a:lnTo>
                <a:lnTo>
                  <a:pt x="489" y="1"/>
                </a:lnTo>
                <a:close/>
                <a:moveTo>
                  <a:pt x="385" y="27"/>
                </a:moveTo>
                <a:lnTo>
                  <a:pt x="444" y="27"/>
                </a:lnTo>
                <a:lnTo>
                  <a:pt x="444" y="38"/>
                </a:lnTo>
                <a:lnTo>
                  <a:pt x="419" y="38"/>
                </a:lnTo>
                <a:lnTo>
                  <a:pt x="419" y="49"/>
                </a:lnTo>
                <a:lnTo>
                  <a:pt x="444" y="49"/>
                </a:lnTo>
                <a:lnTo>
                  <a:pt x="444" y="60"/>
                </a:lnTo>
                <a:lnTo>
                  <a:pt x="419" y="60"/>
                </a:lnTo>
                <a:lnTo>
                  <a:pt x="419" y="75"/>
                </a:lnTo>
                <a:cubicBezTo>
                  <a:pt x="419" y="77"/>
                  <a:pt x="419" y="78"/>
                  <a:pt x="419" y="78"/>
                </a:cubicBezTo>
                <a:cubicBezTo>
                  <a:pt x="420" y="79"/>
                  <a:pt x="421" y="79"/>
                  <a:pt x="424" y="79"/>
                </a:cubicBezTo>
                <a:lnTo>
                  <a:pt x="439" y="79"/>
                </a:lnTo>
                <a:lnTo>
                  <a:pt x="439" y="90"/>
                </a:lnTo>
                <a:lnTo>
                  <a:pt x="413" y="90"/>
                </a:lnTo>
                <a:cubicBezTo>
                  <a:pt x="411" y="90"/>
                  <a:pt x="409" y="89"/>
                  <a:pt x="406" y="89"/>
                </a:cubicBezTo>
                <a:cubicBezTo>
                  <a:pt x="404" y="89"/>
                  <a:pt x="402" y="88"/>
                  <a:pt x="401" y="86"/>
                </a:cubicBezTo>
                <a:cubicBezTo>
                  <a:pt x="399" y="85"/>
                  <a:pt x="398" y="83"/>
                  <a:pt x="398" y="81"/>
                </a:cubicBezTo>
                <a:lnTo>
                  <a:pt x="398" y="60"/>
                </a:lnTo>
                <a:lnTo>
                  <a:pt x="384" y="60"/>
                </a:lnTo>
                <a:lnTo>
                  <a:pt x="384" y="49"/>
                </a:lnTo>
                <a:lnTo>
                  <a:pt x="398" y="49"/>
                </a:lnTo>
                <a:lnTo>
                  <a:pt x="398" y="38"/>
                </a:lnTo>
                <a:lnTo>
                  <a:pt x="385" y="38"/>
                </a:lnTo>
                <a:lnTo>
                  <a:pt x="385" y="27"/>
                </a:lnTo>
                <a:close/>
                <a:moveTo>
                  <a:pt x="489" y="47"/>
                </a:moveTo>
                <a:lnTo>
                  <a:pt x="489" y="37"/>
                </a:lnTo>
                <a:lnTo>
                  <a:pt x="503" y="37"/>
                </a:lnTo>
                <a:cubicBezTo>
                  <a:pt x="504" y="37"/>
                  <a:pt x="505" y="37"/>
                  <a:pt x="506" y="36"/>
                </a:cubicBezTo>
                <a:cubicBezTo>
                  <a:pt x="507" y="36"/>
                  <a:pt x="507" y="35"/>
                  <a:pt x="507" y="34"/>
                </a:cubicBezTo>
                <a:lnTo>
                  <a:pt x="507" y="30"/>
                </a:lnTo>
                <a:lnTo>
                  <a:pt x="489" y="30"/>
                </a:lnTo>
                <a:lnTo>
                  <a:pt x="489" y="20"/>
                </a:lnTo>
                <a:lnTo>
                  <a:pt x="507" y="20"/>
                </a:lnTo>
                <a:lnTo>
                  <a:pt x="507" y="11"/>
                </a:lnTo>
                <a:lnTo>
                  <a:pt x="489" y="11"/>
                </a:lnTo>
                <a:lnTo>
                  <a:pt x="489" y="1"/>
                </a:lnTo>
                <a:lnTo>
                  <a:pt x="527" y="1"/>
                </a:lnTo>
                <a:lnTo>
                  <a:pt x="527" y="31"/>
                </a:lnTo>
                <a:cubicBezTo>
                  <a:pt x="527" y="36"/>
                  <a:pt x="526" y="39"/>
                  <a:pt x="526" y="41"/>
                </a:cubicBezTo>
                <a:cubicBezTo>
                  <a:pt x="525" y="42"/>
                  <a:pt x="523" y="44"/>
                  <a:pt x="521" y="45"/>
                </a:cubicBezTo>
                <a:cubicBezTo>
                  <a:pt x="519" y="46"/>
                  <a:pt x="516" y="47"/>
                  <a:pt x="514" y="47"/>
                </a:cubicBezTo>
                <a:cubicBezTo>
                  <a:pt x="512" y="47"/>
                  <a:pt x="509" y="47"/>
                  <a:pt x="504" y="47"/>
                </a:cubicBezTo>
                <a:lnTo>
                  <a:pt x="489" y="47"/>
                </a:lnTo>
                <a:close/>
                <a:moveTo>
                  <a:pt x="489" y="67"/>
                </a:moveTo>
                <a:lnTo>
                  <a:pt x="489" y="51"/>
                </a:lnTo>
                <a:lnTo>
                  <a:pt x="503" y="51"/>
                </a:lnTo>
                <a:lnTo>
                  <a:pt x="505" y="57"/>
                </a:lnTo>
                <a:lnTo>
                  <a:pt x="512" y="57"/>
                </a:lnTo>
                <a:cubicBezTo>
                  <a:pt x="513" y="57"/>
                  <a:pt x="515" y="57"/>
                  <a:pt x="515" y="57"/>
                </a:cubicBezTo>
                <a:cubicBezTo>
                  <a:pt x="515" y="56"/>
                  <a:pt x="516" y="56"/>
                  <a:pt x="516" y="55"/>
                </a:cubicBezTo>
                <a:lnTo>
                  <a:pt x="516" y="51"/>
                </a:lnTo>
                <a:lnTo>
                  <a:pt x="530" y="51"/>
                </a:lnTo>
                <a:lnTo>
                  <a:pt x="530" y="57"/>
                </a:lnTo>
                <a:cubicBezTo>
                  <a:pt x="530" y="59"/>
                  <a:pt x="530" y="61"/>
                  <a:pt x="529" y="63"/>
                </a:cubicBezTo>
                <a:cubicBezTo>
                  <a:pt x="529" y="65"/>
                  <a:pt x="525" y="66"/>
                  <a:pt x="518" y="66"/>
                </a:cubicBezTo>
                <a:lnTo>
                  <a:pt x="507" y="66"/>
                </a:lnTo>
                <a:lnTo>
                  <a:pt x="510" y="74"/>
                </a:lnTo>
                <a:cubicBezTo>
                  <a:pt x="511" y="77"/>
                  <a:pt x="512" y="78"/>
                  <a:pt x="512" y="78"/>
                </a:cubicBezTo>
                <a:cubicBezTo>
                  <a:pt x="513" y="79"/>
                  <a:pt x="513" y="79"/>
                  <a:pt x="514" y="79"/>
                </a:cubicBezTo>
                <a:lnTo>
                  <a:pt x="518" y="79"/>
                </a:lnTo>
                <a:lnTo>
                  <a:pt x="528" y="79"/>
                </a:lnTo>
                <a:lnTo>
                  <a:pt x="528" y="90"/>
                </a:lnTo>
                <a:lnTo>
                  <a:pt x="516" y="90"/>
                </a:lnTo>
                <a:cubicBezTo>
                  <a:pt x="507" y="90"/>
                  <a:pt x="501" y="89"/>
                  <a:pt x="499" y="88"/>
                </a:cubicBezTo>
                <a:cubicBezTo>
                  <a:pt x="496" y="87"/>
                  <a:pt x="495" y="85"/>
                  <a:pt x="494" y="83"/>
                </a:cubicBezTo>
                <a:lnTo>
                  <a:pt x="489" y="67"/>
                </a:lnTo>
                <a:close/>
              </a:path>
              <a:path w="721" h="91">
                <a:moveTo>
                  <a:pt x="631" y="1"/>
                </a:moveTo>
                <a:lnTo>
                  <a:pt x="720" y="1"/>
                </a:lnTo>
                <a:lnTo>
                  <a:pt x="720" y="13"/>
                </a:lnTo>
                <a:lnTo>
                  <a:pt x="631" y="13"/>
                </a:lnTo>
                <a:lnTo>
                  <a:pt x="631" y="1"/>
                </a:lnTo>
                <a:close/>
                <a:moveTo>
                  <a:pt x="688" y="36"/>
                </a:moveTo>
                <a:lnTo>
                  <a:pt x="629" y="36"/>
                </a:lnTo>
                <a:lnTo>
                  <a:pt x="629" y="24"/>
                </a:lnTo>
                <a:lnTo>
                  <a:pt x="721" y="24"/>
                </a:lnTo>
                <a:lnTo>
                  <a:pt x="721" y="36"/>
                </a:lnTo>
                <a:lnTo>
                  <a:pt x="712" y="36"/>
                </a:lnTo>
                <a:lnTo>
                  <a:pt x="712" y="77"/>
                </a:lnTo>
                <a:cubicBezTo>
                  <a:pt x="712" y="80"/>
                  <a:pt x="711" y="83"/>
                  <a:pt x="710" y="85"/>
                </a:cubicBezTo>
                <a:cubicBezTo>
                  <a:pt x="708" y="87"/>
                  <a:pt x="707" y="88"/>
                  <a:pt x="704" y="89"/>
                </a:cubicBezTo>
                <a:cubicBezTo>
                  <a:pt x="701" y="90"/>
                  <a:pt x="697" y="90"/>
                  <a:pt x="692" y="90"/>
                </a:cubicBezTo>
                <a:lnTo>
                  <a:pt x="647" y="91"/>
                </a:lnTo>
                <a:lnTo>
                  <a:pt x="647" y="79"/>
                </a:lnTo>
                <a:lnTo>
                  <a:pt x="683" y="79"/>
                </a:lnTo>
                <a:cubicBezTo>
                  <a:pt x="685" y="79"/>
                  <a:pt x="686" y="78"/>
                  <a:pt x="687" y="78"/>
                </a:cubicBezTo>
                <a:cubicBezTo>
                  <a:pt x="688" y="77"/>
                  <a:pt x="688" y="75"/>
                  <a:pt x="688" y="73"/>
                </a:cubicBezTo>
                <a:lnTo>
                  <a:pt x="688" y="36"/>
                </a:lnTo>
                <a:close/>
                <a:moveTo>
                  <a:pt x="608" y="22"/>
                </a:moveTo>
                <a:lnTo>
                  <a:pt x="623" y="22"/>
                </a:lnTo>
                <a:lnTo>
                  <a:pt x="614" y="35"/>
                </a:lnTo>
                <a:lnTo>
                  <a:pt x="614" y="91"/>
                </a:lnTo>
                <a:lnTo>
                  <a:pt x="591" y="91"/>
                </a:lnTo>
                <a:lnTo>
                  <a:pt x="591" y="45"/>
                </a:lnTo>
                <a:lnTo>
                  <a:pt x="578" y="45"/>
                </a:lnTo>
                <a:lnTo>
                  <a:pt x="578" y="33"/>
                </a:lnTo>
                <a:lnTo>
                  <a:pt x="586" y="33"/>
                </a:lnTo>
                <a:cubicBezTo>
                  <a:pt x="588" y="33"/>
                  <a:pt x="589" y="33"/>
                  <a:pt x="590" y="33"/>
                </a:cubicBezTo>
                <a:cubicBezTo>
                  <a:pt x="591" y="32"/>
                  <a:pt x="592" y="31"/>
                  <a:pt x="593" y="29"/>
                </a:cubicBezTo>
                <a:lnTo>
                  <a:pt x="598" y="23"/>
                </a:lnTo>
                <a:lnTo>
                  <a:pt x="597" y="23"/>
                </a:lnTo>
                <a:lnTo>
                  <a:pt x="578" y="23"/>
                </a:lnTo>
                <a:lnTo>
                  <a:pt x="578" y="11"/>
                </a:lnTo>
                <a:lnTo>
                  <a:pt x="591" y="11"/>
                </a:lnTo>
                <a:cubicBezTo>
                  <a:pt x="593" y="11"/>
                  <a:pt x="594" y="11"/>
                  <a:pt x="595" y="10"/>
                </a:cubicBezTo>
                <a:cubicBezTo>
                  <a:pt x="597" y="10"/>
                  <a:pt x="598" y="8"/>
                  <a:pt x="599" y="7"/>
                </a:cubicBezTo>
                <a:lnTo>
                  <a:pt x="604" y="0"/>
                </a:lnTo>
                <a:lnTo>
                  <a:pt x="629" y="0"/>
                </a:lnTo>
                <a:lnTo>
                  <a:pt x="619" y="13"/>
                </a:lnTo>
                <a:cubicBezTo>
                  <a:pt x="616" y="17"/>
                  <a:pt x="612" y="20"/>
                  <a:pt x="608" y="22"/>
                </a:cubicBezTo>
              </a:path>
            </a:pathLst>
          </a:custGeom>
          <a:solidFill>
            <a:srgbClr val="01498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568" name="picture 156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2953004" y="5691733"/>
            <a:ext cx="2820924" cy="8763"/>
          </a:xfrm>
          <a:prstGeom prst="rect">
            <a:avLst/>
          </a:prstGeom>
        </p:spPr>
      </p:pic>
      <p:sp>
        <p:nvSpPr>
          <p:cNvPr id="1570" name="textbox 1570"/>
          <p:cNvSpPr/>
          <p:nvPr/>
        </p:nvSpPr>
        <p:spPr>
          <a:xfrm>
            <a:off x="8060104" y="7830605"/>
            <a:ext cx="511809" cy="628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300" kern="0" spc="20" dirty="0">
                <a:solidFill>
                  <a:srgbClr val="A07E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r>
              <a:rPr sz="300" kern="0" spc="0" dirty="0">
                <a:solidFill>
                  <a:srgbClr val="A07E5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300" kern="0" spc="20" dirty="0">
                <a:solidFill>
                  <a:srgbClr val="2145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HENGFENG</a:t>
            </a:r>
            <a:r>
              <a:rPr sz="300" kern="0" spc="60" dirty="0">
                <a:solidFill>
                  <a:srgbClr val="21457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" kern="0" spc="10" dirty="0">
                <a:solidFill>
                  <a:srgbClr val="70685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BANK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72" name="picture 157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7861048" y="7004239"/>
            <a:ext cx="133197" cy="125031"/>
          </a:xfrm>
          <a:prstGeom prst="rect">
            <a:avLst/>
          </a:prstGeom>
        </p:spPr>
      </p:pic>
      <p:sp>
        <p:nvSpPr>
          <p:cNvPr id="1574" name="path 1574"/>
          <p:cNvSpPr/>
          <p:nvPr/>
        </p:nvSpPr>
        <p:spPr>
          <a:xfrm>
            <a:off x="11008848" y="7113006"/>
            <a:ext cx="516956" cy="20688"/>
          </a:xfrm>
          <a:custGeom>
            <a:avLst/>
            <a:gdLst/>
            <a:ahLst/>
            <a:cxnLst/>
            <a:rect l="0" t="0" r="0" b="0"/>
            <a:pathLst>
              <a:path w="814" h="32">
                <a:moveTo>
                  <a:pt x="30" y="23"/>
                </a:moveTo>
                <a:lnTo>
                  <a:pt x="32" y="23"/>
                </a:lnTo>
                <a:lnTo>
                  <a:pt x="32" y="24"/>
                </a:lnTo>
                <a:lnTo>
                  <a:pt x="32" y="25"/>
                </a:lnTo>
                <a:lnTo>
                  <a:pt x="31" y="26"/>
                </a:lnTo>
                <a:lnTo>
                  <a:pt x="31" y="27"/>
                </a:lnTo>
                <a:lnTo>
                  <a:pt x="31" y="28"/>
                </a:lnTo>
                <a:lnTo>
                  <a:pt x="30" y="30"/>
                </a:lnTo>
                <a:lnTo>
                  <a:pt x="30" y="31"/>
                </a:lnTo>
                <a:lnTo>
                  <a:pt x="29" y="32"/>
                </a:lnTo>
                <a:lnTo>
                  <a:pt x="29" y="32"/>
                </a:lnTo>
                <a:lnTo>
                  <a:pt x="28" y="32"/>
                </a:lnTo>
                <a:lnTo>
                  <a:pt x="27" y="32"/>
                </a:lnTo>
                <a:lnTo>
                  <a:pt x="26" y="32"/>
                </a:lnTo>
                <a:lnTo>
                  <a:pt x="26" y="32"/>
                </a:lnTo>
                <a:lnTo>
                  <a:pt x="25" y="32"/>
                </a:lnTo>
                <a:lnTo>
                  <a:pt x="24" y="32"/>
                </a:lnTo>
                <a:lnTo>
                  <a:pt x="23" y="32"/>
                </a:lnTo>
                <a:lnTo>
                  <a:pt x="22" y="32"/>
                </a:lnTo>
                <a:lnTo>
                  <a:pt x="20" y="32"/>
                </a:lnTo>
                <a:lnTo>
                  <a:pt x="19" y="32"/>
                </a:lnTo>
                <a:lnTo>
                  <a:pt x="18" y="32"/>
                </a:lnTo>
                <a:lnTo>
                  <a:pt x="16" y="32"/>
                </a:lnTo>
                <a:lnTo>
                  <a:pt x="14" y="32"/>
                </a:lnTo>
                <a:lnTo>
                  <a:pt x="12" y="31"/>
                </a:lnTo>
                <a:lnTo>
                  <a:pt x="10" y="31"/>
                </a:lnTo>
                <a:lnTo>
                  <a:pt x="9" y="30"/>
                </a:lnTo>
                <a:lnTo>
                  <a:pt x="9" y="30"/>
                </a:lnTo>
                <a:lnTo>
                  <a:pt x="8" y="30"/>
                </a:lnTo>
                <a:lnTo>
                  <a:pt x="7" y="29"/>
                </a:lnTo>
                <a:lnTo>
                  <a:pt x="7" y="29"/>
                </a:lnTo>
                <a:lnTo>
                  <a:pt x="6" y="28"/>
                </a:lnTo>
                <a:lnTo>
                  <a:pt x="5" y="28"/>
                </a:lnTo>
                <a:lnTo>
                  <a:pt x="5" y="28"/>
                </a:lnTo>
                <a:lnTo>
                  <a:pt x="4" y="27"/>
                </a:lnTo>
                <a:lnTo>
                  <a:pt x="4" y="27"/>
                </a:lnTo>
                <a:lnTo>
                  <a:pt x="3" y="26"/>
                </a:lnTo>
                <a:lnTo>
                  <a:pt x="3" y="25"/>
                </a:lnTo>
                <a:lnTo>
                  <a:pt x="2" y="25"/>
                </a:lnTo>
                <a:lnTo>
                  <a:pt x="2" y="24"/>
                </a:lnTo>
                <a:lnTo>
                  <a:pt x="1" y="23"/>
                </a:lnTo>
                <a:lnTo>
                  <a:pt x="1" y="23"/>
                </a:lnTo>
                <a:lnTo>
                  <a:pt x="1" y="22"/>
                </a:lnTo>
                <a:lnTo>
                  <a:pt x="0" y="21"/>
                </a:lnTo>
                <a:lnTo>
                  <a:pt x="0" y="20"/>
                </a:lnTo>
                <a:lnTo>
                  <a:pt x="0" y="20"/>
                </a:lnTo>
                <a:lnTo>
                  <a:pt x="0" y="18"/>
                </a:lnTo>
                <a:lnTo>
                  <a:pt x="0" y="16"/>
                </a:lnTo>
                <a:lnTo>
                  <a:pt x="0" y="15"/>
                </a:lnTo>
                <a:lnTo>
                  <a:pt x="0" y="14"/>
                </a:lnTo>
                <a:lnTo>
                  <a:pt x="0" y="13"/>
                </a:lnTo>
                <a:lnTo>
                  <a:pt x="0" y="12"/>
                </a:lnTo>
                <a:lnTo>
                  <a:pt x="0" y="12"/>
                </a:lnTo>
                <a:lnTo>
                  <a:pt x="0" y="11"/>
                </a:lnTo>
                <a:lnTo>
                  <a:pt x="1" y="10"/>
                </a:lnTo>
                <a:lnTo>
                  <a:pt x="1" y="9"/>
                </a:lnTo>
                <a:lnTo>
                  <a:pt x="2" y="9"/>
                </a:lnTo>
                <a:lnTo>
                  <a:pt x="2" y="8"/>
                </a:lnTo>
                <a:lnTo>
                  <a:pt x="2" y="7"/>
                </a:lnTo>
                <a:lnTo>
                  <a:pt x="3" y="7"/>
                </a:lnTo>
                <a:lnTo>
                  <a:pt x="3" y="6"/>
                </a:lnTo>
                <a:lnTo>
                  <a:pt x="4" y="5"/>
                </a:lnTo>
                <a:lnTo>
                  <a:pt x="4" y="5"/>
                </a:lnTo>
                <a:lnTo>
                  <a:pt x="5" y="4"/>
                </a:lnTo>
                <a:lnTo>
                  <a:pt x="5" y="4"/>
                </a:lnTo>
                <a:lnTo>
                  <a:pt x="6" y="3"/>
                </a:lnTo>
                <a:lnTo>
                  <a:pt x="7" y="3"/>
                </a:lnTo>
                <a:lnTo>
                  <a:pt x="8" y="3"/>
                </a:lnTo>
                <a:lnTo>
                  <a:pt x="8" y="2"/>
                </a:lnTo>
                <a:lnTo>
                  <a:pt x="9" y="2"/>
                </a:lnTo>
                <a:lnTo>
                  <a:pt x="10" y="1"/>
                </a:lnTo>
                <a:lnTo>
                  <a:pt x="11" y="1"/>
                </a:lnTo>
                <a:lnTo>
                  <a:pt x="12" y="1"/>
                </a:lnTo>
                <a:lnTo>
                  <a:pt x="14" y="0"/>
                </a:lnTo>
                <a:lnTo>
                  <a:pt x="17" y="0"/>
                </a:lnTo>
                <a:lnTo>
                  <a:pt x="19" y="0"/>
                </a:lnTo>
                <a:lnTo>
                  <a:pt x="20" y="0"/>
                </a:lnTo>
                <a:lnTo>
                  <a:pt x="21" y="0"/>
                </a:lnTo>
                <a:lnTo>
                  <a:pt x="22" y="0"/>
                </a:lnTo>
                <a:lnTo>
                  <a:pt x="23" y="0"/>
                </a:lnTo>
                <a:lnTo>
                  <a:pt x="23" y="0"/>
                </a:lnTo>
                <a:lnTo>
                  <a:pt x="25" y="0"/>
                </a:lnTo>
                <a:lnTo>
                  <a:pt x="26" y="1"/>
                </a:lnTo>
                <a:lnTo>
                  <a:pt x="27" y="1"/>
                </a:lnTo>
                <a:lnTo>
                  <a:pt x="28" y="1"/>
                </a:lnTo>
                <a:lnTo>
                  <a:pt x="28" y="2"/>
                </a:lnTo>
                <a:lnTo>
                  <a:pt x="29" y="2"/>
                </a:lnTo>
                <a:lnTo>
                  <a:pt x="29" y="2"/>
                </a:lnTo>
                <a:lnTo>
                  <a:pt x="29" y="1"/>
                </a:lnTo>
                <a:lnTo>
                  <a:pt x="29" y="1"/>
                </a:lnTo>
                <a:lnTo>
                  <a:pt x="31" y="1"/>
                </a:lnTo>
                <a:lnTo>
                  <a:pt x="31" y="10"/>
                </a:lnTo>
                <a:lnTo>
                  <a:pt x="29" y="10"/>
                </a:lnTo>
                <a:lnTo>
                  <a:pt x="29" y="9"/>
                </a:lnTo>
                <a:lnTo>
                  <a:pt x="28" y="8"/>
                </a:lnTo>
                <a:lnTo>
                  <a:pt x="28" y="7"/>
                </a:lnTo>
                <a:lnTo>
                  <a:pt x="28" y="7"/>
                </a:lnTo>
                <a:lnTo>
                  <a:pt x="27" y="6"/>
                </a:lnTo>
                <a:lnTo>
                  <a:pt x="27" y="5"/>
                </a:lnTo>
                <a:lnTo>
                  <a:pt x="26" y="5"/>
                </a:lnTo>
                <a:lnTo>
                  <a:pt x="25" y="4"/>
                </a:lnTo>
                <a:lnTo>
                  <a:pt x="25" y="4"/>
                </a:lnTo>
                <a:lnTo>
                  <a:pt x="24" y="3"/>
                </a:lnTo>
                <a:lnTo>
                  <a:pt x="23" y="3"/>
                </a:lnTo>
                <a:lnTo>
                  <a:pt x="23" y="3"/>
                </a:lnTo>
                <a:lnTo>
                  <a:pt x="22" y="2"/>
                </a:lnTo>
                <a:lnTo>
                  <a:pt x="21" y="2"/>
                </a:lnTo>
                <a:lnTo>
                  <a:pt x="20" y="2"/>
                </a:lnTo>
                <a:lnTo>
                  <a:pt x="19" y="2"/>
                </a:lnTo>
                <a:lnTo>
                  <a:pt x="18" y="2"/>
                </a:lnTo>
                <a:lnTo>
                  <a:pt x="16" y="3"/>
                </a:lnTo>
                <a:lnTo>
                  <a:pt x="15" y="3"/>
                </a:lnTo>
                <a:lnTo>
                  <a:pt x="14" y="3"/>
                </a:lnTo>
                <a:lnTo>
                  <a:pt x="13" y="4"/>
                </a:lnTo>
                <a:lnTo>
                  <a:pt x="12" y="5"/>
                </a:lnTo>
                <a:lnTo>
                  <a:pt x="11" y="5"/>
                </a:lnTo>
                <a:lnTo>
                  <a:pt x="10" y="6"/>
                </a:lnTo>
                <a:lnTo>
                  <a:pt x="10" y="7"/>
                </a:lnTo>
                <a:lnTo>
                  <a:pt x="9" y="8"/>
                </a:lnTo>
                <a:lnTo>
                  <a:pt x="8" y="9"/>
                </a:lnTo>
                <a:lnTo>
                  <a:pt x="8" y="10"/>
                </a:lnTo>
                <a:lnTo>
                  <a:pt x="7" y="11"/>
                </a:lnTo>
                <a:lnTo>
                  <a:pt x="7" y="13"/>
                </a:lnTo>
                <a:lnTo>
                  <a:pt x="7" y="14"/>
                </a:lnTo>
                <a:lnTo>
                  <a:pt x="7" y="16"/>
                </a:lnTo>
                <a:lnTo>
                  <a:pt x="7" y="17"/>
                </a:lnTo>
                <a:lnTo>
                  <a:pt x="7" y="19"/>
                </a:lnTo>
                <a:lnTo>
                  <a:pt x="8" y="20"/>
                </a:lnTo>
                <a:lnTo>
                  <a:pt x="8" y="21"/>
                </a:lnTo>
                <a:lnTo>
                  <a:pt x="8" y="23"/>
                </a:lnTo>
                <a:lnTo>
                  <a:pt x="9" y="24"/>
                </a:lnTo>
                <a:lnTo>
                  <a:pt x="10" y="25"/>
                </a:lnTo>
                <a:lnTo>
                  <a:pt x="11" y="26"/>
                </a:lnTo>
                <a:lnTo>
                  <a:pt x="11" y="27"/>
                </a:lnTo>
                <a:lnTo>
                  <a:pt x="12" y="27"/>
                </a:lnTo>
                <a:lnTo>
                  <a:pt x="13" y="28"/>
                </a:lnTo>
                <a:lnTo>
                  <a:pt x="14" y="29"/>
                </a:lnTo>
                <a:lnTo>
                  <a:pt x="16" y="29"/>
                </a:lnTo>
                <a:lnTo>
                  <a:pt x="17" y="29"/>
                </a:lnTo>
                <a:lnTo>
                  <a:pt x="18" y="30"/>
                </a:lnTo>
                <a:lnTo>
                  <a:pt x="20" y="30"/>
                </a:lnTo>
                <a:lnTo>
                  <a:pt x="21" y="30"/>
                </a:lnTo>
                <a:lnTo>
                  <a:pt x="21" y="30"/>
                </a:lnTo>
                <a:lnTo>
                  <a:pt x="22" y="30"/>
                </a:lnTo>
                <a:lnTo>
                  <a:pt x="23" y="29"/>
                </a:lnTo>
                <a:lnTo>
                  <a:pt x="24" y="29"/>
                </a:lnTo>
                <a:lnTo>
                  <a:pt x="24" y="29"/>
                </a:lnTo>
                <a:lnTo>
                  <a:pt x="25" y="28"/>
                </a:lnTo>
                <a:lnTo>
                  <a:pt x="26" y="28"/>
                </a:lnTo>
                <a:lnTo>
                  <a:pt x="26" y="28"/>
                </a:lnTo>
                <a:lnTo>
                  <a:pt x="27" y="27"/>
                </a:lnTo>
                <a:lnTo>
                  <a:pt x="28" y="27"/>
                </a:lnTo>
                <a:lnTo>
                  <a:pt x="28" y="26"/>
                </a:lnTo>
                <a:lnTo>
                  <a:pt x="29" y="25"/>
                </a:lnTo>
                <a:lnTo>
                  <a:pt x="29" y="24"/>
                </a:lnTo>
                <a:lnTo>
                  <a:pt x="30" y="23"/>
                </a:lnTo>
                <a:lnTo>
                  <a:pt x="30" y="23"/>
                </a:lnTo>
                <a:close/>
                <a:moveTo>
                  <a:pt x="62" y="30"/>
                </a:moveTo>
                <a:lnTo>
                  <a:pt x="63" y="30"/>
                </a:lnTo>
                <a:lnTo>
                  <a:pt x="63" y="30"/>
                </a:lnTo>
                <a:lnTo>
                  <a:pt x="64" y="30"/>
                </a:lnTo>
                <a:lnTo>
                  <a:pt x="64" y="30"/>
                </a:lnTo>
                <a:lnTo>
                  <a:pt x="65" y="30"/>
                </a:lnTo>
                <a:lnTo>
                  <a:pt x="65" y="29"/>
                </a:lnTo>
                <a:lnTo>
                  <a:pt x="65" y="29"/>
                </a:lnTo>
                <a:lnTo>
                  <a:pt x="65" y="29"/>
                </a:lnTo>
                <a:lnTo>
                  <a:pt x="66" y="29"/>
                </a:lnTo>
                <a:lnTo>
                  <a:pt x="66" y="28"/>
                </a:lnTo>
                <a:lnTo>
                  <a:pt x="66" y="28"/>
                </a:lnTo>
                <a:lnTo>
                  <a:pt x="66" y="28"/>
                </a:lnTo>
                <a:lnTo>
                  <a:pt x="66" y="28"/>
                </a:lnTo>
                <a:lnTo>
                  <a:pt x="67" y="27"/>
                </a:lnTo>
                <a:lnTo>
                  <a:pt x="67" y="26"/>
                </a:lnTo>
                <a:lnTo>
                  <a:pt x="67" y="17"/>
                </a:lnTo>
                <a:lnTo>
                  <a:pt x="50" y="17"/>
                </a:lnTo>
                <a:lnTo>
                  <a:pt x="50" y="26"/>
                </a:lnTo>
                <a:lnTo>
                  <a:pt x="50" y="26"/>
                </a:lnTo>
                <a:lnTo>
                  <a:pt x="50" y="27"/>
                </a:lnTo>
                <a:lnTo>
                  <a:pt x="50" y="27"/>
                </a:lnTo>
                <a:lnTo>
                  <a:pt x="50" y="28"/>
                </a:lnTo>
                <a:lnTo>
                  <a:pt x="50" y="28"/>
                </a:lnTo>
                <a:lnTo>
                  <a:pt x="50" y="28"/>
                </a:lnTo>
                <a:lnTo>
                  <a:pt x="51" y="29"/>
                </a:lnTo>
                <a:lnTo>
                  <a:pt x="51" y="29"/>
                </a:lnTo>
                <a:lnTo>
                  <a:pt x="51" y="29"/>
                </a:lnTo>
                <a:lnTo>
                  <a:pt x="51" y="29"/>
                </a:lnTo>
                <a:lnTo>
                  <a:pt x="52" y="29"/>
                </a:lnTo>
                <a:lnTo>
                  <a:pt x="52" y="30"/>
                </a:lnTo>
                <a:lnTo>
                  <a:pt x="53" y="30"/>
                </a:lnTo>
                <a:lnTo>
                  <a:pt x="54" y="30"/>
                </a:lnTo>
                <a:lnTo>
                  <a:pt x="55" y="30"/>
                </a:lnTo>
                <a:lnTo>
                  <a:pt x="55" y="32"/>
                </a:lnTo>
                <a:lnTo>
                  <a:pt x="39" y="32"/>
                </a:lnTo>
                <a:lnTo>
                  <a:pt x="39" y="30"/>
                </a:lnTo>
                <a:lnTo>
                  <a:pt x="39" y="30"/>
                </a:lnTo>
                <a:lnTo>
                  <a:pt x="40" y="30"/>
                </a:lnTo>
                <a:lnTo>
                  <a:pt x="41" y="30"/>
                </a:lnTo>
                <a:lnTo>
                  <a:pt x="41" y="29"/>
                </a:lnTo>
                <a:lnTo>
                  <a:pt x="42" y="29"/>
                </a:lnTo>
                <a:lnTo>
                  <a:pt x="42" y="29"/>
                </a:lnTo>
                <a:lnTo>
                  <a:pt x="42" y="29"/>
                </a:lnTo>
                <a:lnTo>
                  <a:pt x="42" y="29"/>
                </a:lnTo>
                <a:lnTo>
                  <a:pt x="43" y="28"/>
                </a:lnTo>
                <a:lnTo>
                  <a:pt x="43" y="28"/>
                </a:lnTo>
                <a:lnTo>
                  <a:pt x="43" y="28"/>
                </a:lnTo>
                <a:lnTo>
                  <a:pt x="43" y="27"/>
                </a:lnTo>
                <a:lnTo>
                  <a:pt x="43" y="26"/>
                </a:lnTo>
                <a:lnTo>
                  <a:pt x="43" y="6"/>
                </a:lnTo>
                <a:lnTo>
                  <a:pt x="43" y="5"/>
                </a:lnTo>
                <a:lnTo>
                  <a:pt x="43" y="4"/>
                </a:lnTo>
                <a:lnTo>
                  <a:pt x="43" y="4"/>
                </a:lnTo>
                <a:lnTo>
                  <a:pt x="43" y="4"/>
                </a:lnTo>
                <a:lnTo>
                  <a:pt x="42" y="3"/>
                </a:lnTo>
                <a:lnTo>
                  <a:pt x="42" y="3"/>
                </a:lnTo>
                <a:lnTo>
                  <a:pt x="42" y="3"/>
                </a:lnTo>
                <a:lnTo>
                  <a:pt x="42" y="3"/>
                </a:lnTo>
                <a:lnTo>
                  <a:pt x="41" y="3"/>
                </a:lnTo>
                <a:lnTo>
                  <a:pt x="41" y="3"/>
                </a:lnTo>
                <a:lnTo>
                  <a:pt x="40" y="2"/>
                </a:lnTo>
                <a:lnTo>
                  <a:pt x="39" y="2"/>
                </a:lnTo>
                <a:lnTo>
                  <a:pt x="39" y="2"/>
                </a:lnTo>
                <a:lnTo>
                  <a:pt x="39" y="0"/>
                </a:lnTo>
                <a:lnTo>
                  <a:pt x="55" y="0"/>
                </a:lnTo>
                <a:lnTo>
                  <a:pt x="55" y="2"/>
                </a:lnTo>
                <a:lnTo>
                  <a:pt x="54" y="2"/>
                </a:lnTo>
                <a:lnTo>
                  <a:pt x="53" y="2"/>
                </a:lnTo>
                <a:lnTo>
                  <a:pt x="52" y="3"/>
                </a:lnTo>
                <a:lnTo>
                  <a:pt x="52" y="3"/>
                </a:lnTo>
                <a:lnTo>
                  <a:pt x="51" y="3"/>
                </a:lnTo>
                <a:lnTo>
                  <a:pt x="51" y="3"/>
                </a:lnTo>
                <a:lnTo>
                  <a:pt x="51" y="3"/>
                </a:lnTo>
                <a:lnTo>
                  <a:pt x="51" y="3"/>
                </a:lnTo>
                <a:lnTo>
                  <a:pt x="50" y="4"/>
                </a:lnTo>
                <a:lnTo>
                  <a:pt x="50" y="4"/>
                </a:lnTo>
                <a:lnTo>
                  <a:pt x="50" y="4"/>
                </a:lnTo>
                <a:lnTo>
                  <a:pt x="50" y="5"/>
                </a:lnTo>
                <a:lnTo>
                  <a:pt x="50" y="5"/>
                </a:lnTo>
                <a:lnTo>
                  <a:pt x="50" y="5"/>
                </a:lnTo>
                <a:lnTo>
                  <a:pt x="50" y="6"/>
                </a:lnTo>
                <a:lnTo>
                  <a:pt x="50" y="14"/>
                </a:lnTo>
                <a:lnTo>
                  <a:pt x="67" y="14"/>
                </a:lnTo>
                <a:lnTo>
                  <a:pt x="67" y="6"/>
                </a:lnTo>
                <a:lnTo>
                  <a:pt x="67" y="6"/>
                </a:lnTo>
                <a:lnTo>
                  <a:pt x="67" y="5"/>
                </a:lnTo>
                <a:lnTo>
                  <a:pt x="67" y="5"/>
                </a:lnTo>
                <a:lnTo>
                  <a:pt x="66" y="5"/>
                </a:lnTo>
                <a:lnTo>
                  <a:pt x="66" y="4"/>
                </a:lnTo>
                <a:lnTo>
                  <a:pt x="66" y="4"/>
                </a:lnTo>
                <a:lnTo>
                  <a:pt x="66" y="4"/>
                </a:lnTo>
                <a:lnTo>
                  <a:pt x="66" y="3"/>
                </a:lnTo>
                <a:lnTo>
                  <a:pt x="65" y="3"/>
                </a:lnTo>
                <a:lnTo>
                  <a:pt x="65" y="3"/>
                </a:lnTo>
                <a:lnTo>
                  <a:pt x="65" y="3"/>
                </a:lnTo>
                <a:lnTo>
                  <a:pt x="64" y="3"/>
                </a:lnTo>
                <a:lnTo>
                  <a:pt x="64" y="2"/>
                </a:lnTo>
                <a:lnTo>
                  <a:pt x="63" y="2"/>
                </a:lnTo>
                <a:lnTo>
                  <a:pt x="62" y="2"/>
                </a:lnTo>
                <a:lnTo>
                  <a:pt x="62" y="0"/>
                </a:lnTo>
                <a:lnTo>
                  <a:pt x="78" y="0"/>
                </a:lnTo>
                <a:lnTo>
                  <a:pt x="78" y="2"/>
                </a:lnTo>
                <a:lnTo>
                  <a:pt x="77" y="2"/>
                </a:lnTo>
                <a:lnTo>
                  <a:pt x="76" y="2"/>
                </a:lnTo>
                <a:lnTo>
                  <a:pt x="76" y="3"/>
                </a:lnTo>
                <a:lnTo>
                  <a:pt x="75" y="3"/>
                </a:lnTo>
                <a:lnTo>
                  <a:pt x="75" y="3"/>
                </a:lnTo>
                <a:lnTo>
                  <a:pt x="75" y="3"/>
                </a:lnTo>
                <a:lnTo>
                  <a:pt x="74" y="3"/>
                </a:lnTo>
                <a:lnTo>
                  <a:pt x="74" y="3"/>
                </a:lnTo>
                <a:lnTo>
                  <a:pt x="74" y="4"/>
                </a:lnTo>
                <a:lnTo>
                  <a:pt x="74" y="4"/>
                </a:lnTo>
                <a:lnTo>
                  <a:pt x="74" y="4"/>
                </a:lnTo>
                <a:lnTo>
                  <a:pt x="74" y="5"/>
                </a:lnTo>
                <a:lnTo>
                  <a:pt x="74" y="6"/>
                </a:lnTo>
                <a:lnTo>
                  <a:pt x="74" y="26"/>
                </a:lnTo>
                <a:lnTo>
                  <a:pt x="74" y="26"/>
                </a:lnTo>
                <a:lnTo>
                  <a:pt x="74" y="27"/>
                </a:lnTo>
                <a:lnTo>
                  <a:pt x="74" y="27"/>
                </a:lnTo>
                <a:lnTo>
                  <a:pt x="74" y="28"/>
                </a:lnTo>
                <a:lnTo>
                  <a:pt x="74" y="28"/>
                </a:lnTo>
                <a:lnTo>
                  <a:pt x="74" y="28"/>
                </a:lnTo>
                <a:lnTo>
                  <a:pt x="74" y="29"/>
                </a:lnTo>
                <a:lnTo>
                  <a:pt x="74" y="29"/>
                </a:lnTo>
                <a:lnTo>
                  <a:pt x="75" y="29"/>
                </a:lnTo>
                <a:lnTo>
                  <a:pt x="75" y="29"/>
                </a:lnTo>
                <a:lnTo>
                  <a:pt x="75" y="29"/>
                </a:lnTo>
                <a:lnTo>
                  <a:pt x="76" y="30"/>
                </a:lnTo>
                <a:lnTo>
                  <a:pt x="77" y="30"/>
                </a:lnTo>
                <a:lnTo>
                  <a:pt x="78" y="30"/>
                </a:lnTo>
                <a:lnTo>
                  <a:pt x="78" y="30"/>
                </a:lnTo>
                <a:lnTo>
                  <a:pt x="78" y="32"/>
                </a:lnTo>
                <a:lnTo>
                  <a:pt x="62" y="32"/>
                </a:lnTo>
                <a:lnTo>
                  <a:pt x="62" y="30"/>
                </a:lnTo>
                <a:close/>
                <a:moveTo>
                  <a:pt x="84" y="2"/>
                </a:moveTo>
                <a:lnTo>
                  <a:pt x="84" y="0"/>
                </a:lnTo>
                <a:lnTo>
                  <a:pt x="100" y="0"/>
                </a:lnTo>
                <a:lnTo>
                  <a:pt x="100" y="2"/>
                </a:lnTo>
                <a:lnTo>
                  <a:pt x="99" y="2"/>
                </a:lnTo>
                <a:lnTo>
                  <a:pt x="98" y="2"/>
                </a:lnTo>
                <a:lnTo>
                  <a:pt x="97" y="3"/>
                </a:lnTo>
                <a:lnTo>
                  <a:pt x="97" y="3"/>
                </a:lnTo>
                <a:lnTo>
                  <a:pt x="97" y="3"/>
                </a:lnTo>
                <a:lnTo>
                  <a:pt x="96" y="3"/>
                </a:lnTo>
                <a:lnTo>
                  <a:pt x="96" y="3"/>
                </a:lnTo>
                <a:lnTo>
                  <a:pt x="96" y="4"/>
                </a:lnTo>
                <a:lnTo>
                  <a:pt x="96" y="4"/>
                </a:lnTo>
                <a:lnTo>
                  <a:pt x="95" y="4"/>
                </a:lnTo>
                <a:lnTo>
                  <a:pt x="95" y="5"/>
                </a:lnTo>
                <a:lnTo>
                  <a:pt x="95" y="5"/>
                </a:lnTo>
                <a:lnTo>
                  <a:pt x="95" y="5"/>
                </a:lnTo>
                <a:lnTo>
                  <a:pt x="95" y="6"/>
                </a:lnTo>
                <a:lnTo>
                  <a:pt x="95" y="6"/>
                </a:lnTo>
                <a:lnTo>
                  <a:pt x="95" y="26"/>
                </a:lnTo>
                <a:lnTo>
                  <a:pt x="95" y="26"/>
                </a:lnTo>
                <a:lnTo>
                  <a:pt x="95" y="27"/>
                </a:lnTo>
                <a:lnTo>
                  <a:pt x="95" y="27"/>
                </a:lnTo>
                <a:lnTo>
                  <a:pt x="95" y="28"/>
                </a:lnTo>
                <a:lnTo>
                  <a:pt x="95" y="28"/>
                </a:lnTo>
                <a:lnTo>
                  <a:pt x="96" y="28"/>
                </a:lnTo>
                <a:lnTo>
                  <a:pt x="96" y="29"/>
                </a:lnTo>
                <a:lnTo>
                  <a:pt x="96" y="29"/>
                </a:lnTo>
                <a:lnTo>
                  <a:pt x="96" y="29"/>
                </a:lnTo>
                <a:lnTo>
                  <a:pt x="97" y="29"/>
                </a:lnTo>
                <a:lnTo>
                  <a:pt x="97" y="29"/>
                </a:lnTo>
                <a:lnTo>
                  <a:pt x="97" y="30"/>
                </a:lnTo>
                <a:lnTo>
                  <a:pt x="98" y="30"/>
                </a:lnTo>
                <a:lnTo>
                  <a:pt x="99" y="30"/>
                </a:lnTo>
                <a:lnTo>
                  <a:pt x="100" y="30"/>
                </a:lnTo>
                <a:lnTo>
                  <a:pt x="100" y="32"/>
                </a:lnTo>
                <a:lnTo>
                  <a:pt x="84" y="32"/>
                </a:lnTo>
                <a:lnTo>
                  <a:pt x="84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6" y="29"/>
                </a:lnTo>
                <a:lnTo>
                  <a:pt x="87" y="29"/>
                </a:lnTo>
                <a:lnTo>
                  <a:pt x="87" y="29"/>
                </a:lnTo>
                <a:lnTo>
                  <a:pt x="87" y="29"/>
                </a:lnTo>
                <a:lnTo>
                  <a:pt x="87" y="29"/>
                </a:lnTo>
                <a:lnTo>
                  <a:pt x="88" y="28"/>
                </a:lnTo>
                <a:lnTo>
                  <a:pt x="88" y="28"/>
                </a:lnTo>
                <a:lnTo>
                  <a:pt x="88" y="28"/>
                </a:lnTo>
                <a:lnTo>
                  <a:pt x="88" y="27"/>
                </a:lnTo>
                <a:lnTo>
                  <a:pt x="88" y="26"/>
                </a:lnTo>
                <a:lnTo>
                  <a:pt x="88" y="6"/>
                </a:lnTo>
                <a:lnTo>
                  <a:pt x="88" y="5"/>
                </a:lnTo>
                <a:lnTo>
                  <a:pt x="88" y="5"/>
                </a:lnTo>
                <a:lnTo>
                  <a:pt x="88" y="4"/>
                </a:lnTo>
                <a:lnTo>
                  <a:pt x="88" y="4"/>
                </a:lnTo>
                <a:lnTo>
                  <a:pt x="88" y="4"/>
                </a:lnTo>
                <a:lnTo>
                  <a:pt x="87" y="3"/>
                </a:lnTo>
                <a:lnTo>
                  <a:pt x="87" y="3"/>
                </a:lnTo>
                <a:lnTo>
                  <a:pt x="87" y="3"/>
                </a:lnTo>
                <a:lnTo>
                  <a:pt x="86" y="3"/>
                </a:lnTo>
                <a:lnTo>
                  <a:pt x="86" y="3"/>
                </a:lnTo>
                <a:lnTo>
                  <a:pt x="85" y="2"/>
                </a:lnTo>
                <a:lnTo>
                  <a:pt x="84" y="2"/>
                </a:lnTo>
                <a:lnTo>
                  <a:pt x="84" y="2"/>
                </a:lnTo>
                <a:close/>
                <a:moveTo>
                  <a:pt x="113" y="7"/>
                </a:moveTo>
                <a:lnTo>
                  <a:pt x="113" y="26"/>
                </a:lnTo>
                <a:lnTo>
                  <a:pt x="113" y="26"/>
                </a:lnTo>
                <a:lnTo>
                  <a:pt x="113" y="27"/>
                </a:lnTo>
                <a:lnTo>
                  <a:pt x="113" y="27"/>
                </a:lnTo>
                <a:lnTo>
                  <a:pt x="113" y="28"/>
                </a:lnTo>
                <a:lnTo>
                  <a:pt x="113" y="28"/>
                </a:lnTo>
                <a:lnTo>
                  <a:pt x="113" y="28"/>
                </a:lnTo>
                <a:lnTo>
                  <a:pt x="113" y="29"/>
                </a:lnTo>
                <a:lnTo>
                  <a:pt x="114" y="29"/>
                </a:lnTo>
                <a:lnTo>
                  <a:pt x="114" y="29"/>
                </a:lnTo>
                <a:lnTo>
                  <a:pt x="114" y="29"/>
                </a:lnTo>
                <a:lnTo>
                  <a:pt x="115" y="29"/>
                </a:lnTo>
                <a:lnTo>
                  <a:pt x="115" y="30"/>
                </a:lnTo>
                <a:lnTo>
                  <a:pt x="116" y="30"/>
                </a:lnTo>
                <a:lnTo>
                  <a:pt x="116" y="30"/>
                </a:lnTo>
                <a:lnTo>
                  <a:pt x="117" y="30"/>
                </a:lnTo>
                <a:lnTo>
                  <a:pt x="118" y="30"/>
                </a:lnTo>
                <a:lnTo>
                  <a:pt x="118" y="32"/>
                </a:lnTo>
                <a:lnTo>
                  <a:pt x="106" y="32"/>
                </a:lnTo>
                <a:lnTo>
                  <a:pt x="106" y="30"/>
                </a:lnTo>
                <a:lnTo>
                  <a:pt x="106" y="30"/>
                </a:lnTo>
                <a:lnTo>
                  <a:pt x="107" y="30"/>
                </a:lnTo>
                <a:lnTo>
                  <a:pt x="108" y="30"/>
                </a:lnTo>
                <a:lnTo>
                  <a:pt x="108" y="29"/>
                </a:lnTo>
                <a:lnTo>
                  <a:pt x="108" y="29"/>
                </a:lnTo>
                <a:lnTo>
                  <a:pt x="108" y="29"/>
                </a:lnTo>
                <a:lnTo>
                  <a:pt x="109" y="29"/>
                </a:lnTo>
                <a:lnTo>
                  <a:pt x="109" y="29"/>
                </a:lnTo>
                <a:lnTo>
                  <a:pt x="109" y="28"/>
                </a:lnTo>
                <a:lnTo>
                  <a:pt x="109" y="28"/>
                </a:lnTo>
                <a:lnTo>
                  <a:pt x="109" y="28"/>
                </a:lnTo>
                <a:lnTo>
                  <a:pt x="109" y="27"/>
                </a:lnTo>
                <a:lnTo>
                  <a:pt x="110" y="27"/>
                </a:lnTo>
                <a:lnTo>
                  <a:pt x="110" y="3"/>
                </a:lnTo>
                <a:lnTo>
                  <a:pt x="109" y="3"/>
                </a:lnTo>
                <a:lnTo>
                  <a:pt x="108" y="3"/>
                </a:lnTo>
                <a:lnTo>
                  <a:pt x="107" y="2"/>
                </a:lnTo>
                <a:lnTo>
                  <a:pt x="106" y="2"/>
                </a:lnTo>
                <a:lnTo>
                  <a:pt x="106" y="0"/>
                </a:lnTo>
                <a:lnTo>
                  <a:pt x="116" y="0"/>
                </a:lnTo>
                <a:lnTo>
                  <a:pt x="137" y="22"/>
                </a:lnTo>
                <a:lnTo>
                  <a:pt x="137" y="7"/>
                </a:lnTo>
                <a:lnTo>
                  <a:pt x="137" y="6"/>
                </a:lnTo>
                <a:lnTo>
                  <a:pt x="137" y="5"/>
                </a:lnTo>
                <a:lnTo>
                  <a:pt x="137" y="5"/>
                </a:lnTo>
                <a:lnTo>
                  <a:pt x="137" y="5"/>
                </a:lnTo>
                <a:lnTo>
                  <a:pt x="136" y="4"/>
                </a:lnTo>
                <a:lnTo>
                  <a:pt x="136" y="4"/>
                </a:lnTo>
                <a:lnTo>
                  <a:pt x="136" y="3"/>
                </a:lnTo>
                <a:lnTo>
                  <a:pt x="136" y="3"/>
                </a:lnTo>
                <a:lnTo>
                  <a:pt x="135" y="3"/>
                </a:lnTo>
                <a:lnTo>
                  <a:pt x="135" y="3"/>
                </a:lnTo>
                <a:lnTo>
                  <a:pt x="135" y="3"/>
                </a:lnTo>
                <a:lnTo>
                  <a:pt x="134" y="2"/>
                </a:lnTo>
                <a:lnTo>
                  <a:pt x="134" y="2"/>
                </a:lnTo>
                <a:lnTo>
                  <a:pt x="133" y="2"/>
                </a:lnTo>
                <a:lnTo>
                  <a:pt x="132" y="2"/>
                </a:lnTo>
                <a:lnTo>
                  <a:pt x="132" y="2"/>
                </a:lnTo>
                <a:lnTo>
                  <a:pt x="131" y="2"/>
                </a:lnTo>
                <a:lnTo>
                  <a:pt x="131" y="0"/>
                </a:lnTo>
                <a:lnTo>
                  <a:pt x="144" y="0"/>
                </a:lnTo>
                <a:lnTo>
                  <a:pt x="144" y="2"/>
                </a:lnTo>
                <a:lnTo>
                  <a:pt x="144" y="2"/>
                </a:lnTo>
                <a:lnTo>
                  <a:pt x="143" y="2"/>
                </a:lnTo>
                <a:lnTo>
                  <a:pt x="142" y="3"/>
                </a:lnTo>
                <a:lnTo>
                  <a:pt x="141" y="3"/>
                </a:lnTo>
                <a:lnTo>
                  <a:pt x="140" y="3"/>
                </a:lnTo>
                <a:lnTo>
                  <a:pt x="140" y="3"/>
                </a:lnTo>
                <a:lnTo>
                  <a:pt x="140" y="3"/>
                </a:lnTo>
                <a:lnTo>
                  <a:pt x="140" y="4"/>
                </a:lnTo>
                <a:lnTo>
                  <a:pt x="140" y="4"/>
                </a:lnTo>
                <a:lnTo>
                  <a:pt x="140" y="4"/>
                </a:lnTo>
                <a:lnTo>
                  <a:pt x="139" y="4"/>
                </a:lnTo>
                <a:lnTo>
                  <a:pt x="139" y="5"/>
                </a:lnTo>
                <a:lnTo>
                  <a:pt x="139" y="5"/>
                </a:lnTo>
                <a:lnTo>
                  <a:pt x="139" y="32"/>
                </a:lnTo>
                <a:lnTo>
                  <a:pt x="137" y="32"/>
                </a:lnTo>
                <a:lnTo>
                  <a:pt x="113" y="7"/>
                </a:lnTo>
                <a:close/>
                <a:moveTo>
                  <a:pt x="171" y="20"/>
                </a:moveTo>
                <a:lnTo>
                  <a:pt x="160" y="20"/>
                </a:lnTo>
                <a:lnTo>
                  <a:pt x="158" y="26"/>
                </a:lnTo>
                <a:lnTo>
                  <a:pt x="158" y="27"/>
                </a:lnTo>
                <a:lnTo>
                  <a:pt x="157" y="27"/>
                </a:lnTo>
                <a:lnTo>
                  <a:pt x="157" y="28"/>
                </a:lnTo>
                <a:lnTo>
                  <a:pt x="157" y="28"/>
                </a:lnTo>
                <a:lnTo>
                  <a:pt x="157" y="28"/>
                </a:lnTo>
                <a:lnTo>
                  <a:pt x="157" y="29"/>
                </a:lnTo>
                <a:lnTo>
                  <a:pt x="157" y="29"/>
                </a:lnTo>
                <a:lnTo>
                  <a:pt x="158" y="29"/>
                </a:lnTo>
                <a:lnTo>
                  <a:pt x="158" y="29"/>
                </a:lnTo>
                <a:lnTo>
                  <a:pt x="158" y="29"/>
                </a:lnTo>
                <a:lnTo>
                  <a:pt x="159" y="30"/>
                </a:lnTo>
                <a:lnTo>
                  <a:pt x="159" y="30"/>
                </a:lnTo>
                <a:lnTo>
                  <a:pt x="160" y="30"/>
                </a:lnTo>
                <a:lnTo>
                  <a:pt x="162" y="30"/>
                </a:lnTo>
                <a:lnTo>
                  <a:pt x="162" y="30"/>
                </a:lnTo>
                <a:lnTo>
                  <a:pt x="162" y="32"/>
                </a:lnTo>
                <a:lnTo>
                  <a:pt x="149" y="32"/>
                </a:lnTo>
                <a:lnTo>
                  <a:pt x="149" y="30"/>
                </a:lnTo>
                <a:lnTo>
                  <a:pt x="150" y="30"/>
                </a:lnTo>
                <a:lnTo>
                  <a:pt x="150" y="30"/>
                </a:lnTo>
                <a:lnTo>
                  <a:pt x="151" y="30"/>
                </a:lnTo>
                <a:lnTo>
                  <a:pt x="151" y="30"/>
                </a:lnTo>
                <a:lnTo>
                  <a:pt x="151" y="30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3" y="29"/>
                </a:lnTo>
                <a:lnTo>
                  <a:pt x="153" y="28"/>
                </a:lnTo>
                <a:lnTo>
                  <a:pt x="153" y="28"/>
                </a:lnTo>
                <a:lnTo>
                  <a:pt x="153" y="28"/>
                </a:lnTo>
                <a:lnTo>
                  <a:pt x="154" y="27"/>
                </a:lnTo>
                <a:lnTo>
                  <a:pt x="154" y="26"/>
                </a:lnTo>
                <a:lnTo>
                  <a:pt x="155" y="25"/>
                </a:lnTo>
                <a:lnTo>
                  <a:pt x="163" y="1"/>
                </a:lnTo>
                <a:lnTo>
                  <a:pt x="163" y="0"/>
                </a:lnTo>
                <a:lnTo>
                  <a:pt x="170" y="0"/>
                </a:lnTo>
                <a:lnTo>
                  <a:pt x="180" y="25"/>
                </a:lnTo>
                <a:lnTo>
                  <a:pt x="181" y="26"/>
                </a:lnTo>
                <a:lnTo>
                  <a:pt x="181" y="27"/>
                </a:lnTo>
                <a:lnTo>
                  <a:pt x="181" y="28"/>
                </a:lnTo>
                <a:lnTo>
                  <a:pt x="182" y="28"/>
                </a:lnTo>
                <a:lnTo>
                  <a:pt x="182" y="28"/>
                </a:lnTo>
                <a:lnTo>
                  <a:pt x="182" y="29"/>
                </a:lnTo>
                <a:lnTo>
                  <a:pt x="183" y="29"/>
                </a:lnTo>
                <a:lnTo>
                  <a:pt x="183" y="29"/>
                </a:lnTo>
                <a:lnTo>
                  <a:pt x="183" y="29"/>
                </a:lnTo>
                <a:lnTo>
                  <a:pt x="184" y="30"/>
                </a:lnTo>
                <a:lnTo>
                  <a:pt x="184" y="30"/>
                </a:lnTo>
                <a:lnTo>
                  <a:pt x="184" y="30"/>
                </a:lnTo>
                <a:lnTo>
                  <a:pt x="185" y="30"/>
                </a:lnTo>
                <a:lnTo>
                  <a:pt x="185" y="30"/>
                </a:lnTo>
                <a:lnTo>
                  <a:pt x="185" y="32"/>
                </a:lnTo>
                <a:lnTo>
                  <a:pt x="169" y="32"/>
                </a:lnTo>
                <a:lnTo>
                  <a:pt x="169" y="30"/>
                </a:lnTo>
                <a:lnTo>
                  <a:pt x="171" y="30"/>
                </a:lnTo>
                <a:lnTo>
                  <a:pt x="172" y="30"/>
                </a:lnTo>
                <a:lnTo>
                  <a:pt x="172" y="30"/>
                </a:lnTo>
                <a:lnTo>
                  <a:pt x="173" y="29"/>
                </a:lnTo>
                <a:lnTo>
                  <a:pt x="173" y="29"/>
                </a:lnTo>
                <a:lnTo>
                  <a:pt x="173" y="29"/>
                </a:lnTo>
                <a:lnTo>
                  <a:pt x="173" y="29"/>
                </a:lnTo>
                <a:lnTo>
                  <a:pt x="173" y="29"/>
                </a:lnTo>
                <a:lnTo>
                  <a:pt x="174" y="28"/>
                </a:lnTo>
                <a:lnTo>
                  <a:pt x="174" y="28"/>
                </a:lnTo>
                <a:lnTo>
                  <a:pt x="174" y="28"/>
                </a:lnTo>
                <a:lnTo>
                  <a:pt x="173" y="27"/>
                </a:lnTo>
                <a:lnTo>
                  <a:pt x="173" y="26"/>
                </a:lnTo>
                <a:lnTo>
                  <a:pt x="171" y="20"/>
                </a:lnTo>
                <a:close/>
                <a:moveTo>
                  <a:pt x="170" y="17"/>
                </a:moveTo>
                <a:lnTo>
                  <a:pt x="165" y="5"/>
                </a:lnTo>
                <a:lnTo>
                  <a:pt x="161" y="17"/>
                </a:lnTo>
                <a:lnTo>
                  <a:pt x="170" y="17"/>
                </a:lnTo>
                <a:close/>
              </a:path>
              <a:path w="814" h="32">
                <a:moveTo>
                  <a:pt x="257" y="32"/>
                </a:moveTo>
                <a:lnTo>
                  <a:pt x="245" y="7"/>
                </a:lnTo>
                <a:lnTo>
                  <a:pt x="244" y="25"/>
                </a:lnTo>
                <a:lnTo>
                  <a:pt x="244" y="25"/>
                </a:lnTo>
                <a:lnTo>
                  <a:pt x="244" y="26"/>
                </a:lnTo>
                <a:lnTo>
                  <a:pt x="244" y="27"/>
                </a:lnTo>
                <a:lnTo>
                  <a:pt x="244" y="27"/>
                </a:lnTo>
                <a:lnTo>
                  <a:pt x="244" y="28"/>
                </a:lnTo>
                <a:lnTo>
                  <a:pt x="244" y="28"/>
                </a:lnTo>
                <a:lnTo>
                  <a:pt x="244" y="28"/>
                </a:lnTo>
                <a:lnTo>
                  <a:pt x="244" y="29"/>
                </a:lnTo>
                <a:lnTo>
                  <a:pt x="245" y="29"/>
                </a:lnTo>
                <a:lnTo>
                  <a:pt x="245" y="29"/>
                </a:lnTo>
                <a:lnTo>
                  <a:pt x="245" y="29"/>
                </a:lnTo>
                <a:lnTo>
                  <a:pt x="246" y="30"/>
                </a:lnTo>
                <a:lnTo>
                  <a:pt x="246" y="30"/>
                </a:lnTo>
                <a:lnTo>
                  <a:pt x="247" y="30"/>
                </a:lnTo>
                <a:lnTo>
                  <a:pt x="247" y="30"/>
                </a:lnTo>
                <a:lnTo>
                  <a:pt x="248" y="30"/>
                </a:lnTo>
                <a:lnTo>
                  <a:pt x="248" y="32"/>
                </a:lnTo>
                <a:lnTo>
                  <a:pt x="237" y="32"/>
                </a:lnTo>
                <a:lnTo>
                  <a:pt x="237" y="30"/>
                </a:lnTo>
                <a:lnTo>
                  <a:pt x="237" y="30"/>
                </a:lnTo>
                <a:lnTo>
                  <a:pt x="238" y="30"/>
                </a:lnTo>
                <a:lnTo>
                  <a:pt x="239" y="30"/>
                </a:lnTo>
                <a:lnTo>
                  <a:pt x="239" y="30"/>
                </a:lnTo>
                <a:lnTo>
                  <a:pt x="239" y="30"/>
                </a:lnTo>
                <a:lnTo>
                  <a:pt x="240" y="29"/>
                </a:lnTo>
                <a:lnTo>
                  <a:pt x="240" y="29"/>
                </a:lnTo>
                <a:lnTo>
                  <a:pt x="240" y="29"/>
                </a:lnTo>
                <a:lnTo>
                  <a:pt x="241" y="28"/>
                </a:lnTo>
                <a:lnTo>
                  <a:pt x="241" y="28"/>
                </a:lnTo>
                <a:lnTo>
                  <a:pt x="241" y="27"/>
                </a:lnTo>
                <a:lnTo>
                  <a:pt x="241" y="27"/>
                </a:lnTo>
                <a:lnTo>
                  <a:pt x="241" y="26"/>
                </a:lnTo>
                <a:lnTo>
                  <a:pt x="241" y="26"/>
                </a:lnTo>
                <a:lnTo>
                  <a:pt x="241" y="25"/>
                </a:lnTo>
                <a:lnTo>
                  <a:pt x="241" y="24"/>
                </a:lnTo>
                <a:lnTo>
                  <a:pt x="242" y="6"/>
                </a:lnTo>
                <a:lnTo>
                  <a:pt x="242" y="6"/>
                </a:lnTo>
                <a:lnTo>
                  <a:pt x="242" y="5"/>
                </a:lnTo>
                <a:lnTo>
                  <a:pt x="242" y="5"/>
                </a:lnTo>
                <a:lnTo>
                  <a:pt x="242" y="5"/>
                </a:lnTo>
                <a:lnTo>
                  <a:pt x="242" y="4"/>
                </a:lnTo>
                <a:lnTo>
                  <a:pt x="242" y="4"/>
                </a:lnTo>
                <a:lnTo>
                  <a:pt x="242" y="4"/>
                </a:lnTo>
                <a:lnTo>
                  <a:pt x="242" y="3"/>
                </a:lnTo>
                <a:lnTo>
                  <a:pt x="242" y="3"/>
                </a:lnTo>
                <a:lnTo>
                  <a:pt x="241" y="3"/>
                </a:lnTo>
                <a:lnTo>
                  <a:pt x="241" y="3"/>
                </a:lnTo>
                <a:lnTo>
                  <a:pt x="241" y="3"/>
                </a:lnTo>
                <a:lnTo>
                  <a:pt x="240" y="2"/>
                </a:lnTo>
                <a:lnTo>
                  <a:pt x="239" y="2"/>
                </a:lnTo>
                <a:lnTo>
                  <a:pt x="239" y="0"/>
                </a:lnTo>
                <a:lnTo>
                  <a:pt x="249" y="0"/>
                </a:lnTo>
                <a:lnTo>
                  <a:pt x="259" y="21"/>
                </a:lnTo>
                <a:lnTo>
                  <a:pt x="269" y="0"/>
                </a:lnTo>
                <a:lnTo>
                  <a:pt x="279" y="0"/>
                </a:lnTo>
                <a:lnTo>
                  <a:pt x="279" y="2"/>
                </a:lnTo>
                <a:lnTo>
                  <a:pt x="279" y="2"/>
                </a:lnTo>
                <a:lnTo>
                  <a:pt x="278" y="2"/>
                </a:lnTo>
                <a:lnTo>
                  <a:pt x="278" y="2"/>
                </a:lnTo>
                <a:lnTo>
                  <a:pt x="277" y="2"/>
                </a:lnTo>
                <a:lnTo>
                  <a:pt x="277" y="3"/>
                </a:lnTo>
                <a:lnTo>
                  <a:pt x="277" y="3"/>
                </a:lnTo>
                <a:lnTo>
                  <a:pt x="276" y="3"/>
                </a:lnTo>
                <a:lnTo>
                  <a:pt x="276" y="3"/>
                </a:lnTo>
                <a:lnTo>
                  <a:pt x="276" y="3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5"/>
                </a:lnTo>
                <a:lnTo>
                  <a:pt x="276" y="5"/>
                </a:lnTo>
                <a:lnTo>
                  <a:pt x="276" y="6"/>
                </a:lnTo>
                <a:lnTo>
                  <a:pt x="276" y="6"/>
                </a:lnTo>
                <a:lnTo>
                  <a:pt x="277" y="25"/>
                </a:lnTo>
                <a:lnTo>
                  <a:pt x="277" y="25"/>
                </a:lnTo>
                <a:lnTo>
                  <a:pt x="277" y="26"/>
                </a:lnTo>
                <a:lnTo>
                  <a:pt x="277" y="27"/>
                </a:lnTo>
                <a:lnTo>
                  <a:pt x="277" y="27"/>
                </a:lnTo>
                <a:lnTo>
                  <a:pt x="277" y="27"/>
                </a:lnTo>
                <a:lnTo>
                  <a:pt x="277" y="28"/>
                </a:lnTo>
                <a:lnTo>
                  <a:pt x="278" y="28"/>
                </a:lnTo>
                <a:lnTo>
                  <a:pt x="278" y="29"/>
                </a:lnTo>
                <a:lnTo>
                  <a:pt x="278" y="29"/>
                </a:lnTo>
                <a:lnTo>
                  <a:pt x="279" y="29"/>
                </a:lnTo>
                <a:lnTo>
                  <a:pt x="279" y="29"/>
                </a:lnTo>
                <a:lnTo>
                  <a:pt x="279" y="30"/>
                </a:lnTo>
                <a:lnTo>
                  <a:pt x="280" y="30"/>
                </a:lnTo>
                <a:lnTo>
                  <a:pt x="280" y="30"/>
                </a:lnTo>
                <a:lnTo>
                  <a:pt x="281" y="30"/>
                </a:lnTo>
                <a:lnTo>
                  <a:pt x="282" y="30"/>
                </a:lnTo>
                <a:lnTo>
                  <a:pt x="282" y="32"/>
                </a:lnTo>
                <a:lnTo>
                  <a:pt x="266" y="32"/>
                </a:lnTo>
                <a:lnTo>
                  <a:pt x="266" y="30"/>
                </a:lnTo>
                <a:lnTo>
                  <a:pt x="267" y="30"/>
                </a:lnTo>
                <a:lnTo>
                  <a:pt x="268" y="30"/>
                </a:lnTo>
                <a:lnTo>
                  <a:pt x="268" y="30"/>
                </a:lnTo>
                <a:lnTo>
                  <a:pt x="269" y="30"/>
                </a:lnTo>
                <a:lnTo>
                  <a:pt x="269" y="30"/>
                </a:lnTo>
                <a:lnTo>
                  <a:pt x="269" y="29"/>
                </a:lnTo>
                <a:lnTo>
                  <a:pt x="270" y="29"/>
                </a:lnTo>
                <a:lnTo>
                  <a:pt x="270" y="29"/>
                </a:lnTo>
                <a:lnTo>
                  <a:pt x="270" y="29"/>
                </a:lnTo>
                <a:lnTo>
                  <a:pt x="270" y="28"/>
                </a:lnTo>
                <a:lnTo>
                  <a:pt x="270" y="28"/>
                </a:lnTo>
                <a:lnTo>
                  <a:pt x="270" y="28"/>
                </a:lnTo>
                <a:lnTo>
                  <a:pt x="270" y="27"/>
                </a:lnTo>
                <a:lnTo>
                  <a:pt x="270" y="27"/>
                </a:lnTo>
                <a:lnTo>
                  <a:pt x="270" y="26"/>
                </a:lnTo>
                <a:lnTo>
                  <a:pt x="270" y="26"/>
                </a:lnTo>
                <a:lnTo>
                  <a:pt x="270" y="25"/>
                </a:lnTo>
                <a:lnTo>
                  <a:pt x="270" y="25"/>
                </a:lnTo>
                <a:lnTo>
                  <a:pt x="270" y="24"/>
                </a:lnTo>
                <a:lnTo>
                  <a:pt x="269" y="6"/>
                </a:lnTo>
                <a:lnTo>
                  <a:pt x="258" y="32"/>
                </a:lnTo>
                <a:lnTo>
                  <a:pt x="257" y="32"/>
                </a:lnTo>
                <a:close/>
                <a:moveTo>
                  <a:pt x="310" y="3"/>
                </a:moveTo>
                <a:lnTo>
                  <a:pt x="299" y="3"/>
                </a:lnTo>
                <a:lnTo>
                  <a:pt x="299" y="14"/>
                </a:lnTo>
                <a:lnTo>
                  <a:pt x="307" y="14"/>
                </a:lnTo>
                <a:lnTo>
                  <a:pt x="308" y="14"/>
                </a:lnTo>
                <a:lnTo>
                  <a:pt x="309" y="14"/>
                </a:lnTo>
                <a:lnTo>
                  <a:pt x="309" y="14"/>
                </a:lnTo>
                <a:lnTo>
                  <a:pt x="309" y="14"/>
                </a:lnTo>
                <a:lnTo>
                  <a:pt x="310" y="14"/>
                </a:lnTo>
                <a:lnTo>
                  <a:pt x="310" y="14"/>
                </a:lnTo>
                <a:lnTo>
                  <a:pt x="310" y="13"/>
                </a:lnTo>
                <a:lnTo>
                  <a:pt x="310" y="13"/>
                </a:lnTo>
                <a:lnTo>
                  <a:pt x="310" y="13"/>
                </a:lnTo>
                <a:lnTo>
                  <a:pt x="310" y="12"/>
                </a:lnTo>
                <a:lnTo>
                  <a:pt x="311" y="12"/>
                </a:lnTo>
                <a:lnTo>
                  <a:pt x="311" y="11"/>
                </a:lnTo>
                <a:lnTo>
                  <a:pt x="313" y="11"/>
                </a:lnTo>
                <a:lnTo>
                  <a:pt x="313" y="21"/>
                </a:lnTo>
                <a:lnTo>
                  <a:pt x="311" y="21"/>
                </a:lnTo>
                <a:lnTo>
                  <a:pt x="311" y="20"/>
                </a:lnTo>
                <a:lnTo>
                  <a:pt x="311" y="20"/>
                </a:lnTo>
                <a:lnTo>
                  <a:pt x="311" y="20"/>
                </a:lnTo>
                <a:lnTo>
                  <a:pt x="310" y="19"/>
                </a:lnTo>
                <a:lnTo>
                  <a:pt x="310" y="19"/>
                </a:lnTo>
                <a:lnTo>
                  <a:pt x="310" y="19"/>
                </a:lnTo>
                <a:lnTo>
                  <a:pt x="310" y="18"/>
                </a:lnTo>
                <a:lnTo>
                  <a:pt x="310" y="18"/>
                </a:lnTo>
                <a:lnTo>
                  <a:pt x="309" y="18"/>
                </a:lnTo>
                <a:lnTo>
                  <a:pt x="309" y="18"/>
                </a:lnTo>
                <a:lnTo>
                  <a:pt x="309" y="17"/>
                </a:lnTo>
                <a:lnTo>
                  <a:pt x="308" y="17"/>
                </a:lnTo>
                <a:lnTo>
                  <a:pt x="307" y="17"/>
                </a:lnTo>
                <a:lnTo>
                  <a:pt x="306" y="17"/>
                </a:lnTo>
                <a:lnTo>
                  <a:pt x="299" y="17"/>
                </a:lnTo>
                <a:lnTo>
                  <a:pt x="299" y="26"/>
                </a:lnTo>
                <a:lnTo>
                  <a:pt x="299" y="27"/>
                </a:lnTo>
                <a:lnTo>
                  <a:pt x="299" y="28"/>
                </a:lnTo>
                <a:lnTo>
                  <a:pt x="299" y="28"/>
                </a:lnTo>
                <a:lnTo>
                  <a:pt x="299" y="28"/>
                </a:lnTo>
                <a:lnTo>
                  <a:pt x="299" y="29"/>
                </a:lnTo>
                <a:lnTo>
                  <a:pt x="300" y="29"/>
                </a:lnTo>
                <a:lnTo>
                  <a:pt x="300" y="29"/>
                </a:lnTo>
                <a:lnTo>
                  <a:pt x="301" y="29"/>
                </a:lnTo>
                <a:lnTo>
                  <a:pt x="309" y="29"/>
                </a:lnTo>
                <a:lnTo>
                  <a:pt x="310" y="29"/>
                </a:lnTo>
                <a:lnTo>
                  <a:pt x="310" y="29"/>
                </a:lnTo>
                <a:lnTo>
                  <a:pt x="311" y="29"/>
                </a:lnTo>
                <a:lnTo>
                  <a:pt x="311" y="29"/>
                </a:lnTo>
                <a:lnTo>
                  <a:pt x="312" y="29"/>
                </a:lnTo>
                <a:lnTo>
                  <a:pt x="312" y="28"/>
                </a:lnTo>
                <a:lnTo>
                  <a:pt x="312" y="28"/>
                </a:lnTo>
                <a:lnTo>
                  <a:pt x="313" y="28"/>
                </a:lnTo>
                <a:lnTo>
                  <a:pt x="313" y="27"/>
                </a:lnTo>
                <a:lnTo>
                  <a:pt x="313" y="27"/>
                </a:lnTo>
                <a:lnTo>
                  <a:pt x="314" y="27"/>
                </a:lnTo>
                <a:lnTo>
                  <a:pt x="314" y="26"/>
                </a:lnTo>
                <a:lnTo>
                  <a:pt x="314" y="26"/>
                </a:lnTo>
                <a:lnTo>
                  <a:pt x="314" y="25"/>
                </a:lnTo>
                <a:lnTo>
                  <a:pt x="315" y="24"/>
                </a:lnTo>
                <a:lnTo>
                  <a:pt x="315" y="24"/>
                </a:lnTo>
                <a:lnTo>
                  <a:pt x="317" y="24"/>
                </a:lnTo>
                <a:lnTo>
                  <a:pt x="316" y="32"/>
                </a:lnTo>
                <a:lnTo>
                  <a:pt x="286" y="32"/>
                </a:lnTo>
                <a:lnTo>
                  <a:pt x="286" y="30"/>
                </a:lnTo>
                <a:lnTo>
                  <a:pt x="288" y="30"/>
                </a:lnTo>
                <a:lnTo>
                  <a:pt x="289" y="30"/>
                </a:lnTo>
                <a:lnTo>
                  <a:pt x="290" y="30"/>
                </a:lnTo>
                <a:lnTo>
                  <a:pt x="290" y="29"/>
                </a:lnTo>
                <a:lnTo>
                  <a:pt x="290" y="29"/>
                </a:lnTo>
                <a:lnTo>
                  <a:pt x="290" y="29"/>
                </a:lnTo>
                <a:lnTo>
                  <a:pt x="291" y="29"/>
                </a:lnTo>
                <a:lnTo>
                  <a:pt x="291" y="29"/>
                </a:lnTo>
                <a:lnTo>
                  <a:pt x="291" y="28"/>
                </a:lnTo>
                <a:lnTo>
                  <a:pt x="291" y="28"/>
                </a:lnTo>
                <a:lnTo>
                  <a:pt x="292" y="28"/>
                </a:lnTo>
                <a:lnTo>
                  <a:pt x="292" y="27"/>
                </a:lnTo>
                <a:lnTo>
                  <a:pt x="292" y="26"/>
                </a:lnTo>
                <a:lnTo>
                  <a:pt x="292" y="6"/>
                </a:lnTo>
                <a:lnTo>
                  <a:pt x="292" y="5"/>
                </a:lnTo>
                <a:lnTo>
                  <a:pt x="292" y="5"/>
                </a:lnTo>
                <a:lnTo>
                  <a:pt x="292" y="5"/>
                </a:lnTo>
                <a:lnTo>
                  <a:pt x="292" y="4"/>
                </a:lnTo>
                <a:lnTo>
                  <a:pt x="291" y="4"/>
                </a:lnTo>
                <a:lnTo>
                  <a:pt x="291" y="4"/>
                </a:lnTo>
                <a:lnTo>
                  <a:pt x="291" y="3"/>
                </a:lnTo>
                <a:lnTo>
                  <a:pt x="291" y="3"/>
                </a:lnTo>
                <a:lnTo>
                  <a:pt x="290" y="3"/>
                </a:lnTo>
                <a:lnTo>
                  <a:pt x="290" y="3"/>
                </a:lnTo>
                <a:lnTo>
                  <a:pt x="290" y="3"/>
                </a:lnTo>
                <a:lnTo>
                  <a:pt x="289" y="2"/>
                </a:lnTo>
                <a:lnTo>
                  <a:pt x="288" y="2"/>
                </a:lnTo>
                <a:lnTo>
                  <a:pt x="287" y="2"/>
                </a:lnTo>
                <a:lnTo>
                  <a:pt x="287" y="2"/>
                </a:lnTo>
                <a:lnTo>
                  <a:pt x="287" y="0"/>
                </a:lnTo>
                <a:lnTo>
                  <a:pt x="315" y="0"/>
                </a:lnTo>
                <a:lnTo>
                  <a:pt x="315" y="8"/>
                </a:lnTo>
                <a:lnTo>
                  <a:pt x="313" y="8"/>
                </a:lnTo>
                <a:lnTo>
                  <a:pt x="313" y="7"/>
                </a:lnTo>
                <a:lnTo>
                  <a:pt x="313" y="5"/>
                </a:lnTo>
                <a:lnTo>
                  <a:pt x="312" y="5"/>
                </a:lnTo>
                <a:lnTo>
                  <a:pt x="312" y="4"/>
                </a:lnTo>
                <a:lnTo>
                  <a:pt x="312" y="4"/>
                </a:lnTo>
                <a:lnTo>
                  <a:pt x="312" y="4"/>
                </a:lnTo>
                <a:lnTo>
                  <a:pt x="311" y="3"/>
                </a:lnTo>
                <a:lnTo>
                  <a:pt x="311" y="3"/>
                </a:lnTo>
                <a:lnTo>
                  <a:pt x="311" y="3"/>
                </a:lnTo>
                <a:lnTo>
                  <a:pt x="310" y="3"/>
                </a:lnTo>
                <a:lnTo>
                  <a:pt x="310" y="3"/>
                </a:lnTo>
                <a:lnTo>
                  <a:pt x="310" y="3"/>
                </a:lnTo>
                <a:close/>
                <a:moveTo>
                  <a:pt x="334" y="18"/>
                </a:moveTo>
                <a:lnTo>
                  <a:pt x="334" y="26"/>
                </a:lnTo>
                <a:lnTo>
                  <a:pt x="334" y="26"/>
                </a:lnTo>
                <a:lnTo>
                  <a:pt x="334" y="27"/>
                </a:lnTo>
                <a:lnTo>
                  <a:pt x="334" y="27"/>
                </a:lnTo>
                <a:lnTo>
                  <a:pt x="334" y="28"/>
                </a:lnTo>
                <a:lnTo>
                  <a:pt x="335" y="28"/>
                </a:lnTo>
                <a:lnTo>
                  <a:pt x="335" y="28"/>
                </a:lnTo>
                <a:lnTo>
                  <a:pt x="335" y="29"/>
                </a:lnTo>
                <a:lnTo>
                  <a:pt x="335" y="29"/>
                </a:lnTo>
                <a:lnTo>
                  <a:pt x="335" y="29"/>
                </a:lnTo>
                <a:lnTo>
                  <a:pt x="336" y="29"/>
                </a:lnTo>
                <a:lnTo>
                  <a:pt x="336" y="29"/>
                </a:lnTo>
                <a:lnTo>
                  <a:pt x="336" y="30"/>
                </a:lnTo>
                <a:lnTo>
                  <a:pt x="337" y="30"/>
                </a:lnTo>
                <a:lnTo>
                  <a:pt x="338" y="30"/>
                </a:lnTo>
                <a:lnTo>
                  <a:pt x="340" y="30"/>
                </a:lnTo>
                <a:lnTo>
                  <a:pt x="340" y="32"/>
                </a:lnTo>
                <a:lnTo>
                  <a:pt x="322" y="32"/>
                </a:lnTo>
                <a:lnTo>
                  <a:pt x="322" y="30"/>
                </a:lnTo>
                <a:lnTo>
                  <a:pt x="323" y="30"/>
                </a:lnTo>
                <a:lnTo>
                  <a:pt x="324" y="30"/>
                </a:lnTo>
                <a:lnTo>
                  <a:pt x="324" y="30"/>
                </a:lnTo>
                <a:lnTo>
                  <a:pt x="325" y="30"/>
                </a:lnTo>
                <a:lnTo>
                  <a:pt x="325" y="30"/>
                </a:lnTo>
                <a:lnTo>
                  <a:pt x="325" y="30"/>
                </a:lnTo>
                <a:lnTo>
                  <a:pt x="326" y="29"/>
                </a:lnTo>
                <a:lnTo>
                  <a:pt x="326" y="29"/>
                </a:lnTo>
                <a:lnTo>
                  <a:pt x="326" y="29"/>
                </a:lnTo>
                <a:lnTo>
                  <a:pt x="327" y="29"/>
                </a:lnTo>
                <a:lnTo>
                  <a:pt x="327" y="28"/>
                </a:lnTo>
                <a:lnTo>
                  <a:pt x="327" y="28"/>
                </a:lnTo>
                <a:lnTo>
                  <a:pt x="327" y="28"/>
                </a:lnTo>
                <a:lnTo>
                  <a:pt x="327" y="27"/>
                </a:lnTo>
                <a:lnTo>
                  <a:pt x="327" y="27"/>
                </a:lnTo>
                <a:lnTo>
                  <a:pt x="327" y="27"/>
                </a:lnTo>
                <a:lnTo>
                  <a:pt x="327" y="26"/>
                </a:lnTo>
                <a:lnTo>
                  <a:pt x="327" y="6"/>
                </a:lnTo>
                <a:lnTo>
                  <a:pt x="327" y="6"/>
                </a:lnTo>
                <a:lnTo>
                  <a:pt x="327" y="5"/>
                </a:lnTo>
                <a:lnTo>
                  <a:pt x="327" y="5"/>
                </a:lnTo>
                <a:lnTo>
                  <a:pt x="327" y="5"/>
                </a:lnTo>
                <a:lnTo>
                  <a:pt x="327" y="4"/>
                </a:lnTo>
                <a:lnTo>
                  <a:pt x="327" y="4"/>
                </a:lnTo>
                <a:lnTo>
                  <a:pt x="327" y="4"/>
                </a:lnTo>
                <a:lnTo>
                  <a:pt x="326" y="3"/>
                </a:lnTo>
                <a:lnTo>
                  <a:pt x="326" y="3"/>
                </a:lnTo>
                <a:lnTo>
                  <a:pt x="326" y="3"/>
                </a:lnTo>
                <a:lnTo>
                  <a:pt x="325" y="3"/>
                </a:lnTo>
                <a:lnTo>
                  <a:pt x="325" y="3"/>
                </a:lnTo>
                <a:lnTo>
                  <a:pt x="324" y="2"/>
                </a:lnTo>
                <a:lnTo>
                  <a:pt x="323" y="2"/>
                </a:lnTo>
                <a:lnTo>
                  <a:pt x="322" y="2"/>
                </a:lnTo>
                <a:lnTo>
                  <a:pt x="322" y="0"/>
                </a:lnTo>
                <a:lnTo>
                  <a:pt x="323" y="0"/>
                </a:lnTo>
                <a:lnTo>
                  <a:pt x="324" y="0"/>
                </a:lnTo>
                <a:lnTo>
                  <a:pt x="325" y="0"/>
                </a:lnTo>
                <a:lnTo>
                  <a:pt x="327" y="0"/>
                </a:lnTo>
                <a:lnTo>
                  <a:pt x="328" y="0"/>
                </a:lnTo>
                <a:lnTo>
                  <a:pt x="329" y="0"/>
                </a:lnTo>
                <a:lnTo>
                  <a:pt x="331" y="0"/>
                </a:lnTo>
                <a:lnTo>
                  <a:pt x="333" y="0"/>
                </a:lnTo>
                <a:lnTo>
                  <a:pt x="335" y="0"/>
                </a:lnTo>
                <a:lnTo>
                  <a:pt x="337" y="0"/>
                </a:lnTo>
                <a:lnTo>
                  <a:pt x="340" y="0"/>
                </a:lnTo>
                <a:lnTo>
                  <a:pt x="342" y="0"/>
                </a:lnTo>
                <a:lnTo>
                  <a:pt x="343" y="0"/>
                </a:lnTo>
                <a:lnTo>
                  <a:pt x="344" y="0"/>
                </a:lnTo>
                <a:lnTo>
                  <a:pt x="345" y="0"/>
                </a:lnTo>
                <a:lnTo>
                  <a:pt x="346" y="0"/>
                </a:lnTo>
                <a:lnTo>
                  <a:pt x="347" y="1"/>
                </a:lnTo>
                <a:lnTo>
                  <a:pt x="347" y="1"/>
                </a:lnTo>
                <a:lnTo>
                  <a:pt x="348" y="1"/>
                </a:lnTo>
                <a:lnTo>
                  <a:pt x="349" y="2"/>
                </a:lnTo>
                <a:lnTo>
                  <a:pt x="349" y="2"/>
                </a:lnTo>
                <a:lnTo>
                  <a:pt x="350" y="2"/>
                </a:lnTo>
                <a:lnTo>
                  <a:pt x="350" y="3"/>
                </a:lnTo>
                <a:lnTo>
                  <a:pt x="351" y="3"/>
                </a:lnTo>
                <a:lnTo>
                  <a:pt x="352" y="4"/>
                </a:lnTo>
                <a:lnTo>
                  <a:pt x="352" y="5"/>
                </a:lnTo>
                <a:lnTo>
                  <a:pt x="352" y="5"/>
                </a:lnTo>
                <a:lnTo>
                  <a:pt x="353" y="6"/>
                </a:lnTo>
                <a:lnTo>
                  <a:pt x="353" y="7"/>
                </a:lnTo>
                <a:lnTo>
                  <a:pt x="353" y="7"/>
                </a:lnTo>
                <a:lnTo>
                  <a:pt x="353" y="8"/>
                </a:lnTo>
                <a:lnTo>
                  <a:pt x="353" y="9"/>
                </a:lnTo>
                <a:lnTo>
                  <a:pt x="353" y="10"/>
                </a:lnTo>
                <a:lnTo>
                  <a:pt x="353" y="10"/>
                </a:lnTo>
                <a:lnTo>
                  <a:pt x="353" y="11"/>
                </a:lnTo>
                <a:lnTo>
                  <a:pt x="353" y="12"/>
                </a:lnTo>
                <a:lnTo>
                  <a:pt x="353" y="12"/>
                </a:lnTo>
                <a:lnTo>
                  <a:pt x="352" y="13"/>
                </a:lnTo>
                <a:lnTo>
                  <a:pt x="352" y="13"/>
                </a:lnTo>
                <a:lnTo>
                  <a:pt x="351" y="14"/>
                </a:lnTo>
                <a:lnTo>
                  <a:pt x="351" y="14"/>
                </a:lnTo>
                <a:lnTo>
                  <a:pt x="350" y="15"/>
                </a:lnTo>
                <a:lnTo>
                  <a:pt x="350" y="15"/>
                </a:lnTo>
                <a:lnTo>
                  <a:pt x="349" y="16"/>
                </a:lnTo>
                <a:lnTo>
                  <a:pt x="348" y="16"/>
                </a:lnTo>
                <a:lnTo>
                  <a:pt x="348" y="16"/>
                </a:lnTo>
                <a:lnTo>
                  <a:pt x="347" y="17"/>
                </a:lnTo>
                <a:lnTo>
                  <a:pt x="346" y="17"/>
                </a:lnTo>
                <a:lnTo>
                  <a:pt x="347" y="18"/>
                </a:lnTo>
                <a:lnTo>
                  <a:pt x="348" y="19"/>
                </a:lnTo>
                <a:lnTo>
                  <a:pt x="349" y="20"/>
                </a:lnTo>
                <a:lnTo>
                  <a:pt x="350" y="22"/>
                </a:lnTo>
                <a:lnTo>
                  <a:pt x="352" y="24"/>
                </a:lnTo>
                <a:lnTo>
                  <a:pt x="353" y="25"/>
                </a:lnTo>
                <a:lnTo>
                  <a:pt x="354" y="26"/>
                </a:lnTo>
                <a:lnTo>
                  <a:pt x="354" y="27"/>
                </a:lnTo>
                <a:lnTo>
                  <a:pt x="355" y="28"/>
                </a:lnTo>
                <a:lnTo>
                  <a:pt x="356" y="28"/>
                </a:lnTo>
                <a:lnTo>
                  <a:pt x="357" y="29"/>
                </a:lnTo>
                <a:lnTo>
                  <a:pt x="357" y="29"/>
                </a:lnTo>
                <a:lnTo>
                  <a:pt x="358" y="30"/>
                </a:lnTo>
                <a:lnTo>
                  <a:pt x="359" y="30"/>
                </a:lnTo>
                <a:lnTo>
                  <a:pt x="360" y="30"/>
                </a:lnTo>
                <a:lnTo>
                  <a:pt x="361" y="30"/>
                </a:lnTo>
                <a:lnTo>
                  <a:pt x="361" y="32"/>
                </a:lnTo>
                <a:lnTo>
                  <a:pt x="361" y="32"/>
                </a:lnTo>
                <a:lnTo>
                  <a:pt x="360" y="32"/>
                </a:lnTo>
                <a:lnTo>
                  <a:pt x="359" y="32"/>
                </a:lnTo>
                <a:lnTo>
                  <a:pt x="358" y="32"/>
                </a:lnTo>
                <a:lnTo>
                  <a:pt x="356" y="32"/>
                </a:lnTo>
                <a:lnTo>
                  <a:pt x="354" y="32"/>
                </a:lnTo>
                <a:lnTo>
                  <a:pt x="353" y="32"/>
                </a:lnTo>
                <a:lnTo>
                  <a:pt x="351" y="31"/>
                </a:lnTo>
                <a:lnTo>
                  <a:pt x="350" y="31"/>
                </a:lnTo>
                <a:lnTo>
                  <a:pt x="350" y="31"/>
                </a:lnTo>
                <a:lnTo>
                  <a:pt x="349" y="31"/>
                </a:lnTo>
                <a:lnTo>
                  <a:pt x="349" y="30"/>
                </a:lnTo>
                <a:lnTo>
                  <a:pt x="348" y="30"/>
                </a:lnTo>
                <a:lnTo>
                  <a:pt x="348" y="30"/>
                </a:lnTo>
                <a:lnTo>
                  <a:pt x="347" y="29"/>
                </a:lnTo>
                <a:lnTo>
                  <a:pt x="347" y="29"/>
                </a:lnTo>
                <a:lnTo>
                  <a:pt x="346" y="28"/>
                </a:lnTo>
                <a:lnTo>
                  <a:pt x="345" y="27"/>
                </a:lnTo>
                <a:lnTo>
                  <a:pt x="344" y="26"/>
                </a:lnTo>
                <a:lnTo>
                  <a:pt x="343" y="25"/>
                </a:lnTo>
                <a:lnTo>
                  <a:pt x="342" y="23"/>
                </a:lnTo>
                <a:lnTo>
                  <a:pt x="341" y="21"/>
                </a:lnTo>
                <a:lnTo>
                  <a:pt x="340" y="20"/>
                </a:lnTo>
                <a:lnTo>
                  <a:pt x="338" y="18"/>
                </a:lnTo>
                <a:lnTo>
                  <a:pt x="334" y="18"/>
                </a:lnTo>
                <a:close/>
                <a:moveTo>
                  <a:pt x="334" y="2"/>
                </a:moveTo>
                <a:lnTo>
                  <a:pt x="334" y="16"/>
                </a:lnTo>
                <a:lnTo>
                  <a:pt x="336" y="16"/>
                </a:lnTo>
                <a:lnTo>
                  <a:pt x="337" y="16"/>
                </a:lnTo>
                <a:lnTo>
                  <a:pt x="338" y="16"/>
                </a:lnTo>
                <a:lnTo>
                  <a:pt x="340" y="16"/>
                </a:lnTo>
                <a:lnTo>
                  <a:pt x="340" y="16"/>
                </a:lnTo>
                <a:lnTo>
                  <a:pt x="341" y="16"/>
                </a:lnTo>
                <a:lnTo>
                  <a:pt x="342" y="15"/>
                </a:lnTo>
                <a:lnTo>
                  <a:pt x="343" y="15"/>
                </a:lnTo>
                <a:lnTo>
                  <a:pt x="343" y="15"/>
                </a:lnTo>
                <a:lnTo>
                  <a:pt x="344" y="14"/>
                </a:lnTo>
                <a:lnTo>
                  <a:pt x="345" y="14"/>
                </a:lnTo>
                <a:lnTo>
                  <a:pt x="345" y="13"/>
                </a:lnTo>
                <a:lnTo>
                  <a:pt x="345" y="12"/>
                </a:lnTo>
                <a:lnTo>
                  <a:pt x="345" y="12"/>
                </a:lnTo>
                <a:lnTo>
                  <a:pt x="346" y="11"/>
                </a:lnTo>
                <a:lnTo>
                  <a:pt x="346" y="10"/>
                </a:lnTo>
                <a:lnTo>
                  <a:pt x="346" y="9"/>
                </a:lnTo>
                <a:lnTo>
                  <a:pt x="346" y="8"/>
                </a:lnTo>
                <a:lnTo>
                  <a:pt x="346" y="7"/>
                </a:lnTo>
                <a:lnTo>
                  <a:pt x="345" y="7"/>
                </a:lnTo>
                <a:lnTo>
                  <a:pt x="345" y="6"/>
                </a:lnTo>
                <a:lnTo>
                  <a:pt x="345" y="5"/>
                </a:lnTo>
                <a:lnTo>
                  <a:pt x="345" y="5"/>
                </a:lnTo>
                <a:lnTo>
                  <a:pt x="344" y="4"/>
                </a:lnTo>
                <a:lnTo>
                  <a:pt x="343" y="4"/>
                </a:lnTo>
                <a:lnTo>
                  <a:pt x="343" y="3"/>
                </a:lnTo>
                <a:lnTo>
                  <a:pt x="342" y="3"/>
                </a:lnTo>
                <a:lnTo>
                  <a:pt x="342" y="3"/>
                </a:lnTo>
                <a:lnTo>
                  <a:pt x="341" y="2"/>
                </a:lnTo>
                <a:lnTo>
                  <a:pt x="340" y="2"/>
                </a:lnTo>
                <a:lnTo>
                  <a:pt x="339" y="2"/>
                </a:lnTo>
                <a:lnTo>
                  <a:pt x="338" y="2"/>
                </a:lnTo>
                <a:lnTo>
                  <a:pt x="337" y="2"/>
                </a:lnTo>
                <a:lnTo>
                  <a:pt x="334" y="2"/>
                </a:lnTo>
                <a:close/>
                <a:moveTo>
                  <a:pt x="397" y="23"/>
                </a:moveTo>
                <a:lnTo>
                  <a:pt x="399" y="23"/>
                </a:lnTo>
                <a:lnTo>
                  <a:pt x="399" y="24"/>
                </a:lnTo>
                <a:lnTo>
                  <a:pt x="399" y="25"/>
                </a:lnTo>
                <a:lnTo>
                  <a:pt x="398" y="26"/>
                </a:lnTo>
                <a:lnTo>
                  <a:pt x="398" y="27"/>
                </a:lnTo>
                <a:lnTo>
                  <a:pt x="398" y="28"/>
                </a:lnTo>
                <a:lnTo>
                  <a:pt x="397" y="30"/>
                </a:lnTo>
                <a:lnTo>
                  <a:pt x="397" y="31"/>
                </a:lnTo>
                <a:lnTo>
                  <a:pt x="396" y="32"/>
                </a:lnTo>
                <a:lnTo>
                  <a:pt x="396" y="32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9" y="32"/>
                </a:lnTo>
                <a:lnTo>
                  <a:pt x="387" y="32"/>
                </a:lnTo>
                <a:lnTo>
                  <a:pt x="386" y="32"/>
                </a:lnTo>
                <a:lnTo>
                  <a:pt x="385" y="32"/>
                </a:lnTo>
                <a:lnTo>
                  <a:pt x="383" y="32"/>
                </a:lnTo>
                <a:lnTo>
                  <a:pt x="381" y="32"/>
                </a:lnTo>
                <a:lnTo>
                  <a:pt x="379" y="31"/>
                </a:lnTo>
                <a:lnTo>
                  <a:pt x="377" y="31"/>
                </a:lnTo>
                <a:lnTo>
                  <a:pt x="376" y="30"/>
                </a:lnTo>
                <a:lnTo>
                  <a:pt x="376" y="30"/>
                </a:lnTo>
                <a:lnTo>
                  <a:pt x="375" y="30"/>
                </a:lnTo>
                <a:lnTo>
                  <a:pt x="374" y="29"/>
                </a:lnTo>
                <a:lnTo>
                  <a:pt x="373" y="29"/>
                </a:lnTo>
                <a:lnTo>
                  <a:pt x="373" y="28"/>
                </a:lnTo>
                <a:lnTo>
                  <a:pt x="372" y="28"/>
                </a:lnTo>
                <a:lnTo>
                  <a:pt x="372" y="28"/>
                </a:lnTo>
                <a:lnTo>
                  <a:pt x="371" y="27"/>
                </a:lnTo>
                <a:lnTo>
                  <a:pt x="370" y="27"/>
                </a:lnTo>
                <a:lnTo>
                  <a:pt x="370" y="26"/>
                </a:lnTo>
                <a:lnTo>
                  <a:pt x="370" y="25"/>
                </a:lnTo>
                <a:lnTo>
                  <a:pt x="369" y="25"/>
                </a:lnTo>
                <a:lnTo>
                  <a:pt x="369" y="24"/>
                </a:lnTo>
                <a:lnTo>
                  <a:pt x="368" y="23"/>
                </a:lnTo>
                <a:lnTo>
                  <a:pt x="368" y="23"/>
                </a:lnTo>
                <a:lnTo>
                  <a:pt x="368" y="22"/>
                </a:lnTo>
                <a:lnTo>
                  <a:pt x="367" y="21"/>
                </a:lnTo>
                <a:lnTo>
                  <a:pt x="367" y="20"/>
                </a:lnTo>
                <a:lnTo>
                  <a:pt x="367" y="20"/>
                </a:lnTo>
                <a:lnTo>
                  <a:pt x="367" y="18"/>
                </a:lnTo>
                <a:lnTo>
                  <a:pt x="366" y="16"/>
                </a:lnTo>
                <a:lnTo>
                  <a:pt x="366" y="15"/>
                </a:lnTo>
                <a:lnTo>
                  <a:pt x="367" y="14"/>
                </a:lnTo>
                <a:lnTo>
                  <a:pt x="367" y="13"/>
                </a:lnTo>
                <a:lnTo>
                  <a:pt x="367" y="12"/>
                </a:lnTo>
                <a:lnTo>
                  <a:pt x="367" y="12"/>
                </a:lnTo>
                <a:lnTo>
                  <a:pt x="367" y="11"/>
                </a:lnTo>
                <a:lnTo>
                  <a:pt x="368" y="10"/>
                </a:lnTo>
                <a:lnTo>
                  <a:pt x="368" y="9"/>
                </a:lnTo>
                <a:lnTo>
                  <a:pt x="368" y="9"/>
                </a:lnTo>
                <a:lnTo>
                  <a:pt x="369" y="8"/>
                </a:lnTo>
                <a:lnTo>
                  <a:pt x="369" y="7"/>
                </a:lnTo>
                <a:lnTo>
                  <a:pt x="370" y="7"/>
                </a:lnTo>
                <a:lnTo>
                  <a:pt x="370" y="6"/>
                </a:lnTo>
                <a:lnTo>
                  <a:pt x="371" y="5"/>
                </a:lnTo>
                <a:lnTo>
                  <a:pt x="371" y="5"/>
                </a:lnTo>
                <a:lnTo>
                  <a:pt x="372" y="4"/>
                </a:lnTo>
                <a:lnTo>
                  <a:pt x="372" y="4"/>
                </a:lnTo>
                <a:lnTo>
                  <a:pt x="373" y="3"/>
                </a:lnTo>
                <a:lnTo>
                  <a:pt x="374" y="3"/>
                </a:lnTo>
                <a:lnTo>
                  <a:pt x="374" y="3"/>
                </a:lnTo>
                <a:lnTo>
                  <a:pt x="375" y="2"/>
                </a:lnTo>
                <a:lnTo>
                  <a:pt x="376" y="2"/>
                </a:lnTo>
                <a:lnTo>
                  <a:pt x="377" y="1"/>
                </a:lnTo>
                <a:lnTo>
                  <a:pt x="378" y="1"/>
                </a:lnTo>
                <a:lnTo>
                  <a:pt x="379" y="1"/>
                </a:lnTo>
                <a:lnTo>
                  <a:pt x="381" y="0"/>
                </a:lnTo>
                <a:lnTo>
                  <a:pt x="383" y="0"/>
                </a:lnTo>
                <a:lnTo>
                  <a:pt x="386" y="0"/>
                </a:lnTo>
                <a:lnTo>
                  <a:pt x="387" y="0"/>
                </a:lnTo>
                <a:lnTo>
                  <a:pt x="387" y="0"/>
                </a:lnTo>
                <a:lnTo>
                  <a:pt x="388" y="0"/>
                </a:lnTo>
                <a:lnTo>
                  <a:pt x="389" y="0"/>
                </a:lnTo>
                <a:lnTo>
                  <a:pt x="390" y="0"/>
                </a:lnTo>
                <a:lnTo>
                  <a:pt x="391" y="0"/>
                </a:lnTo>
                <a:lnTo>
                  <a:pt x="393" y="1"/>
                </a:lnTo>
                <a:lnTo>
                  <a:pt x="394" y="1"/>
                </a:lnTo>
                <a:lnTo>
                  <a:pt x="395" y="1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1"/>
                </a:lnTo>
                <a:lnTo>
                  <a:pt x="396" y="1"/>
                </a:lnTo>
                <a:lnTo>
                  <a:pt x="398" y="1"/>
                </a:lnTo>
                <a:lnTo>
                  <a:pt x="398" y="10"/>
                </a:lnTo>
                <a:lnTo>
                  <a:pt x="396" y="10"/>
                </a:lnTo>
                <a:lnTo>
                  <a:pt x="396" y="9"/>
                </a:lnTo>
                <a:lnTo>
                  <a:pt x="395" y="8"/>
                </a:lnTo>
                <a:lnTo>
                  <a:pt x="395" y="7"/>
                </a:lnTo>
                <a:lnTo>
                  <a:pt x="394" y="7"/>
                </a:lnTo>
                <a:lnTo>
                  <a:pt x="394" y="6"/>
                </a:lnTo>
                <a:lnTo>
                  <a:pt x="393" y="5"/>
                </a:lnTo>
                <a:lnTo>
                  <a:pt x="393" y="5"/>
                </a:lnTo>
                <a:lnTo>
                  <a:pt x="392" y="4"/>
                </a:lnTo>
                <a:lnTo>
                  <a:pt x="392" y="4"/>
                </a:lnTo>
                <a:lnTo>
                  <a:pt x="391" y="3"/>
                </a:lnTo>
                <a:lnTo>
                  <a:pt x="390" y="3"/>
                </a:lnTo>
                <a:lnTo>
                  <a:pt x="389" y="3"/>
                </a:lnTo>
                <a:lnTo>
                  <a:pt x="389" y="2"/>
                </a:lnTo>
                <a:lnTo>
                  <a:pt x="388" y="2"/>
                </a:lnTo>
                <a:lnTo>
                  <a:pt x="387" y="2"/>
                </a:lnTo>
                <a:lnTo>
                  <a:pt x="386" y="2"/>
                </a:lnTo>
                <a:lnTo>
                  <a:pt x="385" y="2"/>
                </a:lnTo>
                <a:lnTo>
                  <a:pt x="383" y="3"/>
                </a:lnTo>
                <a:lnTo>
                  <a:pt x="382" y="3"/>
                </a:lnTo>
                <a:lnTo>
                  <a:pt x="381" y="3"/>
                </a:lnTo>
                <a:lnTo>
                  <a:pt x="380" y="4"/>
                </a:lnTo>
                <a:lnTo>
                  <a:pt x="379" y="5"/>
                </a:lnTo>
                <a:lnTo>
                  <a:pt x="378" y="5"/>
                </a:lnTo>
                <a:lnTo>
                  <a:pt x="377" y="6"/>
                </a:lnTo>
                <a:lnTo>
                  <a:pt x="376" y="7"/>
                </a:lnTo>
                <a:lnTo>
                  <a:pt x="376" y="8"/>
                </a:lnTo>
                <a:lnTo>
                  <a:pt x="375" y="9"/>
                </a:lnTo>
                <a:lnTo>
                  <a:pt x="375" y="10"/>
                </a:lnTo>
                <a:lnTo>
                  <a:pt x="374" y="11"/>
                </a:lnTo>
                <a:lnTo>
                  <a:pt x="374" y="13"/>
                </a:lnTo>
                <a:lnTo>
                  <a:pt x="374" y="14"/>
                </a:lnTo>
                <a:lnTo>
                  <a:pt x="374" y="16"/>
                </a:lnTo>
                <a:lnTo>
                  <a:pt x="374" y="17"/>
                </a:lnTo>
                <a:lnTo>
                  <a:pt x="374" y="19"/>
                </a:lnTo>
                <a:lnTo>
                  <a:pt x="374" y="20"/>
                </a:lnTo>
                <a:lnTo>
                  <a:pt x="375" y="21"/>
                </a:lnTo>
                <a:lnTo>
                  <a:pt x="375" y="23"/>
                </a:lnTo>
                <a:lnTo>
                  <a:pt x="376" y="24"/>
                </a:lnTo>
                <a:lnTo>
                  <a:pt x="377" y="25"/>
                </a:lnTo>
                <a:lnTo>
                  <a:pt x="377" y="26"/>
                </a:lnTo>
                <a:lnTo>
                  <a:pt x="378" y="27"/>
                </a:lnTo>
                <a:lnTo>
                  <a:pt x="379" y="27"/>
                </a:lnTo>
                <a:lnTo>
                  <a:pt x="380" y="28"/>
                </a:lnTo>
                <a:lnTo>
                  <a:pt x="381" y="29"/>
                </a:lnTo>
                <a:lnTo>
                  <a:pt x="382" y="29"/>
                </a:lnTo>
                <a:lnTo>
                  <a:pt x="384" y="29"/>
                </a:lnTo>
                <a:lnTo>
                  <a:pt x="385" y="30"/>
                </a:lnTo>
                <a:lnTo>
                  <a:pt x="387" y="30"/>
                </a:lnTo>
                <a:lnTo>
                  <a:pt x="387" y="30"/>
                </a:lnTo>
                <a:lnTo>
                  <a:pt x="388" y="30"/>
                </a:lnTo>
                <a:lnTo>
                  <a:pt x="389" y="30"/>
                </a:lnTo>
                <a:lnTo>
                  <a:pt x="390" y="29"/>
                </a:lnTo>
                <a:lnTo>
                  <a:pt x="391" y="29"/>
                </a:lnTo>
                <a:lnTo>
                  <a:pt x="391" y="29"/>
                </a:lnTo>
                <a:lnTo>
                  <a:pt x="392" y="28"/>
                </a:lnTo>
                <a:lnTo>
                  <a:pt x="393" y="28"/>
                </a:lnTo>
                <a:lnTo>
                  <a:pt x="393" y="28"/>
                </a:lnTo>
                <a:lnTo>
                  <a:pt x="394" y="27"/>
                </a:lnTo>
                <a:lnTo>
                  <a:pt x="394" y="27"/>
                </a:lnTo>
                <a:lnTo>
                  <a:pt x="395" y="26"/>
                </a:lnTo>
                <a:lnTo>
                  <a:pt x="396" y="25"/>
                </a:lnTo>
                <a:lnTo>
                  <a:pt x="396" y="24"/>
                </a:lnTo>
                <a:lnTo>
                  <a:pt x="397" y="23"/>
                </a:lnTo>
                <a:lnTo>
                  <a:pt x="397" y="23"/>
                </a:lnTo>
                <a:close/>
                <a:moveTo>
                  <a:pt x="429" y="30"/>
                </a:moveTo>
                <a:lnTo>
                  <a:pt x="430" y="30"/>
                </a:lnTo>
                <a:lnTo>
                  <a:pt x="430" y="30"/>
                </a:lnTo>
                <a:lnTo>
                  <a:pt x="431" y="30"/>
                </a:lnTo>
                <a:lnTo>
                  <a:pt x="431" y="30"/>
                </a:lnTo>
                <a:lnTo>
                  <a:pt x="431" y="30"/>
                </a:lnTo>
                <a:lnTo>
                  <a:pt x="432" y="29"/>
                </a:lnTo>
                <a:lnTo>
                  <a:pt x="432" y="29"/>
                </a:lnTo>
                <a:lnTo>
                  <a:pt x="432" y="29"/>
                </a:lnTo>
                <a:lnTo>
                  <a:pt x="433" y="29"/>
                </a:lnTo>
                <a:lnTo>
                  <a:pt x="433" y="28"/>
                </a:lnTo>
                <a:lnTo>
                  <a:pt x="433" y="28"/>
                </a:lnTo>
                <a:lnTo>
                  <a:pt x="433" y="28"/>
                </a:lnTo>
                <a:lnTo>
                  <a:pt x="433" y="27"/>
                </a:lnTo>
                <a:lnTo>
                  <a:pt x="433" y="27"/>
                </a:lnTo>
                <a:lnTo>
                  <a:pt x="434" y="26"/>
                </a:lnTo>
                <a:lnTo>
                  <a:pt x="434" y="17"/>
                </a:lnTo>
                <a:lnTo>
                  <a:pt x="417" y="17"/>
                </a:lnTo>
                <a:lnTo>
                  <a:pt x="417" y="26"/>
                </a:lnTo>
                <a:lnTo>
                  <a:pt x="417" y="26"/>
                </a:lnTo>
                <a:lnTo>
                  <a:pt x="417" y="27"/>
                </a:lnTo>
                <a:lnTo>
                  <a:pt x="417" y="27"/>
                </a:lnTo>
                <a:lnTo>
                  <a:pt x="417" y="28"/>
                </a:lnTo>
                <a:lnTo>
                  <a:pt x="417" y="28"/>
                </a:lnTo>
                <a:lnTo>
                  <a:pt x="417" y="28"/>
                </a:lnTo>
                <a:lnTo>
                  <a:pt x="418" y="29"/>
                </a:lnTo>
                <a:lnTo>
                  <a:pt x="418" y="29"/>
                </a:lnTo>
                <a:lnTo>
                  <a:pt x="418" y="29"/>
                </a:lnTo>
                <a:lnTo>
                  <a:pt x="418" y="29"/>
                </a:lnTo>
                <a:lnTo>
                  <a:pt x="419" y="29"/>
                </a:lnTo>
                <a:lnTo>
                  <a:pt x="419" y="30"/>
                </a:lnTo>
                <a:lnTo>
                  <a:pt x="420" y="30"/>
                </a:lnTo>
                <a:lnTo>
                  <a:pt x="421" y="30"/>
                </a:lnTo>
                <a:lnTo>
                  <a:pt x="422" y="30"/>
                </a:lnTo>
                <a:lnTo>
                  <a:pt x="422" y="32"/>
                </a:lnTo>
                <a:lnTo>
                  <a:pt x="405" y="32"/>
                </a:lnTo>
                <a:lnTo>
                  <a:pt x="405" y="30"/>
                </a:lnTo>
                <a:lnTo>
                  <a:pt x="406" y="30"/>
                </a:lnTo>
                <a:lnTo>
                  <a:pt x="407" y="30"/>
                </a:lnTo>
                <a:lnTo>
                  <a:pt x="408" y="30"/>
                </a:lnTo>
                <a:lnTo>
                  <a:pt x="408" y="29"/>
                </a:lnTo>
                <a:lnTo>
                  <a:pt x="409" y="29"/>
                </a:lnTo>
                <a:lnTo>
                  <a:pt x="409" y="29"/>
                </a:lnTo>
                <a:lnTo>
                  <a:pt x="409" y="29"/>
                </a:lnTo>
                <a:lnTo>
                  <a:pt x="409" y="29"/>
                </a:lnTo>
                <a:lnTo>
                  <a:pt x="409" y="28"/>
                </a:lnTo>
                <a:lnTo>
                  <a:pt x="410" y="28"/>
                </a:lnTo>
                <a:lnTo>
                  <a:pt x="410" y="28"/>
                </a:lnTo>
                <a:lnTo>
                  <a:pt x="410" y="27"/>
                </a:lnTo>
                <a:lnTo>
                  <a:pt x="410" y="26"/>
                </a:lnTo>
                <a:lnTo>
                  <a:pt x="410" y="6"/>
                </a:lnTo>
                <a:lnTo>
                  <a:pt x="410" y="5"/>
                </a:lnTo>
                <a:lnTo>
                  <a:pt x="410" y="4"/>
                </a:lnTo>
                <a:lnTo>
                  <a:pt x="410" y="4"/>
                </a:lnTo>
                <a:lnTo>
                  <a:pt x="409" y="4"/>
                </a:lnTo>
                <a:lnTo>
                  <a:pt x="409" y="3"/>
                </a:lnTo>
                <a:lnTo>
                  <a:pt x="409" y="3"/>
                </a:lnTo>
                <a:lnTo>
                  <a:pt x="409" y="3"/>
                </a:lnTo>
                <a:lnTo>
                  <a:pt x="409" y="3"/>
                </a:lnTo>
                <a:lnTo>
                  <a:pt x="408" y="3"/>
                </a:lnTo>
                <a:lnTo>
                  <a:pt x="408" y="3"/>
                </a:lnTo>
                <a:lnTo>
                  <a:pt x="407" y="2"/>
                </a:lnTo>
                <a:lnTo>
                  <a:pt x="406" y="2"/>
                </a:lnTo>
                <a:lnTo>
                  <a:pt x="405" y="2"/>
                </a:lnTo>
                <a:lnTo>
                  <a:pt x="405" y="0"/>
                </a:lnTo>
                <a:lnTo>
                  <a:pt x="422" y="0"/>
                </a:lnTo>
                <a:lnTo>
                  <a:pt x="422" y="2"/>
                </a:lnTo>
                <a:lnTo>
                  <a:pt x="421" y="2"/>
                </a:lnTo>
                <a:lnTo>
                  <a:pt x="420" y="2"/>
                </a:lnTo>
                <a:lnTo>
                  <a:pt x="419" y="3"/>
                </a:lnTo>
                <a:lnTo>
                  <a:pt x="419" y="3"/>
                </a:lnTo>
                <a:lnTo>
                  <a:pt x="418" y="3"/>
                </a:lnTo>
                <a:lnTo>
                  <a:pt x="418" y="3"/>
                </a:lnTo>
                <a:lnTo>
                  <a:pt x="418" y="3"/>
                </a:lnTo>
                <a:lnTo>
                  <a:pt x="418" y="3"/>
                </a:lnTo>
                <a:lnTo>
                  <a:pt x="417" y="4"/>
                </a:lnTo>
                <a:lnTo>
                  <a:pt x="417" y="4"/>
                </a:lnTo>
                <a:lnTo>
                  <a:pt x="417" y="4"/>
                </a:lnTo>
                <a:lnTo>
                  <a:pt x="417" y="5"/>
                </a:lnTo>
                <a:lnTo>
                  <a:pt x="417" y="5"/>
                </a:lnTo>
                <a:lnTo>
                  <a:pt x="417" y="5"/>
                </a:lnTo>
                <a:lnTo>
                  <a:pt x="417" y="6"/>
                </a:lnTo>
                <a:lnTo>
                  <a:pt x="417" y="14"/>
                </a:lnTo>
                <a:lnTo>
                  <a:pt x="434" y="14"/>
                </a:lnTo>
                <a:lnTo>
                  <a:pt x="434" y="6"/>
                </a:lnTo>
                <a:lnTo>
                  <a:pt x="433" y="6"/>
                </a:lnTo>
                <a:lnTo>
                  <a:pt x="433" y="5"/>
                </a:lnTo>
                <a:lnTo>
                  <a:pt x="433" y="5"/>
                </a:lnTo>
                <a:lnTo>
                  <a:pt x="433" y="5"/>
                </a:lnTo>
                <a:lnTo>
                  <a:pt x="433" y="4"/>
                </a:lnTo>
                <a:lnTo>
                  <a:pt x="433" y="4"/>
                </a:lnTo>
                <a:lnTo>
                  <a:pt x="433" y="4"/>
                </a:lnTo>
                <a:lnTo>
                  <a:pt x="433" y="3"/>
                </a:lnTo>
                <a:lnTo>
                  <a:pt x="432" y="3"/>
                </a:lnTo>
                <a:lnTo>
                  <a:pt x="432" y="3"/>
                </a:lnTo>
                <a:lnTo>
                  <a:pt x="432" y="3"/>
                </a:lnTo>
                <a:lnTo>
                  <a:pt x="431" y="3"/>
                </a:lnTo>
                <a:lnTo>
                  <a:pt x="430" y="2"/>
                </a:lnTo>
                <a:lnTo>
                  <a:pt x="429" y="2"/>
                </a:lnTo>
                <a:lnTo>
                  <a:pt x="429" y="2"/>
                </a:lnTo>
                <a:lnTo>
                  <a:pt x="429" y="0"/>
                </a:lnTo>
                <a:lnTo>
                  <a:pt x="445" y="0"/>
                </a:lnTo>
                <a:lnTo>
                  <a:pt x="445" y="2"/>
                </a:lnTo>
                <a:lnTo>
                  <a:pt x="444" y="2"/>
                </a:lnTo>
                <a:lnTo>
                  <a:pt x="443" y="2"/>
                </a:lnTo>
                <a:lnTo>
                  <a:pt x="443" y="3"/>
                </a:lnTo>
                <a:lnTo>
                  <a:pt x="442" y="3"/>
                </a:lnTo>
                <a:lnTo>
                  <a:pt x="442" y="3"/>
                </a:lnTo>
                <a:lnTo>
                  <a:pt x="442" y="3"/>
                </a:lnTo>
                <a:lnTo>
                  <a:pt x="441" y="3"/>
                </a:lnTo>
                <a:lnTo>
                  <a:pt x="441" y="3"/>
                </a:lnTo>
                <a:lnTo>
                  <a:pt x="441" y="4"/>
                </a:lnTo>
                <a:lnTo>
                  <a:pt x="441" y="4"/>
                </a:lnTo>
                <a:lnTo>
                  <a:pt x="441" y="4"/>
                </a:lnTo>
                <a:lnTo>
                  <a:pt x="440" y="5"/>
                </a:lnTo>
                <a:lnTo>
                  <a:pt x="440" y="6"/>
                </a:lnTo>
                <a:lnTo>
                  <a:pt x="440" y="26"/>
                </a:lnTo>
                <a:lnTo>
                  <a:pt x="440" y="26"/>
                </a:lnTo>
                <a:lnTo>
                  <a:pt x="440" y="27"/>
                </a:lnTo>
                <a:lnTo>
                  <a:pt x="441" y="27"/>
                </a:lnTo>
                <a:lnTo>
                  <a:pt x="441" y="28"/>
                </a:lnTo>
                <a:lnTo>
                  <a:pt x="441" y="28"/>
                </a:lnTo>
                <a:lnTo>
                  <a:pt x="441" y="28"/>
                </a:lnTo>
                <a:lnTo>
                  <a:pt x="441" y="29"/>
                </a:lnTo>
                <a:lnTo>
                  <a:pt x="441" y="29"/>
                </a:lnTo>
                <a:lnTo>
                  <a:pt x="442" y="29"/>
                </a:lnTo>
                <a:lnTo>
                  <a:pt x="442" y="29"/>
                </a:lnTo>
                <a:lnTo>
                  <a:pt x="442" y="29"/>
                </a:lnTo>
                <a:lnTo>
                  <a:pt x="443" y="30"/>
                </a:lnTo>
                <a:lnTo>
                  <a:pt x="443" y="30"/>
                </a:lnTo>
                <a:lnTo>
                  <a:pt x="444" y="30"/>
                </a:lnTo>
                <a:lnTo>
                  <a:pt x="445" y="30"/>
                </a:lnTo>
                <a:lnTo>
                  <a:pt x="445" y="32"/>
                </a:lnTo>
                <a:lnTo>
                  <a:pt x="429" y="32"/>
                </a:lnTo>
                <a:lnTo>
                  <a:pt x="429" y="30"/>
                </a:lnTo>
                <a:close/>
                <a:moveTo>
                  <a:pt x="472" y="20"/>
                </a:moveTo>
                <a:lnTo>
                  <a:pt x="461" y="20"/>
                </a:lnTo>
                <a:lnTo>
                  <a:pt x="459" y="26"/>
                </a:lnTo>
                <a:lnTo>
                  <a:pt x="458" y="27"/>
                </a:lnTo>
                <a:lnTo>
                  <a:pt x="458" y="27"/>
                </a:lnTo>
                <a:lnTo>
                  <a:pt x="458" y="27"/>
                </a:lnTo>
                <a:lnTo>
                  <a:pt x="458" y="28"/>
                </a:lnTo>
                <a:lnTo>
                  <a:pt x="458" y="28"/>
                </a:lnTo>
                <a:lnTo>
                  <a:pt x="458" y="29"/>
                </a:lnTo>
                <a:lnTo>
                  <a:pt x="458" y="29"/>
                </a:lnTo>
                <a:lnTo>
                  <a:pt x="458" y="29"/>
                </a:lnTo>
                <a:lnTo>
                  <a:pt x="459" y="29"/>
                </a:lnTo>
                <a:lnTo>
                  <a:pt x="459" y="29"/>
                </a:lnTo>
                <a:lnTo>
                  <a:pt x="460" y="30"/>
                </a:lnTo>
                <a:lnTo>
                  <a:pt x="460" y="30"/>
                </a:lnTo>
                <a:lnTo>
                  <a:pt x="461" y="30"/>
                </a:lnTo>
                <a:lnTo>
                  <a:pt x="463" y="30"/>
                </a:lnTo>
                <a:lnTo>
                  <a:pt x="463" y="30"/>
                </a:lnTo>
                <a:lnTo>
                  <a:pt x="463" y="32"/>
                </a:lnTo>
                <a:lnTo>
                  <a:pt x="450" y="32"/>
                </a:lnTo>
                <a:lnTo>
                  <a:pt x="450" y="30"/>
                </a:lnTo>
                <a:lnTo>
                  <a:pt x="451" y="30"/>
                </a:lnTo>
                <a:lnTo>
                  <a:pt x="451" y="30"/>
                </a:lnTo>
                <a:lnTo>
                  <a:pt x="451" y="30"/>
                </a:lnTo>
                <a:lnTo>
                  <a:pt x="452" y="30"/>
                </a:lnTo>
                <a:lnTo>
                  <a:pt x="452" y="30"/>
                </a:lnTo>
                <a:lnTo>
                  <a:pt x="453" y="29"/>
                </a:lnTo>
                <a:lnTo>
                  <a:pt x="453" y="29"/>
                </a:lnTo>
                <a:lnTo>
                  <a:pt x="453" y="29"/>
                </a:lnTo>
                <a:lnTo>
                  <a:pt x="454" y="29"/>
                </a:lnTo>
                <a:lnTo>
                  <a:pt x="454" y="28"/>
                </a:lnTo>
                <a:lnTo>
                  <a:pt x="454" y="28"/>
                </a:lnTo>
                <a:lnTo>
                  <a:pt x="454" y="28"/>
                </a:lnTo>
                <a:lnTo>
                  <a:pt x="455" y="27"/>
                </a:lnTo>
                <a:lnTo>
                  <a:pt x="455" y="26"/>
                </a:lnTo>
                <a:lnTo>
                  <a:pt x="456" y="25"/>
                </a:lnTo>
                <a:lnTo>
                  <a:pt x="464" y="1"/>
                </a:lnTo>
                <a:lnTo>
                  <a:pt x="464" y="0"/>
                </a:lnTo>
                <a:lnTo>
                  <a:pt x="471" y="0"/>
                </a:lnTo>
                <a:lnTo>
                  <a:pt x="481" y="25"/>
                </a:lnTo>
                <a:lnTo>
                  <a:pt x="482" y="26"/>
                </a:lnTo>
                <a:lnTo>
                  <a:pt x="482" y="27"/>
                </a:lnTo>
                <a:lnTo>
                  <a:pt x="482" y="28"/>
                </a:lnTo>
                <a:lnTo>
                  <a:pt x="483" y="28"/>
                </a:lnTo>
                <a:lnTo>
                  <a:pt x="483" y="28"/>
                </a:lnTo>
                <a:lnTo>
                  <a:pt x="483" y="29"/>
                </a:lnTo>
                <a:lnTo>
                  <a:pt x="484" y="29"/>
                </a:lnTo>
                <a:lnTo>
                  <a:pt x="484" y="29"/>
                </a:lnTo>
                <a:lnTo>
                  <a:pt x="484" y="29"/>
                </a:lnTo>
                <a:lnTo>
                  <a:pt x="485" y="30"/>
                </a:lnTo>
                <a:lnTo>
                  <a:pt x="485" y="30"/>
                </a:lnTo>
                <a:lnTo>
                  <a:pt x="485" y="30"/>
                </a:lnTo>
                <a:lnTo>
                  <a:pt x="486" y="30"/>
                </a:lnTo>
                <a:lnTo>
                  <a:pt x="486" y="30"/>
                </a:lnTo>
                <a:lnTo>
                  <a:pt x="486" y="32"/>
                </a:lnTo>
                <a:lnTo>
                  <a:pt x="470" y="32"/>
                </a:lnTo>
                <a:lnTo>
                  <a:pt x="470" y="30"/>
                </a:lnTo>
                <a:lnTo>
                  <a:pt x="472" y="30"/>
                </a:lnTo>
                <a:lnTo>
                  <a:pt x="473" y="30"/>
                </a:lnTo>
                <a:lnTo>
                  <a:pt x="473" y="30"/>
                </a:lnTo>
                <a:lnTo>
                  <a:pt x="474" y="29"/>
                </a:lnTo>
                <a:lnTo>
                  <a:pt x="474" y="29"/>
                </a:lnTo>
                <a:lnTo>
                  <a:pt x="474" y="29"/>
                </a:lnTo>
                <a:lnTo>
                  <a:pt x="474" y="29"/>
                </a:lnTo>
                <a:lnTo>
                  <a:pt x="474" y="29"/>
                </a:lnTo>
                <a:lnTo>
                  <a:pt x="475" y="28"/>
                </a:lnTo>
                <a:lnTo>
                  <a:pt x="475" y="28"/>
                </a:lnTo>
                <a:lnTo>
                  <a:pt x="475" y="28"/>
                </a:lnTo>
                <a:lnTo>
                  <a:pt x="474" y="27"/>
                </a:lnTo>
                <a:lnTo>
                  <a:pt x="474" y="26"/>
                </a:lnTo>
                <a:lnTo>
                  <a:pt x="472" y="20"/>
                </a:lnTo>
                <a:close/>
                <a:moveTo>
                  <a:pt x="471" y="17"/>
                </a:moveTo>
                <a:lnTo>
                  <a:pt x="466" y="5"/>
                </a:lnTo>
                <a:lnTo>
                  <a:pt x="462" y="17"/>
                </a:lnTo>
                <a:lnTo>
                  <a:pt x="471" y="17"/>
                </a:lnTo>
                <a:close/>
                <a:moveTo>
                  <a:pt x="499" y="7"/>
                </a:moveTo>
                <a:lnTo>
                  <a:pt x="499" y="26"/>
                </a:lnTo>
                <a:lnTo>
                  <a:pt x="499" y="26"/>
                </a:lnTo>
                <a:lnTo>
                  <a:pt x="499" y="27"/>
                </a:lnTo>
                <a:lnTo>
                  <a:pt x="499" y="27"/>
                </a:lnTo>
                <a:lnTo>
                  <a:pt x="499" y="27"/>
                </a:lnTo>
                <a:lnTo>
                  <a:pt x="499" y="28"/>
                </a:lnTo>
                <a:lnTo>
                  <a:pt x="499" y="28"/>
                </a:lnTo>
                <a:lnTo>
                  <a:pt x="499" y="29"/>
                </a:lnTo>
                <a:lnTo>
                  <a:pt x="499" y="29"/>
                </a:lnTo>
                <a:lnTo>
                  <a:pt x="500" y="29"/>
                </a:lnTo>
                <a:lnTo>
                  <a:pt x="500" y="29"/>
                </a:lnTo>
                <a:lnTo>
                  <a:pt x="501" y="29"/>
                </a:lnTo>
                <a:lnTo>
                  <a:pt x="501" y="30"/>
                </a:lnTo>
                <a:lnTo>
                  <a:pt x="502" y="30"/>
                </a:lnTo>
                <a:lnTo>
                  <a:pt x="502" y="30"/>
                </a:lnTo>
                <a:lnTo>
                  <a:pt x="503" y="30"/>
                </a:lnTo>
                <a:lnTo>
                  <a:pt x="503" y="30"/>
                </a:lnTo>
                <a:lnTo>
                  <a:pt x="503" y="32"/>
                </a:lnTo>
                <a:lnTo>
                  <a:pt x="491" y="32"/>
                </a:lnTo>
                <a:lnTo>
                  <a:pt x="491" y="30"/>
                </a:lnTo>
                <a:lnTo>
                  <a:pt x="492" y="30"/>
                </a:lnTo>
                <a:lnTo>
                  <a:pt x="493" y="30"/>
                </a:lnTo>
                <a:lnTo>
                  <a:pt x="493" y="30"/>
                </a:lnTo>
                <a:lnTo>
                  <a:pt x="494" y="29"/>
                </a:lnTo>
                <a:lnTo>
                  <a:pt x="494" y="29"/>
                </a:lnTo>
                <a:lnTo>
                  <a:pt x="494" y="29"/>
                </a:lnTo>
                <a:lnTo>
                  <a:pt x="494" y="29"/>
                </a:lnTo>
                <a:lnTo>
                  <a:pt x="495" y="29"/>
                </a:lnTo>
                <a:lnTo>
                  <a:pt x="495" y="28"/>
                </a:lnTo>
                <a:lnTo>
                  <a:pt x="495" y="28"/>
                </a:lnTo>
                <a:lnTo>
                  <a:pt x="495" y="28"/>
                </a:lnTo>
                <a:lnTo>
                  <a:pt x="495" y="27"/>
                </a:lnTo>
                <a:lnTo>
                  <a:pt x="495" y="27"/>
                </a:lnTo>
                <a:lnTo>
                  <a:pt x="495" y="3"/>
                </a:lnTo>
                <a:lnTo>
                  <a:pt x="495" y="3"/>
                </a:lnTo>
                <a:lnTo>
                  <a:pt x="494" y="3"/>
                </a:lnTo>
                <a:lnTo>
                  <a:pt x="493" y="2"/>
                </a:lnTo>
                <a:lnTo>
                  <a:pt x="491" y="2"/>
                </a:lnTo>
                <a:lnTo>
                  <a:pt x="491" y="0"/>
                </a:lnTo>
                <a:lnTo>
                  <a:pt x="502" y="0"/>
                </a:lnTo>
                <a:lnTo>
                  <a:pt x="522" y="22"/>
                </a:lnTo>
                <a:lnTo>
                  <a:pt x="522" y="7"/>
                </a:lnTo>
                <a:lnTo>
                  <a:pt x="522" y="6"/>
                </a:lnTo>
                <a:lnTo>
                  <a:pt x="522" y="5"/>
                </a:lnTo>
                <a:lnTo>
                  <a:pt x="522" y="5"/>
                </a:lnTo>
                <a:lnTo>
                  <a:pt x="522" y="5"/>
                </a:lnTo>
                <a:lnTo>
                  <a:pt x="522" y="4"/>
                </a:lnTo>
                <a:lnTo>
                  <a:pt x="522" y="4"/>
                </a:lnTo>
                <a:lnTo>
                  <a:pt x="522" y="3"/>
                </a:lnTo>
                <a:lnTo>
                  <a:pt x="521" y="3"/>
                </a:lnTo>
                <a:lnTo>
                  <a:pt x="521" y="3"/>
                </a:lnTo>
                <a:lnTo>
                  <a:pt x="521" y="3"/>
                </a:lnTo>
                <a:lnTo>
                  <a:pt x="520" y="3"/>
                </a:lnTo>
                <a:lnTo>
                  <a:pt x="520" y="2"/>
                </a:lnTo>
                <a:lnTo>
                  <a:pt x="519" y="2"/>
                </a:lnTo>
                <a:lnTo>
                  <a:pt x="519" y="2"/>
                </a:lnTo>
                <a:lnTo>
                  <a:pt x="518" y="2"/>
                </a:lnTo>
                <a:lnTo>
                  <a:pt x="518" y="2"/>
                </a:lnTo>
                <a:lnTo>
                  <a:pt x="517" y="2"/>
                </a:lnTo>
                <a:lnTo>
                  <a:pt x="517" y="0"/>
                </a:lnTo>
                <a:lnTo>
                  <a:pt x="530" y="0"/>
                </a:lnTo>
                <a:lnTo>
                  <a:pt x="530" y="2"/>
                </a:lnTo>
                <a:lnTo>
                  <a:pt x="529" y="2"/>
                </a:lnTo>
                <a:lnTo>
                  <a:pt x="528" y="2"/>
                </a:lnTo>
                <a:lnTo>
                  <a:pt x="527" y="3"/>
                </a:lnTo>
                <a:lnTo>
                  <a:pt x="527" y="3"/>
                </a:lnTo>
                <a:lnTo>
                  <a:pt x="526" y="3"/>
                </a:lnTo>
                <a:lnTo>
                  <a:pt x="526" y="3"/>
                </a:lnTo>
                <a:lnTo>
                  <a:pt x="526" y="3"/>
                </a:lnTo>
                <a:lnTo>
                  <a:pt x="525" y="4"/>
                </a:lnTo>
                <a:lnTo>
                  <a:pt x="525" y="4"/>
                </a:lnTo>
                <a:lnTo>
                  <a:pt x="525" y="4"/>
                </a:lnTo>
                <a:lnTo>
                  <a:pt x="525" y="4"/>
                </a:lnTo>
                <a:lnTo>
                  <a:pt x="525" y="5"/>
                </a:lnTo>
                <a:lnTo>
                  <a:pt x="525" y="5"/>
                </a:lnTo>
                <a:lnTo>
                  <a:pt x="525" y="32"/>
                </a:lnTo>
                <a:lnTo>
                  <a:pt x="522" y="32"/>
                </a:lnTo>
                <a:lnTo>
                  <a:pt x="499" y="7"/>
                </a:lnTo>
                <a:close/>
                <a:moveTo>
                  <a:pt x="556" y="3"/>
                </a:moveTo>
                <a:lnTo>
                  <a:pt x="556" y="26"/>
                </a:lnTo>
                <a:lnTo>
                  <a:pt x="556" y="27"/>
                </a:lnTo>
                <a:lnTo>
                  <a:pt x="556" y="27"/>
                </a:lnTo>
                <a:lnTo>
                  <a:pt x="556" y="27"/>
                </a:lnTo>
                <a:lnTo>
                  <a:pt x="556" y="28"/>
                </a:lnTo>
                <a:lnTo>
                  <a:pt x="556" y="28"/>
                </a:lnTo>
                <a:lnTo>
                  <a:pt x="557" y="28"/>
                </a:lnTo>
                <a:lnTo>
                  <a:pt x="557" y="29"/>
                </a:lnTo>
                <a:lnTo>
                  <a:pt x="557" y="29"/>
                </a:lnTo>
                <a:lnTo>
                  <a:pt x="557" y="29"/>
                </a:lnTo>
                <a:lnTo>
                  <a:pt x="558" y="29"/>
                </a:lnTo>
                <a:lnTo>
                  <a:pt x="558" y="30"/>
                </a:lnTo>
                <a:lnTo>
                  <a:pt x="558" y="30"/>
                </a:lnTo>
                <a:lnTo>
                  <a:pt x="559" y="30"/>
                </a:lnTo>
                <a:lnTo>
                  <a:pt x="559" y="30"/>
                </a:lnTo>
                <a:lnTo>
                  <a:pt x="560" y="30"/>
                </a:lnTo>
                <a:lnTo>
                  <a:pt x="560" y="30"/>
                </a:lnTo>
                <a:lnTo>
                  <a:pt x="562" y="30"/>
                </a:lnTo>
                <a:lnTo>
                  <a:pt x="562" y="32"/>
                </a:lnTo>
                <a:lnTo>
                  <a:pt x="544" y="32"/>
                </a:lnTo>
                <a:lnTo>
                  <a:pt x="544" y="30"/>
                </a:lnTo>
                <a:lnTo>
                  <a:pt x="545" y="30"/>
                </a:lnTo>
                <a:lnTo>
                  <a:pt x="546" y="30"/>
                </a:lnTo>
                <a:lnTo>
                  <a:pt x="547" y="30"/>
                </a:lnTo>
                <a:lnTo>
                  <a:pt x="547" y="29"/>
                </a:lnTo>
                <a:lnTo>
                  <a:pt x="548" y="29"/>
                </a:lnTo>
                <a:lnTo>
                  <a:pt x="548" y="29"/>
                </a:lnTo>
                <a:lnTo>
                  <a:pt x="548" y="29"/>
                </a:lnTo>
                <a:lnTo>
                  <a:pt x="548" y="29"/>
                </a:lnTo>
                <a:lnTo>
                  <a:pt x="549" y="28"/>
                </a:lnTo>
                <a:lnTo>
                  <a:pt x="549" y="28"/>
                </a:lnTo>
                <a:lnTo>
                  <a:pt x="549" y="28"/>
                </a:lnTo>
                <a:lnTo>
                  <a:pt x="549" y="27"/>
                </a:lnTo>
                <a:lnTo>
                  <a:pt x="549" y="26"/>
                </a:lnTo>
                <a:lnTo>
                  <a:pt x="549" y="3"/>
                </a:lnTo>
                <a:lnTo>
                  <a:pt x="543" y="3"/>
                </a:lnTo>
                <a:lnTo>
                  <a:pt x="542" y="3"/>
                </a:lnTo>
                <a:lnTo>
                  <a:pt x="542" y="3"/>
                </a:lnTo>
                <a:lnTo>
                  <a:pt x="542" y="3"/>
                </a:lnTo>
                <a:lnTo>
                  <a:pt x="541" y="3"/>
                </a:lnTo>
                <a:lnTo>
                  <a:pt x="541" y="3"/>
                </a:lnTo>
                <a:lnTo>
                  <a:pt x="540" y="3"/>
                </a:lnTo>
                <a:lnTo>
                  <a:pt x="540" y="4"/>
                </a:lnTo>
                <a:lnTo>
                  <a:pt x="539" y="4"/>
                </a:lnTo>
                <a:lnTo>
                  <a:pt x="539" y="4"/>
                </a:lnTo>
                <a:lnTo>
                  <a:pt x="539" y="5"/>
                </a:lnTo>
                <a:lnTo>
                  <a:pt x="539" y="5"/>
                </a:lnTo>
                <a:lnTo>
                  <a:pt x="538" y="6"/>
                </a:lnTo>
                <a:lnTo>
                  <a:pt x="538" y="7"/>
                </a:lnTo>
                <a:lnTo>
                  <a:pt x="538" y="7"/>
                </a:lnTo>
                <a:lnTo>
                  <a:pt x="538" y="8"/>
                </a:lnTo>
                <a:lnTo>
                  <a:pt x="538" y="9"/>
                </a:lnTo>
                <a:lnTo>
                  <a:pt x="536" y="9"/>
                </a:lnTo>
                <a:lnTo>
                  <a:pt x="537" y="0"/>
                </a:lnTo>
                <a:lnTo>
                  <a:pt x="538" y="0"/>
                </a:lnTo>
                <a:lnTo>
                  <a:pt x="538" y="0"/>
                </a:lnTo>
                <a:lnTo>
                  <a:pt x="539" y="0"/>
                </a:lnTo>
                <a:lnTo>
                  <a:pt x="539" y="0"/>
                </a:lnTo>
                <a:lnTo>
                  <a:pt x="539" y="0"/>
                </a:lnTo>
                <a:lnTo>
                  <a:pt x="539" y="0"/>
                </a:lnTo>
                <a:lnTo>
                  <a:pt x="540" y="0"/>
                </a:lnTo>
                <a:lnTo>
                  <a:pt x="540" y="0"/>
                </a:lnTo>
                <a:lnTo>
                  <a:pt x="541" y="0"/>
                </a:lnTo>
                <a:lnTo>
                  <a:pt x="565" y="0"/>
                </a:lnTo>
                <a:lnTo>
                  <a:pt x="565" y="0"/>
                </a:lnTo>
                <a:lnTo>
                  <a:pt x="565" y="0"/>
                </a:lnTo>
                <a:lnTo>
                  <a:pt x="566" y="0"/>
                </a:lnTo>
                <a:lnTo>
                  <a:pt x="566" y="0"/>
                </a:lnTo>
                <a:lnTo>
                  <a:pt x="566" y="0"/>
                </a:lnTo>
                <a:lnTo>
                  <a:pt x="566" y="0"/>
                </a:lnTo>
                <a:lnTo>
                  <a:pt x="567" y="0"/>
                </a:lnTo>
                <a:lnTo>
                  <a:pt x="567" y="0"/>
                </a:lnTo>
                <a:lnTo>
                  <a:pt x="569" y="0"/>
                </a:lnTo>
                <a:lnTo>
                  <a:pt x="570" y="9"/>
                </a:lnTo>
                <a:lnTo>
                  <a:pt x="568" y="9"/>
                </a:lnTo>
                <a:lnTo>
                  <a:pt x="567" y="8"/>
                </a:lnTo>
                <a:lnTo>
                  <a:pt x="567" y="7"/>
                </a:lnTo>
                <a:lnTo>
                  <a:pt x="567" y="7"/>
                </a:lnTo>
                <a:lnTo>
                  <a:pt x="567" y="6"/>
                </a:lnTo>
                <a:lnTo>
                  <a:pt x="567" y="5"/>
                </a:lnTo>
                <a:lnTo>
                  <a:pt x="566" y="5"/>
                </a:lnTo>
                <a:lnTo>
                  <a:pt x="566" y="4"/>
                </a:lnTo>
                <a:lnTo>
                  <a:pt x="566" y="4"/>
                </a:lnTo>
                <a:lnTo>
                  <a:pt x="566" y="4"/>
                </a:lnTo>
                <a:lnTo>
                  <a:pt x="565" y="3"/>
                </a:lnTo>
                <a:lnTo>
                  <a:pt x="565" y="3"/>
                </a:lnTo>
                <a:lnTo>
                  <a:pt x="564" y="3"/>
                </a:lnTo>
                <a:lnTo>
                  <a:pt x="564" y="3"/>
                </a:lnTo>
                <a:lnTo>
                  <a:pt x="563" y="3"/>
                </a:lnTo>
                <a:lnTo>
                  <a:pt x="563" y="3"/>
                </a:lnTo>
                <a:lnTo>
                  <a:pt x="562" y="3"/>
                </a:lnTo>
                <a:lnTo>
                  <a:pt x="556" y="3"/>
                </a:lnTo>
                <a:close/>
                <a:moveTo>
                  <a:pt x="578" y="32"/>
                </a:moveTo>
                <a:lnTo>
                  <a:pt x="577" y="22"/>
                </a:lnTo>
                <a:lnTo>
                  <a:pt x="579" y="22"/>
                </a:lnTo>
                <a:lnTo>
                  <a:pt x="579" y="23"/>
                </a:lnTo>
                <a:lnTo>
                  <a:pt x="580" y="24"/>
                </a:lnTo>
                <a:lnTo>
                  <a:pt x="580" y="25"/>
                </a:lnTo>
                <a:lnTo>
                  <a:pt x="581" y="26"/>
                </a:lnTo>
                <a:lnTo>
                  <a:pt x="581" y="26"/>
                </a:lnTo>
                <a:lnTo>
                  <a:pt x="581" y="27"/>
                </a:lnTo>
                <a:lnTo>
                  <a:pt x="582" y="27"/>
                </a:lnTo>
                <a:lnTo>
                  <a:pt x="582" y="28"/>
                </a:lnTo>
                <a:lnTo>
                  <a:pt x="583" y="28"/>
                </a:lnTo>
                <a:lnTo>
                  <a:pt x="584" y="29"/>
                </a:lnTo>
                <a:lnTo>
                  <a:pt x="584" y="29"/>
                </a:lnTo>
                <a:lnTo>
                  <a:pt x="585" y="29"/>
                </a:lnTo>
                <a:lnTo>
                  <a:pt x="586" y="30"/>
                </a:lnTo>
                <a:lnTo>
                  <a:pt x="586" y="30"/>
                </a:lnTo>
                <a:lnTo>
                  <a:pt x="587" y="30"/>
                </a:lnTo>
                <a:lnTo>
                  <a:pt x="588" y="30"/>
                </a:lnTo>
                <a:lnTo>
                  <a:pt x="588" y="30"/>
                </a:lnTo>
                <a:lnTo>
                  <a:pt x="589" y="30"/>
                </a:lnTo>
                <a:lnTo>
                  <a:pt x="590" y="30"/>
                </a:lnTo>
                <a:lnTo>
                  <a:pt x="590" y="30"/>
                </a:lnTo>
                <a:lnTo>
                  <a:pt x="591" y="29"/>
                </a:lnTo>
                <a:lnTo>
                  <a:pt x="591" y="29"/>
                </a:lnTo>
                <a:lnTo>
                  <a:pt x="592" y="29"/>
                </a:lnTo>
                <a:lnTo>
                  <a:pt x="592" y="28"/>
                </a:lnTo>
                <a:lnTo>
                  <a:pt x="592" y="28"/>
                </a:lnTo>
                <a:lnTo>
                  <a:pt x="593" y="28"/>
                </a:lnTo>
                <a:lnTo>
                  <a:pt x="593" y="27"/>
                </a:lnTo>
                <a:lnTo>
                  <a:pt x="593" y="27"/>
                </a:lnTo>
                <a:lnTo>
                  <a:pt x="593" y="27"/>
                </a:lnTo>
                <a:lnTo>
                  <a:pt x="593" y="26"/>
                </a:lnTo>
                <a:lnTo>
                  <a:pt x="593" y="26"/>
                </a:lnTo>
                <a:lnTo>
                  <a:pt x="593" y="25"/>
                </a:lnTo>
                <a:lnTo>
                  <a:pt x="593" y="25"/>
                </a:lnTo>
                <a:lnTo>
                  <a:pt x="593" y="24"/>
                </a:lnTo>
                <a:lnTo>
                  <a:pt x="593" y="24"/>
                </a:lnTo>
                <a:lnTo>
                  <a:pt x="593" y="23"/>
                </a:lnTo>
                <a:lnTo>
                  <a:pt x="593" y="23"/>
                </a:lnTo>
                <a:lnTo>
                  <a:pt x="592" y="22"/>
                </a:lnTo>
                <a:lnTo>
                  <a:pt x="592" y="22"/>
                </a:lnTo>
                <a:lnTo>
                  <a:pt x="592" y="22"/>
                </a:lnTo>
                <a:lnTo>
                  <a:pt x="591" y="21"/>
                </a:lnTo>
                <a:lnTo>
                  <a:pt x="589" y="20"/>
                </a:lnTo>
                <a:lnTo>
                  <a:pt x="588" y="19"/>
                </a:lnTo>
                <a:lnTo>
                  <a:pt x="586" y="18"/>
                </a:lnTo>
                <a:lnTo>
                  <a:pt x="585" y="17"/>
                </a:lnTo>
                <a:lnTo>
                  <a:pt x="584" y="17"/>
                </a:lnTo>
                <a:lnTo>
                  <a:pt x="583" y="16"/>
                </a:lnTo>
                <a:lnTo>
                  <a:pt x="582" y="16"/>
                </a:lnTo>
                <a:lnTo>
                  <a:pt x="582" y="15"/>
                </a:lnTo>
                <a:lnTo>
                  <a:pt x="581" y="14"/>
                </a:lnTo>
                <a:lnTo>
                  <a:pt x="580" y="14"/>
                </a:lnTo>
                <a:lnTo>
                  <a:pt x="580" y="13"/>
                </a:lnTo>
                <a:lnTo>
                  <a:pt x="579" y="12"/>
                </a:lnTo>
                <a:lnTo>
                  <a:pt x="579" y="12"/>
                </a:lnTo>
                <a:lnTo>
                  <a:pt x="578" y="11"/>
                </a:lnTo>
                <a:lnTo>
                  <a:pt x="578" y="10"/>
                </a:lnTo>
                <a:lnTo>
                  <a:pt x="578" y="10"/>
                </a:lnTo>
                <a:lnTo>
                  <a:pt x="577" y="9"/>
                </a:lnTo>
                <a:lnTo>
                  <a:pt x="577" y="8"/>
                </a:lnTo>
                <a:lnTo>
                  <a:pt x="577" y="8"/>
                </a:lnTo>
                <a:lnTo>
                  <a:pt x="577" y="7"/>
                </a:lnTo>
                <a:lnTo>
                  <a:pt x="578" y="6"/>
                </a:lnTo>
                <a:lnTo>
                  <a:pt x="578" y="5"/>
                </a:lnTo>
                <a:lnTo>
                  <a:pt x="578" y="5"/>
                </a:lnTo>
                <a:lnTo>
                  <a:pt x="579" y="4"/>
                </a:lnTo>
                <a:lnTo>
                  <a:pt x="579" y="3"/>
                </a:lnTo>
                <a:lnTo>
                  <a:pt x="580" y="3"/>
                </a:lnTo>
                <a:lnTo>
                  <a:pt x="580" y="2"/>
                </a:lnTo>
                <a:lnTo>
                  <a:pt x="581" y="1"/>
                </a:lnTo>
                <a:lnTo>
                  <a:pt x="582" y="1"/>
                </a:lnTo>
                <a:lnTo>
                  <a:pt x="582" y="1"/>
                </a:lnTo>
                <a:lnTo>
                  <a:pt x="583" y="0"/>
                </a:lnTo>
                <a:lnTo>
                  <a:pt x="584" y="0"/>
                </a:lnTo>
                <a:lnTo>
                  <a:pt x="585" y="0"/>
                </a:lnTo>
                <a:lnTo>
                  <a:pt x="586" y="0"/>
                </a:lnTo>
                <a:lnTo>
                  <a:pt x="588" y="0"/>
                </a:lnTo>
                <a:lnTo>
                  <a:pt x="589" y="0"/>
                </a:lnTo>
                <a:lnTo>
                  <a:pt x="590" y="0"/>
                </a:lnTo>
                <a:lnTo>
                  <a:pt x="592" y="0"/>
                </a:lnTo>
                <a:lnTo>
                  <a:pt x="594" y="1"/>
                </a:lnTo>
                <a:lnTo>
                  <a:pt x="595" y="1"/>
                </a:lnTo>
                <a:lnTo>
                  <a:pt x="595" y="1"/>
                </a:lnTo>
                <a:lnTo>
                  <a:pt x="596" y="1"/>
                </a:lnTo>
                <a:lnTo>
                  <a:pt x="596" y="1"/>
                </a:lnTo>
                <a:lnTo>
                  <a:pt x="596" y="1"/>
                </a:lnTo>
                <a:lnTo>
                  <a:pt x="596" y="0"/>
                </a:lnTo>
                <a:lnTo>
                  <a:pt x="597" y="0"/>
                </a:lnTo>
                <a:lnTo>
                  <a:pt x="598" y="8"/>
                </a:lnTo>
                <a:lnTo>
                  <a:pt x="596" y="8"/>
                </a:lnTo>
                <a:lnTo>
                  <a:pt x="596" y="8"/>
                </a:lnTo>
                <a:lnTo>
                  <a:pt x="596" y="7"/>
                </a:lnTo>
                <a:lnTo>
                  <a:pt x="595" y="6"/>
                </a:lnTo>
                <a:lnTo>
                  <a:pt x="595" y="6"/>
                </a:lnTo>
                <a:lnTo>
                  <a:pt x="595" y="5"/>
                </a:lnTo>
                <a:lnTo>
                  <a:pt x="594" y="5"/>
                </a:lnTo>
                <a:lnTo>
                  <a:pt x="594" y="4"/>
                </a:lnTo>
                <a:lnTo>
                  <a:pt x="593" y="4"/>
                </a:lnTo>
                <a:lnTo>
                  <a:pt x="593" y="3"/>
                </a:lnTo>
                <a:lnTo>
                  <a:pt x="592" y="3"/>
                </a:lnTo>
                <a:lnTo>
                  <a:pt x="592" y="3"/>
                </a:lnTo>
                <a:lnTo>
                  <a:pt x="591" y="2"/>
                </a:lnTo>
                <a:lnTo>
                  <a:pt x="590" y="2"/>
                </a:lnTo>
                <a:lnTo>
                  <a:pt x="590" y="2"/>
                </a:lnTo>
                <a:lnTo>
                  <a:pt x="589" y="2"/>
                </a:lnTo>
                <a:lnTo>
                  <a:pt x="588" y="2"/>
                </a:lnTo>
                <a:lnTo>
                  <a:pt x="587" y="2"/>
                </a:lnTo>
                <a:lnTo>
                  <a:pt x="586" y="2"/>
                </a:lnTo>
                <a:lnTo>
                  <a:pt x="585" y="2"/>
                </a:lnTo>
                <a:lnTo>
                  <a:pt x="585" y="3"/>
                </a:lnTo>
                <a:lnTo>
                  <a:pt x="584" y="3"/>
                </a:lnTo>
                <a:lnTo>
                  <a:pt x="584" y="3"/>
                </a:lnTo>
                <a:lnTo>
                  <a:pt x="584" y="4"/>
                </a:lnTo>
                <a:lnTo>
                  <a:pt x="584" y="4"/>
                </a:lnTo>
                <a:lnTo>
                  <a:pt x="584" y="4"/>
                </a:lnTo>
                <a:lnTo>
                  <a:pt x="583" y="5"/>
                </a:lnTo>
                <a:lnTo>
                  <a:pt x="583" y="5"/>
                </a:lnTo>
                <a:lnTo>
                  <a:pt x="583" y="5"/>
                </a:lnTo>
                <a:lnTo>
                  <a:pt x="583" y="6"/>
                </a:lnTo>
                <a:lnTo>
                  <a:pt x="583" y="6"/>
                </a:lnTo>
                <a:lnTo>
                  <a:pt x="583" y="6"/>
                </a:lnTo>
                <a:lnTo>
                  <a:pt x="584" y="7"/>
                </a:lnTo>
                <a:lnTo>
                  <a:pt x="584" y="7"/>
                </a:lnTo>
                <a:lnTo>
                  <a:pt x="584" y="7"/>
                </a:lnTo>
                <a:lnTo>
                  <a:pt x="584" y="8"/>
                </a:lnTo>
                <a:lnTo>
                  <a:pt x="585" y="8"/>
                </a:lnTo>
                <a:lnTo>
                  <a:pt x="586" y="9"/>
                </a:lnTo>
                <a:lnTo>
                  <a:pt x="587" y="10"/>
                </a:lnTo>
                <a:lnTo>
                  <a:pt x="588" y="10"/>
                </a:lnTo>
                <a:lnTo>
                  <a:pt x="589" y="11"/>
                </a:lnTo>
                <a:lnTo>
                  <a:pt x="592" y="13"/>
                </a:lnTo>
                <a:lnTo>
                  <a:pt x="594" y="14"/>
                </a:lnTo>
                <a:lnTo>
                  <a:pt x="596" y="15"/>
                </a:lnTo>
                <a:lnTo>
                  <a:pt x="597" y="16"/>
                </a:lnTo>
                <a:lnTo>
                  <a:pt x="598" y="17"/>
                </a:lnTo>
                <a:lnTo>
                  <a:pt x="599" y="18"/>
                </a:lnTo>
                <a:lnTo>
                  <a:pt x="599" y="19"/>
                </a:lnTo>
                <a:lnTo>
                  <a:pt x="599" y="20"/>
                </a:lnTo>
                <a:lnTo>
                  <a:pt x="600" y="21"/>
                </a:lnTo>
                <a:lnTo>
                  <a:pt x="600" y="21"/>
                </a:lnTo>
                <a:lnTo>
                  <a:pt x="600" y="22"/>
                </a:lnTo>
                <a:lnTo>
                  <a:pt x="600" y="23"/>
                </a:lnTo>
                <a:lnTo>
                  <a:pt x="600" y="24"/>
                </a:lnTo>
                <a:lnTo>
                  <a:pt x="600" y="25"/>
                </a:lnTo>
                <a:lnTo>
                  <a:pt x="600" y="26"/>
                </a:lnTo>
                <a:lnTo>
                  <a:pt x="599" y="27"/>
                </a:lnTo>
                <a:lnTo>
                  <a:pt x="599" y="28"/>
                </a:lnTo>
                <a:lnTo>
                  <a:pt x="598" y="28"/>
                </a:lnTo>
                <a:lnTo>
                  <a:pt x="598" y="29"/>
                </a:lnTo>
                <a:lnTo>
                  <a:pt x="597" y="30"/>
                </a:lnTo>
                <a:lnTo>
                  <a:pt x="596" y="30"/>
                </a:lnTo>
                <a:lnTo>
                  <a:pt x="596" y="31"/>
                </a:lnTo>
                <a:lnTo>
                  <a:pt x="595" y="31"/>
                </a:lnTo>
                <a:lnTo>
                  <a:pt x="594" y="31"/>
                </a:lnTo>
                <a:lnTo>
                  <a:pt x="593" y="32"/>
                </a:lnTo>
                <a:lnTo>
                  <a:pt x="592" y="32"/>
                </a:lnTo>
                <a:lnTo>
                  <a:pt x="591" y="32"/>
                </a:lnTo>
                <a:lnTo>
                  <a:pt x="589" y="32"/>
                </a:lnTo>
                <a:lnTo>
                  <a:pt x="587" y="32"/>
                </a:lnTo>
                <a:lnTo>
                  <a:pt x="586" y="32"/>
                </a:lnTo>
                <a:lnTo>
                  <a:pt x="584" y="31"/>
                </a:lnTo>
                <a:lnTo>
                  <a:pt x="582" y="31"/>
                </a:lnTo>
                <a:lnTo>
                  <a:pt x="581" y="31"/>
                </a:lnTo>
                <a:lnTo>
                  <a:pt x="581" y="31"/>
                </a:lnTo>
                <a:lnTo>
                  <a:pt x="580" y="31"/>
                </a:lnTo>
                <a:lnTo>
                  <a:pt x="580" y="31"/>
                </a:lnTo>
                <a:lnTo>
                  <a:pt x="580" y="31"/>
                </a:lnTo>
                <a:lnTo>
                  <a:pt x="580" y="32"/>
                </a:lnTo>
                <a:lnTo>
                  <a:pt x="578" y="32"/>
                </a:lnTo>
                <a:close/>
              </a:path>
              <a:path w="814" h="32">
                <a:moveTo>
                  <a:pt x="659" y="26"/>
                </a:moveTo>
                <a:lnTo>
                  <a:pt x="659" y="7"/>
                </a:lnTo>
                <a:lnTo>
                  <a:pt x="659" y="6"/>
                </a:lnTo>
                <a:lnTo>
                  <a:pt x="659" y="5"/>
                </a:lnTo>
                <a:lnTo>
                  <a:pt x="659" y="5"/>
                </a:lnTo>
                <a:lnTo>
                  <a:pt x="659" y="5"/>
                </a:lnTo>
                <a:lnTo>
                  <a:pt x="659" y="4"/>
                </a:lnTo>
                <a:lnTo>
                  <a:pt x="659" y="4"/>
                </a:lnTo>
                <a:lnTo>
                  <a:pt x="659" y="3"/>
                </a:lnTo>
                <a:lnTo>
                  <a:pt x="659" y="3"/>
                </a:lnTo>
                <a:lnTo>
                  <a:pt x="658" y="3"/>
                </a:lnTo>
                <a:lnTo>
                  <a:pt x="658" y="3"/>
                </a:lnTo>
                <a:lnTo>
                  <a:pt x="657" y="3"/>
                </a:lnTo>
                <a:lnTo>
                  <a:pt x="657" y="2"/>
                </a:lnTo>
                <a:lnTo>
                  <a:pt x="657" y="2"/>
                </a:lnTo>
                <a:lnTo>
                  <a:pt x="656" y="2"/>
                </a:lnTo>
                <a:lnTo>
                  <a:pt x="656" y="2"/>
                </a:lnTo>
                <a:lnTo>
                  <a:pt x="655" y="2"/>
                </a:lnTo>
                <a:lnTo>
                  <a:pt x="654" y="2"/>
                </a:lnTo>
                <a:lnTo>
                  <a:pt x="654" y="0"/>
                </a:lnTo>
                <a:lnTo>
                  <a:pt x="654" y="0"/>
                </a:lnTo>
                <a:lnTo>
                  <a:pt x="656" y="0"/>
                </a:lnTo>
                <a:lnTo>
                  <a:pt x="657" y="0"/>
                </a:lnTo>
                <a:lnTo>
                  <a:pt x="658" y="0"/>
                </a:lnTo>
                <a:lnTo>
                  <a:pt x="659" y="0"/>
                </a:lnTo>
                <a:lnTo>
                  <a:pt x="660" y="0"/>
                </a:lnTo>
                <a:lnTo>
                  <a:pt x="663" y="0"/>
                </a:lnTo>
                <a:lnTo>
                  <a:pt x="665" y="0"/>
                </a:lnTo>
                <a:lnTo>
                  <a:pt x="667" y="0"/>
                </a:lnTo>
                <a:lnTo>
                  <a:pt x="668" y="0"/>
                </a:lnTo>
                <a:lnTo>
                  <a:pt x="671" y="0"/>
                </a:lnTo>
                <a:lnTo>
                  <a:pt x="673" y="0"/>
                </a:lnTo>
                <a:lnTo>
                  <a:pt x="674" y="0"/>
                </a:lnTo>
                <a:lnTo>
                  <a:pt x="675" y="0"/>
                </a:lnTo>
                <a:lnTo>
                  <a:pt x="676" y="0"/>
                </a:lnTo>
                <a:lnTo>
                  <a:pt x="677" y="0"/>
                </a:lnTo>
                <a:lnTo>
                  <a:pt x="678" y="1"/>
                </a:lnTo>
                <a:lnTo>
                  <a:pt x="678" y="1"/>
                </a:lnTo>
                <a:lnTo>
                  <a:pt x="679" y="1"/>
                </a:lnTo>
                <a:lnTo>
                  <a:pt x="680" y="2"/>
                </a:lnTo>
                <a:lnTo>
                  <a:pt x="680" y="2"/>
                </a:lnTo>
                <a:lnTo>
                  <a:pt x="681" y="2"/>
                </a:lnTo>
                <a:lnTo>
                  <a:pt x="682" y="3"/>
                </a:lnTo>
                <a:lnTo>
                  <a:pt x="682" y="3"/>
                </a:lnTo>
                <a:lnTo>
                  <a:pt x="683" y="4"/>
                </a:lnTo>
                <a:lnTo>
                  <a:pt x="683" y="4"/>
                </a:lnTo>
                <a:lnTo>
                  <a:pt x="683" y="5"/>
                </a:lnTo>
                <a:lnTo>
                  <a:pt x="683" y="5"/>
                </a:lnTo>
                <a:lnTo>
                  <a:pt x="684" y="6"/>
                </a:lnTo>
                <a:lnTo>
                  <a:pt x="684" y="7"/>
                </a:lnTo>
                <a:lnTo>
                  <a:pt x="684" y="7"/>
                </a:lnTo>
                <a:lnTo>
                  <a:pt x="684" y="8"/>
                </a:lnTo>
                <a:lnTo>
                  <a:pt x="684" y="8"/>
                </a:lnTo>
                <a:lnTo>
                  <a:pt x="684" y="9"/>
                </a:lnTo>
                <a:lnTo>
                  <a:pt x="684" y="9"/>
                </a:lnTo>
                <a:lnTo>
                  <a:pt x="683" y="10"/>
                </a:lnTo>
                <a:lnTo>
                  <a:pt x="683" y="10"/>
                </a:lnTo>
                <a:lnTo>
                  <a:pt x="683" y="11"/>
                </a:lnTo>
                <a:lnTo>
                  <a:pt x="683" y="11"/>
                </a:lnTo>
                <a:lnTo>
                  <a:pt x="682" y="12"/>
                </a:lnTo>
                <a:lnTo>
                  <a:pt x="682" y="12"/>
                </a:lnTo>
                <a:lnTo>
                  <a:pt x="681" y="12"/>
                </a:lnTo>
                <a:lnTo>
                  <a:pt x="681" y="12"/>
                </a:lnTo>
                <a:lnTo>
                  <a:pt x="680" y="13"/>
                </a:lnTo>
                <a:lnTo>
                  <a:pt x="680" y="13"/>
                </a:lnTo>
                <a:lnTo>
                  <a:pt x="679" y="13"/>
                </a:lnTo>
                <a:lnTo>
                  <a:pt x="678" y="13"/>
                </a:lnTo>
                <a:lnTo>
                  <a:pt x="678" y="14"/>
                </a:lnTo>
                <a:lnTo>
                  <a:pt x="678" y="14"/>
                </a:lnTo>
                <a:lnTo>
                  <a:pt x="679" y="14"/>
                </a:lnTo>
                <a:lnTo>
                  <a:pt x="679" y="14"/>
                </a:lnTo>
                <a:lnTo>
                  <a:pt x="680" y="15"/>
                </a:lnTo>
                <a:lnTo>
                  <a:pt x="681" y="15"/>
                </a:lnTo>
                <a:lnTo>
                  <a:pt x="682" y="15"/>
                </a:lnTo>
                <a:lnTo>
                  <a:pt x="682" y="16"/>
                </a:lnTo>
                <a:lnTo>
                  <a:pt x="683" y="16"/>
                </a:lnTo>
                <a:lnTo>
                  <a:pt x="683" y="17"/>
                </a:lnTo>
                <a:lnTo>
                  <a:pt x="684" y="17"/>
                </a:lnTo>
                <a:lnTo>
                  <a:pt x="684" y="18"/>
                </a:lnTo>
                <a:lnTo>
                  <a:pt x="685" y="19"/>
                </a:lnTo>
                <a:lnTo>
                  <a:pt x="685" y="19"/>
                </a:lnTo>
                <a:lnTo>
                  <a:pt x="685" y="20"/>
                </a:lnTo>
                <a:lnTo>
                  <a:pt x="686" y="21"/>
                </a:lnTo>
                <a:lnTo>
                  <a:pt x="686" y="21"/>
                </a:lnTo>
                <a:lnTo>
                  <a:pt x="686" y="22"/>
                </a:lnTo>
                <a:lnTo>
                  <a:pt x="686" y="23"/>
                </a:lnTo>
                <a:lnTo>
                  <a:pt x="685" y="24"/>
                </a:lnTo>
                <a:lnTo>
                  <a:pt x="685" y="25"/>
                </a:lnTo>
                <a:lnTo>
                  <a:pt x="685" y="26"/>
                </a:lnTo>
                <a:lnTo>
                  <a:pt x="684" y="27"/>
                </a:lnTo>
                <a:lnTo>
                  <a:pt x="683" y="28"/>
                </a:lnTo>
                <a:lnTo>
                  <a:pt x="683" y="28"/>
                </a:lnTo>
                <a:lnTo>
                  <a:pt x="682" y="29"/>
                </a:lnTo>
                <a:lnTo>
                  <a:pt x="681" y="30"/>
                </a:lnTo>
                <a:lnTo>
                  <a:pt x="680" y="30"/>
                </a:lnTo>
                <a:lnTo>
                  <a:pt x="679" y="31"/>
                </a:lnTo>
                <a:lnTo>
                  <a:pt x="678" y="31"/>
                </a:lnTo>
                <a:lnTo>
                  <a:pt x="677" y="31"/>
                </a:lnTo>
                <a:lnTo>
                  <a:pt x="676" y="31"/>
                </a:lnTo>
                <a:lnTo>
                  <a:pt x="674" y="32"/>
                </a:lnTo>
                <a:lnTo>
                  <a:pt x="673" y="32"/>
                </a:lnTo>
                <a:lnTo>
                  <a:pt x="653" y="32"/>
                </a:lnTo>
                <a:lnTo>
                  <a:pt x="653" y="30"/>
                </a:lnTo>
                <a:lnTo>
                  <a:pt x="654" y="30"/>
                </a:lnTo>
                <a:lnTo>
                  <a:pt x="655" y="30"/>
                </a:lnTo>
                <a:lnTo>
                  <a:pt x="656" y="30"/>
                </a:lnTo>
                <a:lnTo>
                  <a:pt x="656" y="30"/>
                </a:lnTo>
                <a:lnTo>
                  <a:pt x="657" y="29"/>
                </a:lnTo>
                <a:lnTo>
                  <a:pt x="657" y="29"/>
                </a:lnTo>
                <a:lnTo>
                  <a:pt x="658" y="29"/>
                </a:lnTo>
                <a:lnTo>
                  <a:pt x="658" y="29"/>
                </a:lnTo>
                <a:lnTo>
                  <a:pt x="658" y="29"/>
                </a:lnTo>
                <a:lnTo>
                  <a:pt x="659" y="28"/>
                </a:lnTo>
                <a:lnTo>
                  <a:pt x="659" y="28"/>
                </a:lnTo>
                <a:lnTo>
                  <a:pt x="659" y="28"/>
                </a:lnTo>
                <a:lnTo>
                  <a:pt x="659" y="27"/>
                </a:lnTo>
                <a:lnTo>
                  <a:pt x="659" y="27"/>
                </a:lnTo>
                <a:lnTo>
                  <a:pt x="659" y="26"/>
                </a:lnTo>
                <a:lnTo>
                  <a:pt x="659" y="26"/>
                </a:lnTo>
                <a:close/>
                <a:moveTo>
                  <a:pt x="666" y="15"/>
                </a:moveTo>
                <a:lnTo>
                  <a:pt x="666" y="25"/>
                </a:lnTo>
                <a:lnTo>
                  <a:pt x="666" y="25"/>
                </a:lnTo>
                <a:lnTo>
                  <a:pt x="666" y="26"/>
                </a:lnTo>
                <a:lnTo>
                  <a:pt x="666" y="26"/>
                </a:lnTo>
                <a:lnTo>
                  <a:pt x="666" y="27"/>
                </a:lnTo>
                <a:lnTo>
                  <a:pt x="666" y="27"/>
                </a:lnTo>
                <a:lnTo>
                  <a:pt x="667" y="28"/>
                </a:lnTo>
                <a:lnTo>
                  <a:pt x="667" y="28"/>
                </a:lnTo>
                <a:lnTo>
                  <a:pt x="667" y="28"/>
                </a:lnTo>
                <a:lnTo>
                  <a:pt x="667" y="29"/>
                </a:lnTo>
                <a:lnTo>
                  <a:pt x="668" y="29"/>
                </a:lnTo>
                <a:lnTo>
                  <a:pt x="668" y="29"/>
                </a:lnTo>
                <a:lnTo>
                  <a:pt x="669" y="29"/>
                </a:lnTo>
                <a:lnTo>
                  <a:pt x="669" y="29"/>
                </a:lnTo>
                <a:lnTo>
                  <a:pt x="670" y="29"/>
                </a:lnTo>
                <a:lnTo>
                  <a:pt x="670" y="29"/>
                </a:lnTo>
                <a:lnTo>
                  <a:pt x="671" y="29"/>
                </a:lnTo>
                <a:lnTo>
                  <a:pt x="672" y="29"/>
                </a:lnTo>
                <a:lnTo>
                  <a:pt x="672" y="29"/>
                </a:lnTo>
                <a:lnTo>
                  <a:pt x="673" y="29"/>
                </a:lnTo>
                <a:lnTo>
                  <a:pt x="674" y="29"/>
                </a:lnTo>
                <a:lnTo>
                  <a:pt x="674" y="29"/>
                </a:lnTo>
                <a:lnTo>
                  <a:pt x="675" y="28"/>
                </a:lnTo>
                <a:lnTo>
                  <a:pt x="676" y="28"/>
                </a:lnTo>
                <a:lnTo>
                  <a:pt x="676" y="28"/>
                </a:lnTo>
                <a:lnTo>
                  <a:pt x="676" y="27"/>
                </a:lnTo>
                <a:lnTo>
                  <a:pt x="677" y="27"/>
                </a:lnTo>
                <a:lnTo>
                  <a:pt x="677" y="26"/>
                </a:lnTo>
                <a:lnTo>
                  <a:pt x="677" y="25"/>
                </a:lnTo>
                <a:lnTo>
                  <a:pt x="677" y="25"/>
                </a:lnTo>
                <a:lnTo>
                  <a:pt x="678" y="24"/>
                </a:lnTo>
                <a:lnTo>
                  <a:pt x="678" y="23"/>
                </a:lnTo>
                <a:lnTo>
                  <a:pt x="678" y="23"/>
                </a:lnTo>
                <a:lnTo>
                  <a:pt x="678" y="22"/>
                </a:lnTo>
                <a:lnTo>
                  <a:pt x="678" y="21"/>
                </a:lnTo>
                <a:lnTo>
                  <a:pt x="677" y="20"/>
                </a:lnTo>
                <a:lnTo>
                  <a:pt x="677" y="19"/>
                </a:lnTo>
                <a:lnTo>
                  <a:pt x="677" y="19"/>
                </a:lnTo>
                <a:lnTo>
                  <a:pt x="677" y="18"/>
                </a:lnTo>
                <a:lnTo>
                  <a:pt x="676" y="17"/>
                </a:lnTo>
                <a:lnTo>
                  <a:pt x="676" y="17"/>
                </a:lnTo>
                <a:lnTo>
                  <a:pt x="675" y="16"/>
                </a:lnTo>
                <a:lnTo>
                  <a:pt x="675" y="16"/>
                </a:lnTo>
                <a:lnTo>
                  <a:pt x="674" y="16"/>
                </a:lnTo>
                <a:lnTo>
                  <a:pt x="673" y="16"/>
                </a:lnTo>
                <a:lnTo>
                  <a:pt x="672" y="15"/>
                </a:lnTo>
                <a:lnTo>
                  <a:pt x="672" y="15"/>
                </a:lnTo>
                <a:lnTo>
                  <a:pt x="671" y="15"/>
                </a:lnTo>
                <a:lnTo>
                  <a:pt x="670" y="15"/>
                </a:lnTo>
                <a:lnTo>
                  <a:pt x="669" y="15"/>
                </a:lnTo>
                <a:lnTo>
                  <a:pt x="668" y="15"/>
                </a:lnTo>
                <a:lnTo>
                  <a:pt x="667" y="15"/>
                </a:lnTo>
                <a:lnTo>
                  <a:pt x="666" y="15"/>
                </a:lnTo>
                <a:close/>
                <a:moveTo>
                  <a:pt x="666" y="2"/>
                </a:moveTo>
                <a:lnTo>
                  <a:pt x="666" y="13"/>
                </a:lnTo>
                <a:lnTo>
                  <a:pt x="667" y="13"/>
                </a:lnTo>
                <a:lnTo>
                  <a:pt x="668" y="13"/>
                </a:lnTo>
                <a:lnTo>
                  <a:pt x="669" y="13"/>
                </a:lnTo>
                <a:lnTo>
                  <a:pt x="670" y="13"/>
                </a:lnTo>
                <a:lnTo>
                  <a:pt x="671" y="13"/>
                </a:lnTo>
                <a:lnTo>
                  <a:pt x="672" y="13"/>
                </a:lnTo>
                <a:lnTo>
                  <a:pt x="672" y="13"/>
                </a:lnTo>
                <a:lnTo>
                  <a:pt x="673" y="13"/>
                </a:lnTo>
                <a:lnTo>
                  <a:pt x="673" y="12"/>
                </a:lnTo>
                <a:lnTo>
                  <a:pt x="674" y="12"/>
                </a:lnTo>
                <a:lnTo>
                  <a:pt x="674" y="12"/>
                </a:lnTo>
                <a:lnTo>
                  <a:pt x="675" y="12"/>
                </a:lnTo>
                <a:lnTo>
                  <a:pt x="675" y="11"/>
                </a:lnTo>
                <a:lnTo>
                  <a:pt x="676" y="11"/>
                </a:lnTo>
                <a:lnTo>
                  <a:pt x="676" y="10"/>
                </a:lnTo>
                <a:lnTo>
                  <a:pt x="676" y="10"/>
                </a:lnTo>
                <a:lnTo>
                  <a:pt x="676" y="10"/>
                </a:lnTo>
                <a:lnTo>
                  <a:pt x="676" y="9"/>
                </a:lnTo>
                <a:lnTo>
                  <a:pt x="676" y="8"/>
                </a:lnTo>
                <a:lnTo>
                  <a:pt x="677" y="8"/>
                </a:lnTo>
                <a:lnTo>
                  <a:pt x="676" y="7"/>
                </a:lnTo>
                <a:lnTo>
                  <a:pt x="676" y="6"/>
                </a:lnTo>
                <a:lnTo>
                  <a:pt x="676" y="6"/>
                </a:lnTo>
                <a:lnTo>
                  <a:pt x="676" y="5"/>
                </a:lnTo>
                <a:lnTo>
                  <a:pt x="676" y="5"/>
                </a:lnTo>
                <a:lnTo>
                  <a:pt x="675" y="4"/>
                </a:lnTo>
                <a:lnTo>
                  <a:pt x="675" y="4"/>
                </a:lnTo>
                <a:lnTo>
                  <a:pt x="674" y="3"/>
                </a:lnTo>
                <a:lnTo>
                  <a:pt x="674" y="3"/>
                </a:lnTo>
                <a:lnTo>
                  <a:pt x="673" y="3"/>
                </a:lnTo>
                <a:lnTo>
                  <a:pt x="673" y="2"/>
                </a:lnTo>
                <a:lnTo>
                  <a:pt x="672" y="2"/>
                </a:lnTo>
                <a:lnTo>
                  <a:pt x="671" y="2"/>
                </a:lnTo>
                <a:lnTo>
                  <a:pt x="671" y="2"/>
                </a:lnTo>
                <a:lnTo>
                  <a:pt x="670" y="2"/>
                </a:lnTo>
                <a:lnTo>
                  <a:pt x="669" y="2"/>
                </a:lnTo>
                <a:lnTo>
                  <a:pt x="668" y="2"/>
                </a:lnTo>
                <a:lnTo>
                  <a:pt x="667" y="2"/>
                </a:lnTo>
                <a:lnTo>
                  <a:pt x="667" y="2"/>
                </a:lnTo>
                <a:lnTo>
                  <a:pt x="666" y="2"/>
                </a:lnTo>
                <a:close/>
                <a:moveTo>
                  <a:pt x="713" y="20"/>
                </a:moveTo>
                <a:lnTo>
                  <a:pt x="702" y="20"/>
                </a:lnTo>
                <a:lnTo>
                  <a:pt x="700" y="26"/>
                </a:lnTo>
                <a:lnTo>
                  <a:pt x="700" y="27"/>
                </a:lnTo>
                <a:lnTo>
                  <a:pt x="700" y="27"/>
                </a:lnTo>
                <a:lnTo>
                  <a:pt x="700" y="28"/>
                </a:lnTo>
                <a:lnTo>
                  <a:pt x="700" y="28"/>
                </a:lnTo>
                <a:lnTo>
                  <a:pt x="700" y="28"/>
                </a:lnTo>
                <a:lnTo>
                  <a:pt x="700" y="29"/>
                </a:lnTo>
                <a:lnTo>
                  <a:pt x="700" y="29"/>
                </a:lnTo>
                <a:lnTo>
                  <a:pt x="700" y="29"/>
                </a:lnTo>
                <a:lnTo>
                  <a:pt x="700" y="29"/>
                </a:lnTo>
                <a:lnTo>
                  <a:pt x="701" y="29"/>
                </a:lnTo>
                <a:lnTo>
                  <a:pt x="701" y="30"/>
                </a:lnTo>
                <a:lnTo>
                  <a:pt x="701" y="30"/>
                </a:lnTo>
                <a:lnTo>
                  <a:pt x="703" y="30"/>
                </a:lnTo>
                <a:lnTo>
                  <a:pt x="704" y="30"/>
                </a:lnTo>
                <a:lnTo>
                  <a:pt x="705" y="30"/>
                </a:lnTo>
                <a:lnTo>
                  <a:pt x="705" y="32"/>
                </a:lnTo>
                <a:lnTo>
                  <a:pt x="691" y="32"/>
                </a:lnTo>
                <a:lnTo>
                  <a:pt x="691" y="30"/>
                </a:lnTo>
                <a:lnTo>
                  <a:pt x="692" y="30"/>
                </a:lnTo>
                <a:lnTo>
                  <a:pt x="693" y="30"/>
                </a:lnTo>
                <a:lnTo>
                  <a:pt x="693" y="30"/>
                </a:lnTo>
                <a:lnTo>
                  <a:pt x="693" y="30"/>
                </a:lnTo>
                <a:lnTo>
                  <a:pt x="694" y="30"/>
                </a:lnTo>
                <a:lnTo>
                  <a:pt x="694" y="29"/>
                </a:lnTo>
                <a:lnTo>
                  <a:pt x="695" y="29"/>
                </a:lnTo>
                <a:lnTo>
                  <a:pt x="695" y="29"/>
                </a:lnTo>
                <a:lnTo>
                  <a:pt x="695" y="29"/>
                </a:lnTo>
                <a:lnTo>
                  <a:pt x="695" y="28"/>
                </a:lnTo>
                <a:lnTo>
                  <a:pt x="696" y="28"/>
                </a:lnTo>
                <a:lnTo>
                  <a:pt x="696" y="28"/>
                </a:lnTo>
                <a:lnTo>
                  <a:pt x="696" y="27"/>
                </a:lnTo>
                <a:lnTo>
                  <a:pt x="697" y="26"/>
                </a:lnTo>
                <a:lnTo>
                  <a:pt x="697" y="25"/>
                </a:lnTo>
                <a:lnTo>
                  <a:pt x="706" y="1"/>
                </a:lnTo>
                <a:lnTo>
                  <a:pt x="705" y="0"/>
                </a:lnTo>
                <a:lnTo>
                  <a:pt x="713" y="0"/>
                </a:lnTo>
                <a:lnTo>
                  <a:pt x="723" y="25"/>
                </a:lnTo>
                <a:lnTo>
                  <a:pt x="723" y="26"/>
                </a:lnTo>
                <a:lnTo>
                  <a:pt x="724" y="27"/>
                </a:lnTo>
                <a:lnTo>
                  <a:pt x="724" y="28"/>
                </a:lnTo>
                <a:lnTo>
                  <a:pt x="724" y="28"/>
                </a:lnTo>
                <a:lnTo>
                  <a:pt x="724" y="28"/>
                </a:lnTo>
                <a:lnTo>
                  <a:pt x="725" y="29"/>
                </a:lnTo>
                <a:lnTo>
                  <a:pt x="725" y="29"/>
                </a:lnTo>
                <a:lnTo>
                  <a:pt x="725" y="29"/>
                </a:lnTo>
                <a:lnTo>
                  <a:pt x="726" y="29"/>
                </a:lnTo>
                <a:lnTo>
                  <a:pt x="726" y="30"/>
                </a:lnTo>
                <a:lnTo>
                  <a:pt x="727" y="30"/>
                </a:lnTo>
                <a:lnTo>
                  <a:pt x="727" y="30"/>
                </a:lnTo>
                <a:lnTo>
                  <a:pt x="727" y="30"/>
                </a:lnTo>
                <a:lnTo>
                  <a:pt x="728" y="30"/>
                </a:lnTo>
                <a:lnTo>
                  <a:pt x="728" y="32"/>
                </a:lnTo>
                <a:lnTo>
                  <a:pt x="712" y="32"/>
                </a:lnTo>
                <a:lnTo>
                  <a:pt x="712" y="30"/>
                </a:lnTo>
                <a:lnTo>
                  <a:pt x="713" y="30"/>
                </a:lnTo>
                <a:lnTo>
                  <a:pt x="714" y="30"/>
                </a:lnTo>
                <a:lnTo>
                  <a:pt x="715" y="30"/>
                </a:lnTo>
                <a:lnTo>
                  <a:pt x="715" y="29"/>
                </a:lnTo>
                <a:lnTo>
                  <a:pt x="715" y="29"/>
                </a:lnTo>
                <a:lnTo>
                  <a:pt x="716" y="29"/>
                </a:lnTo>
                <a:lnTo>
                  <a:pt x="716" y="29"/>
                </a:lnTo>
                <a:lnTo>
                  <a:pt x="716" y="29"/>
                </a:lnTo>
                <a:lnTo>
                  <a:pt x="716" y="28"/>
                </a:lnTo>
                <a:lnTo>
                  <a:pt x="716" y="28"/>
                </a:lnTo>
                <a:lnTo>
                  <a:pt x="716" y="28"/>
                </a:lnTo>
                <a:lnTo>
                  <a:pt x="716" y="27"/>
                </a:lnTo>
                <a:lnTo>
                  <a:pt x="716" y="26"/>
                </a:lnTo>
                <a:lnTo>
                  <a:pt x="713" y="20"/>
                </a:lnTo>
                <a:close/>
                <a:moveTo>
                  <a:pt x="712" y="17"/>
                </a:moveTo>
                <a:lnTo>
                  <a:pt x="708" y="5"/>
                </a:lnTo>
                <a:lnTo>
                  <a:pt x="703" y="17"/>
                </a:lnTo>
                <a:lnTo>
                  <a:pt x="712" y="17"/>
                </a:lnTo>
                <a:close/>
                <a:moveTo>
                  <a:pt x="740" y="7"/>
                </a:moveTo>
                <a:lnTo>
                  <a:pt x="740" y="26"/>
                </a:lnTo>
                <a:lnTo>
                  <a:pt x="740" y="26"/>
                </a:lnTo>
                <a:lnTo>
                  <a:pt x="740" y="27"/>
                </a:lnTo>
                <a:lnTo>
                  <a:pt x="740" y="27"/>
                </a:lnTo>
                <a:lnTo>
                  <a:pt x="740" y="28"/>
                </a:lnTo>
                <a:lnTo>
                  <a:pt x="740" y="28"/>
                </a:lnTo>
                <a:lnTo>
                  <a:pt x="740" y="28"/>
                </a:lnTo>
                <a:lnTo>
                  <a:pt x="741" y="29"/>
                </a:lnTo>
                <a:lnTo>
                  <a:pt x="741" y="29"/>
                </a:lnTo>
                <a:lnTo>
                  <a:pt x="741" y="29"/>
                </a:lnTo>
                <a:lnTo>
                  <a:pt x="742" y="29"/>
                </a:lnTo>
                <a:lnTo>
                  <a:pt x="742" y="29"/>
                </a:lnTo>
                <a:lnTo>
                  <a:pt x="743" y="30"/>
                </a:lnTo>
                <a:lnTo>
                  <a:pt x="743" y="30"/>
                </a:lnTo>
                <a:lnTo>
                  <a:pt x="744" y="30"/>
                </a:lnTo>
                <a:lnTo>
                  <a:pt x="744" y="30"/>
                </a:lnTo>
                <a:lnTo>
                  <a:pt x="745" y="30"/>
                </a:lnTo>
                <a:lnTo>
                  <a:pt x="745" y="32"/>
                </a:lnTo>
                <a:lnTo>
                  <a:pt x="733" y="32"/>
                </a:lnTo>
                <a:lnTo>
                  <a:pt x="733" y="30"/>
                </a:lnTo>
                <a:lnTo>
                  <a:pt x="733" y="30"/>
                </a:lnTo>
                <a:lnTo>
                  <a:pt x="734" y="30"/>
                </a:lnTo>
                <a:lnTo>
                  <a:pt x="735" y="30"/>
                </a:lnTo>
                <a:lnTo>
                  <a:pt x="735" y="29"/>
                </a:lnTo>
                <a:lnTo>
                  <a:pt x="735" y="29"/>
                </a:lnTo>
                <a:lnTo>
                  <a:pt x="736" y="29"/>
                </a:lnTo>
                <a:lnTo>
                  <a:pt x="736" y="29"/>
                </a:lnTo>
                <a:lnTo>
                  <a:pt x="736" y="29"/>
                </a:lnTo>
                <a:lnTo>
                  <a:pt x="736" y="28"/>
                </a:lnTo>
                <a:lnTo>
                  <a:pt x="737" y="28"/>
                </a:lnTo>
                <a:lnTo>
                  <a:pt x="737" y="28"/>
                </a:lnTo>
                <a:lnTo>
                  <a:pt x="737" y="27"/>
                </a:lnTo>
                <a:lnTo>
                  <a:pt x="737" y="27"/>
                </a:lnTo>
                <a:lnTo>
                  <a:pt x="737" y="3"/>
                </a:lnTo>
                <a:lnTo>
                  <a:pt x="736" y="3"/>
                </a:lnTo>
                <a:lnTo>
                  <a:pt x="735" y="3"/>
                </a:lnTo>
                <a:lnTo>
                  <a:pt x="734" y="2"/>
                </a:lnTo>
                <a:lnTo>
                  <a:pt x="733" y="2"/>
                </a:lnTo>
                <a:lnTo>
                  <a:pt x="733" y="0"/>
                </a:lnTo>
                <a:lnTo>
                  <a:pt x="743" y="0"/>
                </a:lnTo>
                <a:lnTo>
                  <a:pt x="764" y="22"/>
                </a:lnTo>
                <a:lnTo>
                  <a:pt x="764" y="7"/>
                </a:lnTo>
                <a:lnTo>
                  <a:pt x="764" y="6"/>
                </a:lnTo>
                <a:lnTo>
                  <a:pt x="764" y="5"/>
                </a:lnTo>
                <a:lnTo>
                  <a:pt x="764" y="5"/>
                </a:lnTo>
                <a:lnTo>
                  <a:pt x="764" y="5"/>
                </a:lnTo>
                <a:lnTo>
                  <a:pt x="764" y="4"/>
                </a:lnTo>
                <a:lnTo>
                  <a:pt x="763" y="4"/>
                </a:lnTo>
                <a:lnTo>
                  <a:pt x="763" y="3"/>
                </a:lnTo>
                <a:lnTo>
                  <a:pt x="763" y="3"/>
                </a:lnTo>
                <a:lnTo>
                  <a:pt x="763" y="3"/>
                </a:lnTo>
                <a:lnTo>
                  <a:pt x="762" y="3"/>
                </a:lnTo>
                <a:lnTo>
                  <a:pt x="762" y="3"/>
                </a:lnTo>
                <a:lnTo>
                  <a:pt x="761" y="2"/>
                </a:lnTo>
                <a:lnTo>
                  <a:pt x="761" y="2"/>
                </a:lnTo>
                <a:lnTo>
                  <a:pt x="760" y="2"/>
                </a:lnTo>
                <a:lnTo>
                  <a:pt x="760" y="2"/>
                </a:lnTo>
                <a:lnTo>
                  <a:pt x="759" y="2"/>
                </a:lnTo>
                <a:lnTo>
                  <a:pt x="758" y="2"/>
                </a:lnTo>
                <a:lnTo>
                  <a:pt x="758" y="0"/>
                </a:lnTo>
                <a:lnTo>
                  <a:pt x="772" y="0"/>
                </a:lnTo>
                <a:lnTo>
                  <a:pt x="772" y="2"/>
                </a:lnTo>
                <a:lnTo>
                  <a:pt x="771" y="2"/>
                </a:lnTo>
                <a:lnTo>
                  <a:pt x="770" y="2"/>
                </a:lnTo>
                <a:lnTo>
                  <a:pt x="769" y="3"/>
                </a:lnTo>
                <a:lnTo>
                  <a:pt x="768" y="3"/>
                </a:lnTo>
                <a:lnTo>
                  <a:pt x="768" y="3"/>
                </a:lnTo>
                <a:lnTo>
                  <a:pt x="767" y="3"/>
                </a:lnTo>
                <a:lnTo>
                  <a:pt x="767" y="3"/>
                </a:lnTo>
                <a:lnTo>
                  <a:pt x="767" y="4"/>
                </a:lnTo>
                <a:lnTo>
                  <a:pt x="767" y="4"/>
                </a:lnTo>
                <a:lnTo>
                  <a:pt x="767" y="4"/>
                </a:lnTo>
                <a:lnTo>
                  <a:pt x="767" y="4"/>
                </a:lnTo>
                <a:lnTo>
                  <a:pt x="767" y="5"/>
                </a:lnTo>
                <a:lnTo>
                  <a:pt x="767" y="5"/>
                </a:lnTo>
                <a:lnTo>
                  <a:pt x="767" y="32"/>
                </a:lnTo>
                <a:lnTo>
                  <a:pt x="764" y="32"/>
                </a:lnTo>
                <a:lnTo>
                  <a:pt x="740" y="7"/>
                </a:lnTo>
                <a:close/>
                <a:moveTo>
                  <a:pt x="789" y="17"/>
                </a:moveTo>
                <a:lnTo>
                  <a:pt x="789" y="26"/>
                </a:lnTo>
                <a:lnTo>
                  <a:pt x="789" y="27"/>
                </a:lnTo>
                <a:lnTo>
                  <a:pt x="789" y="27"/>
                </a:lnTo>
                <a:lnTo>
                  <a:pt x="789" y="27"/>
                </a:lnTo>
                <a:lnTo>
                  <a:pt x="789" y="28"/>
                </a:lnTo>
                <a:lnTo>
                  <a:pt x="789" y="28"/>
                </a:lnTo>
                <a:lnTo>
                  <a:pt x="789" y="28"/>
                </a:lnTo>
                <a:lnTo>
                  <a:pt x="789" y="29"/>
                </a:lnTo>
                <a:lnTo>
                  <a:pt x="789" y="29"/>
                </a:lnTo>
                <a:lnTo>
                  <a:pt x="790" y="29"/>
                </a:lnTo>
                <a:lnTo>
                  <a:pt x="790" y="29"/>
                </a:lnTo>
                <a:lnTo>
                  <a:pt x="790" y="30"/>
                </a:lnTo>
                <a:lnTo>
                  <a:pt x="791" y="30"/>
                </a:lnTo>
                <a:lnTo>
                  <a:pt x="791" y="30"/>
                </a:lnTo>
                <a:lnTo>
                  <a:pt x="792" y="30"/>
                </a:lnTo>
                <a:lnTo>
                  <a:pt x="792" y="30"/>
                </a:lnTo>
                <a:lnTo>
                  <a:pt x="793" y="30"/>
                </a:lnTo>
                <a:lnTo>
                  <a:pt x="793" y="30"/>
                </a:lnTo>
                <a:lnTo>
                  <a:pt x="793" y="32"/>
                </a:lnTo>
                <a:lnTo>
                  <a:pt x="777" y="32"/>
                </a:lnTo>
                <a:lnTo>
                  <a:pt x="777" y="30"/>
                </a:lnTo>
                <a:lnTo>
                  <a:pt x="778" y="30"/>
                </a:lnTo>
                <a:lnTo>
                  <a:pt x="778" y="30"/>
                </a:lnTo>
                <a:lnTo>
                  <a:pt x="779" y="30"/>
                </a:lnTo>
                <a:lnTo>
                  <a:pt x="779" y="30"/>
                </a:lnTo>
                <a:lnTo>
                  <a:pt x="780" y="30"/>
                </a:lnTo>
                <a:lnTo>
                  <a:pt x="780" y="30"/>
                </a:lnTo>
                <a:lnTo>
                  <a:pt x="780" y="29"/>
                </a:lnTo>
                <a:lnTo>
                  <a:pt x="780" y="29"/>
                </a:lnTo>
                <a:lnTo>
                  <a:pt x="781" y="29"/>
                </a:lnTo>
                <a:lnTo>
                  <a:pt x="781" y="29"/>
                </a:lnTo>
                <a:lnTo>
                  <a:pt x="781" y="28"/>
                </a:lnTo>
                <a:lnTo>
                  <a:pt x="781" y="28"/>
                </a:lnTo>
                <a:lnTo>
                  <a:pt x="781" y="28"/>
                </a:lnTo>
                <a:lnTo>
                  <a:pt x="782" y="27"/>
                </a:lnTo>
                <a:lnTo>
                  <a:pt x="782" y="26"/>
                </a:lnTo>
                <a:lnTo>
                  <a:pt x="782" y="6"/>
                </a:lnTo>
                <a:lnTo>
                  <a:pt x="782" y="6"/>
                </a:lnTo>
                <a:lnTo>
                  <a:pt x="782" y="5"/>
                </a:lnTo>
                <a:lnTo>
                  <a:pt x="782" y="5"/>
                </a:lnTo>
                <a:lnTo>
                  <a:pt x="781" y="5"/>
                </a:lnTo>
                <a:lnTo>
                  <a:pt x="781" y="4"/>
                </a:lnTo>
                <a:lnTo>
                  <a:pt x="781" y="4"/>
                </a:lnTo>
                <a:lnTo>
                  <a:pt x="781" y="4"/>
                </a:lnTo>
                <a:lnTo>
                  <a:pt x="781" y="3"/>
                </a:lnTo>
                <a:lnTo>
                  <a:pt x="780" y="3"/>
                </a:lnTo>
                <a:lnTo>
                  <a:pt x="780" y="3"/>
                </a:lnTo>
                <a:lnTo>
                  <a:pt x="780" y="3"/>
                </a:lnTo>
                <a:lnTo>
                  <a:pt x="779" y="3"/>
                </a:lnTo>
                <a:lnTo>
                  <a:pt x="779" y="2"/>
                </a:lnTo>
                <a:lnTo>
                  <a:pt x="778" y="2"/>
                </a:lnTo>
                <a:lnTo>
                  <a:pt x="777" y="2"/>
                </a:lnTo>
                <a:lnTo>
                  <a:pt x="777" y="0"/>
                </a:lnTo>
                <a:lnTo>
                  <a:pt x="793" y="0"/>
                </a:lnTo>
                <a:lnTo>
                  <a:pt x="793" y="2"/>
                </a:lnTo>
                <a:lnTo>
                  <a:pt x="792" y="2"/>
                </a:lnTo>
                <a:lnTo>
                  <a:pt x="792" y="2"/>
                </a:lnTo>
                <a:lnTo>
                  <a:pt x="791" y="2"/>
                </a:lnTo>
                <a:lnTo>
                  <a:pt x="791" y="2"/>
                </a:lnTo>
                <a:lnTo>
                  <a:pt x="791" y="3"/>
                </a:lnTo>
                <a:lnTo>
                  <a:pt x="790" y="3"/>
                </a:lnTo>
                <a:lnTo>
                  <a:pt x="790" y="3"/>
                </a:lnTo>
                <a:lnTo>
                  <a:pt x="790" y="3"/>
                </a:lnTo>
                <a:lnTo>
                  <a:pt x="789" y="3"/>
                </a:lnTo>
                <a:lnTo>
                  <a:pt x="789" y="4"/>
                </a:lnTo>
                <a:lnTo>
                  <a:pt x="789" y="4"/>
                </a:lnTo>
                <a:lnTo>
                  <a:pt x="789" y="4"/>
                </a:lnTo>
                <a:lnTo>
                  <a:pt x="789" y="5"/>
                </a:lnTo>
                <a:lnTo>
                  <a:pt x="789" y="5"/>
                </a:lnTo>
                <a:lnTo>
                  <a:pt x="789" y="5"/>
                </a:lnTo>
                <a:lnTo>
                  <a:pt x="789" y="6"/>
                </a:lnTo>
                <a:lnTo>
                  <a:pt x="789" y="6"/>
                </a:lnTo>
                <a:lnTo>
                  <a:pt x="789" y="15"/>
                </a:lnTo>
                <a:lnTo>
                  <a:pt x="789" y="15"/>
                </a:lnTo>
                <a:lnTo>
                  <a:pt x="790" y="15"/>
                </a:lnTo>
                <a:lnTo>
                  <a:pt x="791" y="15"/>
                </a:lnTo>
                <a:lnTo>
                  <a:pt x="792" y="14"/>
                </a:lnTo>
                <a:lnTo>
                  <a:pt x="793" y="14"/>
                </a:lnTo>
                <a:lnTo>
                  <a:pt x="793" y="13"/>
                </a:lnTo>
                <a:lnTo>
                  <a:pt x="794" y="12"/>
                </a:lnTo>
                <a:lnTo>
                  <a:pt x="795" y="12"/>
                </a:lnTo>
                <a:lnTo>
                  <a:pt x="796" y="10"/>
                </a:lnTo>
                <a:lnTo>
                  <a:pt x="797" y="9"/>
                </a:lnTo>
                <a:lnTo>
                  <a:pt x="798" y="8"/>
                </a:lnTo>
                <a:lnTo>
                  <a:pt x="799" y="7"/>
                </a:lnTo>
                <a:lnTo>
                  <a:pt x="799" y="6"/>
                </a:lnTo>
                <a:lnTo>
                  <a:pt x="800" y="5"/>
                </a:lnTo>
                <a:lnTo>
                  <a:pt x="800" y="5"/>
                </a:lnTo>
                <a:lnTo>
                  <a:pt x="800" y="4"/>
                </a:lnTo>
                <a:lnTo>
                  <a:pt x="800" y="4"/>
                </a:lnTo>
                <a:lnTo>
                  <a:pt x="800" y="3"/>
                </a:lnTo>
                <a:lnTo>
                  <a:pt x="800" y="3"/>
                </a:lnTo>
                <a:lnTo>
                  <a:pt x="799" y="3"/>
                </a:lnTo>
                <a:lnTo>
                  <a:pt x="799" y="3"/>
                </a:lnTo>
                <a:lnTo>
                  <a:pt x="798" y="2"/>
                </a:lnTo>
                <a:lnTo>
                  <a:pt x="798" y="2"/>
                </a:lnTo>
                <a:lnTo>
                  <a:pt x="797" y="2"/>
                </a:lnTo>
                <a:lnTo>
                  <a:pt x="796" y="2"/>
                </a:lnTo>
                <a:lnTo>
                  <a:pt x="796" y="0"/>
                </a:lnTo>
                <a:lnTo>
                  <a:pt x="810" y="0"/>
                </a:lnTo>
                <a:lnTo>
                  <a:pt x="810" y="2"/>
                </a:lnTo>
                <a:lnTo>
                  <a:pt x="809" y="2"/>
                </a:lnTo>
                <a:lnTo>
                  <a:pt x="808" y="3"/>
                </a:lnTo>
                <a:lnTo>
                  <a:pt x="807" y="3"/>
                </a:lnTo>
                <a:lnTo>
                  <a:pt x="807" y="3"/>
                </a:lnTo>
                <a:lnTo>
                  <a:pt x="806" y="3"/>
                </a:lnTo>
                <a:lnTo>
                  <a:pt x="805" y="3"/>
                </a:lnTo>
                <a:lnTo>
                  <a:pt x="805" y="4"/>
                </a:lnTo>
                <a:lnTo>
                  <a:pt x="805" y="4"/>
                </a:lnTo>
                <a:lnTo>
                  <a:pt x="804" y="5"/>
                </a:lnTo>
                <a:lnTo>
                  <a:pt x="803" y="5"/>
                </a:lnTo>
                <a:lnTo>
                  <a:pt x="803" y="7"/>
                </a:lnTo>
                <a:lnTo>
                  <a:pt x="802" y="8"/>
                </a:lnTo>
                <a:lnTo>
                  <a:pt x="800" y="10"/>
                </a:lnTo>
                <a:lnTo>
                  <a:pt x="799" y="12"/>
                </a:lnTo>
                <a:lnTo>
                  <a:pt x="798" y="12"/>
                </a:lnTo>
                <a:lnTo>
                  <a:pt x="797" y="13"/>
                </a:lnTo>
                <a:lnTo>
                  <a:pt x="797" y="14"/>
                </a:lnTo>
                <a:lnTo>
                  <a:pt x="796" y="14"/>
                </a:lnTo>
                <a:lnTo>
                  <a:pt x="796" y="14"/>
                </a:lnTo>
                <a:lnTo>
                  <a:pt x="797" y="15"/>
                </a:lnTo>
                <a:lnTo>
                  <a:pt x="798" y="15"/>
                </a:lnTo>
                <a:lnTo>
                  <a:pt x="798" y="16"/>
                </a:lnTo>
                <a:lnTo>
                  <a:pt x="800" y="17"/>
                </a:lnTo>
                <a:lnTo>
                  <a:pt x="802" y="20"/>
                </a:lnTo>
                <a:lnTo>
                  <a:pt x="806" y="25"/>
                </a:lnTo>
                <a:lnTo>
                  <a:pt x="807" y="26"/>
                </a:lnTo>
                <a:lnTo>
                  <a:pt x="808" y="27"/>
                </a:lnTo>
                <a:lnTo>
                  <a:pt x="808" y="28"/>
                </a:lnTo>
                <a:lnTo>
                  <a:pt x="809" y="28"/>
                </a:lnTo>
                <a:lnTo>
                  <a:pt x="809" y="28"/>
                </a:lnTo>
                <a:lnTo>
                  <a:pt x="810" y="29"/>
                </a:lnTo>
                <a:lnTo>
                  <a:pt x="810" y="29"/>
                </a:lnTo>
                <a:lnTo>
                  <a:pt x="811" y="29"/>
                </a:lnTo>
                <a:lnTo>
                  <a:pt x="811" y="29"/>
                </a:lnTo>
                <a:lnTo>
                  <a:pt x="812" y="30"/>
                </a:lnTo>
                <a:lnTo>
                  <a:pt x="812" y="30"/>
                </a:lnTo>
                <a:lnTo>
                  <a:pt x="813" y="30"/>
                </a:lnTo>
                <a:lnTo>
                  <a:pt x="813" y="30"/>
                </a:lnTo>
                <a:lnTo>
                  <a:pt x="814" y="30"/>
                </a:lnTo>
                <a:lnTo>
                  <a:pt x="814" y="32"/>
                </a:lnTo>
                <a:lnTo>
                  <a:pt x="796" y="32"/>
                </a:lnTo>
                <a:lnTo>
                  <a:pt x="796" y="30"/>
                </a:lnTo>
                <a:lnTo>
                  <a:pt x="797" y="30"/>
                </a:lnTo>
                <a:lnTo>
                  <a:pt x="798" y="30"/>
                </a:lnTo>
                <a:lnTo>
                  <a:pt x="798" y="30"/>
                </a:lnTo>
                <a:lnTo>
                  <a:pt x="799" y="29"/>
                </a:lnTo>
                <a:lnTo>
                  <a:pt x="799" y="29"/>
                </a:lnTo>
                <a:lnTo>
                  <a:pt x="800" y="29"/>
                </a:lnTo>
                <a:lnTo>
                  <a:pt x="800" y="29"/>
                </a:lnTo>
                <a:lnTo>
                  <a:pt x="800" y="28"/>
                </a:lnTo>
                <a:lnTo>
                  <a:pt x="800" y="28"/>
                </a:lnTo>
                <a:lnTo>
                  <a:pt x="799" y="27"/>
                </a:lnTo>
                <a:lnTo>
                  <a:pt x="798" y="26"/>
                </a:lnTo>
                <a:lnTo>
                  <a:pt x="797" y="25"/>
                </a:lnTo>
                <a:lnTo>
                  <a:pt x="795" y="22"/>
                </a:lnTo>
                <a:lnTo>
                  <a:pt x="792" y="19"/>
                </a:lnTo>
                <a:lnTo>
                  <a:pt x="792" y="18"/>
                </a:lnTo>
                <a:lnTo>
                  <a:pt x="791" y="18"/>
                </a:lnTo>
                <a:lnTo>
                  <a:pt x="791" y="18"/>
                </a:lnTo>
                <a:lnTo>
                  <a:pt x="790" y="17"/>
                </a:lnTo>
                <a:lnTo>
                  <a:pt x="790" y="17"/>
                </a:lnTo>
                <a:lnTo>
                  <a:pt x="789" y="17"/>
                </a:lnTo>
                <a:lnTo>
                  <a:pt x="789" y="17"/>
                </a:lnTo>
                <a:lnTo>
                  <a:pt x="789" y="17"/>
                </a:lnTo>
                <a:close/>
              </a:path>
            </a:pathLst>
          </a:custGeom>
          <a:solidFill>
            <a:srgbClr val="0E0C0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576" name="picture 1576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10786871" y="7357489"/>
            <a:ext cx="42243" cy="53543"/>
          </a:xfrm>
          <a:prstGeom prst="rect">
            <a:avLst/>
          </a:prstGeom>
        </p:spPr>
      </p:pic>
      <p:pic>
        <p:nvPicPr>
          <p:cNvPr id="1578" name="picture 157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12656553" y="597420"/>
            <a:ext cx="15240" cy="30569"/>
          </a:xfrm>
          <a:prstGeom prst="rect">
            <a:avLst/>
          </a:prstGeom>
        </p:spPr>
      </p:pic>
      <p:pic>
        <p:nvPicPr>
          <p:cNvPr id="1580" name="picture 1580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861187" y="596150"/>
            <a:ext cx="15239" cy="3056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166"/>
          <p:cNvGrpSpPr/>
          <p:nvPr/>
        </p:nvGrpSpPr>
        <p:grpSpPr>
          <a:xfrm rot="21600000">
            <a:off x="829637" y="2068335"/>
            <a:ext cx="5020550" cy="2140458"/>
            <a:chOff x="0" y="0"/>
            <a:chExt cx="5020550" cy="2140458"/>
          </a:xfrm>
        </p:grpSpPr>
        <p:sp>
          <p:nvSpPr>
            <p:cNvPr id="1582" name="rect 1582"/>
            <p:cNvSpPr/>
            <p:nvPr/>
          </p:nvSpPr>
          <p:spPr>
            <a:xfrm>
              <a:off x="0" y="0"/>
              <a:ext cx="5020550" cy="2140458"/>
            </a:xfrm>
            <a:prstGeom prst="rect">
              <a:avLst/>
            </a:prstGeom>
            <a:solidFill>
              <a:srgbClr val="F2F3F4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584" name="picture 158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3190942" y="295032"/>
              <a:ext cx="1550389" cy="1550389"/>
            </a:xfrm>
            <a:prstGeom prst="rect">
              <a:avLst/>
            </a:prstGeom>
          </p:spPr>
        </p:pic>
        <p:sp>
          <p:nvSpPr>
            <p:cNvPr id="1586" name="textbox 1586"/>
            <p:cNvSpPr/>
            <p:nvPr/>
          </p:nvSpPr>
          <p:spPr>
            <a:xfrm>
              <a:off x="409910" y="504163"/>
              <a:ext cx="2380614" cy="8794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27050" algn="l" rtl="0" eaLnBrk="0">
                <a:lnSpc>
                  <a:spcPct val="86000"/>
                </a:lnSpc>
              </a:pPr>
              <a:r>
                <a:rPr sz="1800" b="1" kern="0" spc="-5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2025年12月</a:t>
              </a:r>
              <a:endParaRPr sz="1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60325" indent="-47625" algn="l" rtl="0" eaLnBrk="0">
                <a:lnSpc>
                  <a:spcPct val="108000"/>
                </a:lnSpc>
                <a:spcBef>
                  <a:spcPts val="190"/>
                </a:spcBef>
              </a:pPr>
              <a:r>
                <a:rPr sz="1800" b="1" kern="0" spc="-1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上海市公安局率先推出</a:t>
              </a:r>
              <a:r>
                <a:rPr sz="1800" b="1" kern="0" spc="-12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仆803反诈”智能体App</a:t>
              </a:r>
              <a:endParaRPr sz="1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588" name="picture 158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236416" y="1518868"/>
              <a:ext cx="2637040" cy="108617"/>
            </a:xfrm>
            <a:prstGeom prst="rect">
              <a:avLst/>
            </a:prstGeom>
          </p:spPr>
        </p:pic>
      </p:grpSp>
      <p:sp>
        <p:nvSpPr>
          <p:cNvPr id="1590" name="rect 1590"/>
          <p:cNvSpPr/>
          <p:nvPr/>
        </p:nvSpPr>
        <p:spPr>
          <a:xfrm>
            <a:off x="2727482" y="5748465"/>
            <a:ext cx="3124860" cy="2629052"/>
          </a:xfrm>
          <a:prstGeom prst="rect">
            <a:avLst/>
          </a:prstGeom>
          <a:solidFill>
            <a:srgbClr val="E1F4FC">
              <a:alpha val="44705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592" name="picture 15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9282" y="4953164"/>
            <a:ext cx="1590948" cy="3915426"/>
          </a:xfrm>
          <a:prstGeom prst="rect">
            <a:avLst/>
          </a:prstGeom>
        </p:spPr>
      </p:pic>
      <p:grpSp>
        <p:nvGrpSpPr>
          <p:cNvPr id="168" name="group 168"/>
          <p:cNvGrpSpPr/>
          <p:nvPr/>
        </p:nvGrpSpPr>
        <p:grpSpPr>
          <a:xfrm rot="21600000">
            <a:off x="7676053" y="4152431"/>
            <a:ext cx="3168001" cy="1872364"/>
            <a:chOff x="0" y="0"/>
            <a:chExt cx="3168001" cy="1872364"/>
          </a:xfrm>
        </p:grpSpPr>
        <p:pic>
          <p:nvPicPr>
            <p:cNvPr id="1594" name="picture 159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168001" cy="1872364"/>
            </a:xfrm>
            <a:prstGeom prst="rect">
              <a:avLst/>
            </a:prstGeom>
          </p:spPr>
        </p:pic>
        <p:sp>
          <p:nvSpPr>
            <p:cNvPr id="1596" name="rect 1596"/>
            <p:cNvSpPr/>
            <p:nvPr/>
          </p:nvSpPr>
          <p:spPr>
            <a:xfrm>
              <a:off x="274939" y="313036"/>
              <a:ext cx="1416634" cy="193522"/>
            </a:xfrm>
            <a:prstGeom prst="rect">
              <a:avLst/>
            </a:prstGeom>
            <a:solidFill>
              <a:srgbClr val="277DC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98" name="textbox 1598"/>
            <p:cNvSpPr/>
            <p:nvPr/>
          </p:nvSpPr>
          <p:spPr>
            <a:xfrm>
              <a:off x="263864" y="42483"/>
              <a:ext cx="2615564" cy="16338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6215" algn="l" rtl="0" eaLnBrk="0">
                <a:lnSpc>
                  <a:spcPct val="86000"/>
                </a:lnSpc>
              </a:pPr>
              <a:r>
                <a:rPr sz="1500" b="1" kern="0" spc="-2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功能二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82550" algn="l" rtl="0" eaLnBrk="0">
                <a:lnSpc>
                  <a:spcPct val="87000"/>
                </a:lnSpc>
                <a:spcBef>
                  <a:spcPts val="595"/>
                </a:spcBef>
              </a:pPr>
              <a:r>
                <a:rPr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反诈资讯模块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40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13690" algn="l" rtl="0" eaLnBrk="0">
                <a:lnSpc>
                  <a:spcPct val="126000"/>
                </a:lnSpc>
                <a:spcBef>
                  <a:spcPts val="0"/>
                </a:spcBef>
              </a:pPr>
              <a:r>
                <a:rPr sz="11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内嵌“803反诈”新媒体矩阵，定期</a:t>
              </a:r>
              <a:r>
                <a:rPr sz="11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更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新发布反诈动态、高发诈骗类型预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警及</a:t>
              </a: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典型案例手法拆解等内容，以图文+短</a:t>
              </a:r>
              <a:r>
                <a:rPr sz="1200" kern="0" spc="-6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视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频的形式让用户第一时间了解诈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骗新动</a:t>
              </a:r>
              <a:r>
                <a:rPr sz="1200" kern="0" spc="-7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向。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70" name="group 170"/>
          <p:cNvGrpSpPr/>
          <p:nvPr/>
        </p:nvGrpSpPr>
        <p:grpSpPr>
          <a:xfrm rot="21600000">
            <a:off x="7676055" y="1877651"/>
            <a:ext cx="3168001" cy="1855295"/>
            <a:chOff x="0" y="0"/>
            <a:chExt cx="3168001" cy="1855295"/>
          </a:xfrm>
        </p:grpSpPr>
        <p:pic>
          <p:nvPicPr>
            <p:cNvPr id="1600" name="picture 160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3168001" cy="1855295"/>
            </a:xfrm>
            <a:prstGeom prst="rect">
              <a:avLst/>
            </a:prstGeom>
          </p:spPr>
        </p:pic>
        <p:sp>
          <p:nvSpPr>
            <p:cNvPr id="1602" name="rect 1602"/>
            <p:cNvSpPr/>
            <p:nvPr/>
          </p:nvSpPr>
          <p:spPr>
            <a:xfrm>
              <a:off x="274935" y="302704"/>
              <a:ext cx="2310751" cy="193522"/>
            </a:xfrm>
            <a:prstGeom prst="rect">
              <a:avLst/>
            </a:prstGeom>
            <a:solidFill>
              <a:srgbClr val="277DC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04" name="textbox 1604"/>
            <p:cNvSpPr/>
            <p:nvPr/>
          </p:nvSpPr>
          <p:spPr>
            <a:xfrm>
              <a:off x="247444" y="30260"/>
              <a:ext cx="2678429" cy="16332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2725" algn="l" rtl="0" eaLnBrk="0">
                <a:lnSpc>
                  <a:spcPct val="86000"/>
                </a:lnSpc>
              </a:pPr>
              <a:r>
                <a:rPr sz="1500" b="1" kern="0" spc="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功能一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92075" algn="l" rtl="0" eaLnBrk="0">
                <a:lnSpc>
                  <a:spcPct val="86000"/>
                </a:lnSpc>
                <a:spcBef>
                  <a:spcPts val="590"/>
                </a:spcBef>
              </a:pPr>
              <a:r>
                <a:rPr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Al大模型智能问答模块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indent="304800" algn="l" rtl="0" eaLnBrk="0">
                <a:lnSpc>
                  <a:spcPct val="124000"/>
                </a:lnSpc>
                <a:spcBef>
                  <a:spcPts val="345"/>
                </a:spcBef>
              </a:pPr>
              <a:r>
                <a:rPr sz="1200" kern="0" spc="-7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用户提问后，系统将从风险分析、诈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骗类型识别、防范建</a:t>
              </a:r>
              <a:r>
                <a:rPr sz="12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议等多个维度回答，</a:t>
              </a:r>
              <a:r>
                <a:rPr sz="1200" kern="0" spc="-10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并同步关联“803反诈”相关视频案例，实</a:t>
              </a:r>
              <a:r>
                <a:rPr sz="1200" kern="0" spc="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时为用户提供反诈知识学习和涉诈场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景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判断服务。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606" name="textbox 1606"/>
          <p:cNvSpPr/>
          <p:nvPr/>
        </p:nvSpPr>
        <p:spPr>
          <a:xfrm>
            <a:off x="2913175" y="6206426"/>
            <a:ext cx="2809239" cy="2017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25120" algn="l" rtl="0" eaLnBrk="0">
              <a:lnSpc>
                <a:spcPct val="119000"/>
              </a:lnSpc>
            </a:pP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“803反诈”智能体App是一款集智能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问答、反诈辞典、反诈资讯、典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型宣防提示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于一体的移动端反诈软件，通过深度融合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AI大数据模型，以真实案例和生活中常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诈骗场景为基础，打造反诈领域智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能助手，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为群众提供随时能用的反诈咨询服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务。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indent="320675" algn="l" rtl="0" eaLnBrk="0">
              <a:lnSpc>
                <a:spcPct val="117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目前，该App已在各大应用市场全面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上架，同步推出微信小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程序。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72" name="group 172"/>
          <p:cNvGrpSpPr/>
          <p:nvPr/>
        </p:nvGrpSpPr>
        <p:grpSpPr>
          <a:xfrm rot="21600000">
            <a:off x="7676055" y="6554300"/>
            <a:ext cx="3168002" cy="1635254"/>
            <a:chOff x="0" y="0"/>
            <a:chExt cx="3168002" cy="1635254"/>
          </a:xfrm>
        </p:grpSpPr>
        <p:pic>
          <p:nvPicPr>
            <p:cNvPr id="1608" name="picture 160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3168002" cy="1635254"/>
            </a:xfrm>
            <a:prstGeom prst="rect">
              <a:avLst/>
            </a:prstGeom>
          </p:spPr>
        </p:pic>
        <p:sp>
          <p:nvSpPr>
            <p:cNvPr id="1610" name="rect 1610"/>
            <p:cNvSpPr/>
            <p:nvPr/>
          </p:nvSpPr>
          <p:spPr>
            <a:xfrm>
              <a:off x="274932" y="318847"/>
              <a:ext cx="1425435" cy="193522"/>
            </a:xfrm>
            <a:prstGeom prst="rect">
              <a:avLst/>
            </a:prstGeom>
            <a:solidFill>
              <a:srgbClr val="277DC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12" name="textbox 1612"/>
            <p:cNvSpPr/>
            <p:nvPr/>
          </p:nvSpPr>
          <p:spPr>
            <a:xfrm>
              <a:off x="263111" y="41000"/>
              <a:ext cx="2684779" cy="14141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7485" algn="l" rtl="0" eaLnBrk="0">
                <a:lnSpc>
                  <a:spcPct val="86000"/>
                </a:lnSpc>
              </a:pPr>
              <a:r>
                <a:rPr sz="1500" b="1" kern="0" spc="-2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功能三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83185" algn="l" rtl="0" eaLnBrk="0">
                <a:lnSpc>
                  <a:spcPct val="87000"/>
                </a:lnSpc>
                <a:spcBef>
                  <a:spcPts val="630"/>
                </a:spcBef>
              </a:pPr>
              <a:r>
                <a:rPr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反诈辞典模块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4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14325" algn="l" rtl="0" eaLnBrk="0">
                <a:lnSpc>
                  <a:spcPct val="123000"/>
                </a:lnSpc>
                <a:spcBef>
                  <a:spcPts val="5"/>
                </a:spcBef>
              </a:pP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内嵌《防范电信网络诈骗宣传手册》</a:t>
              </a:r>
              <a:r>
                <a:rPr sz="1200" kern="0" spc="-7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电子版，用户可以通过分类浏览、关键词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检索及语音朗读的形式，系统学习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反诈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知识。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1614" name="picture 16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085167" y="6662300"/>
            <a:ext cx="1410434" cy="1570558"/>
          </a:xfrm>
          <a:prstGeom prst="rect">
            <a:avLst/>
          </a:prstGeom>
        </p:spPr>
      </p:pic>
      <p:pic>
        <p:nvPicPr>
          <p:cNvPr id="1616" name="picture 16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1085167" y="4370105"/>
            <a:ext cx="1410434" cy="1570558"/>
          </a:xfrm>
          <a:prstGeom prst="rect">
            <a:avLst/>
          </a:prstGeom>
        </p:spPr>
      </p:pic>
      <p:pic>
        <p:nvPicPr>
          <p:cNvPr id="1618" name="picture 16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1624296" y="2088315"/>
            <a:ext cx="871305" cy="1570558"/>
          </a:xfrm>
          <a:prstGeom prst="rect">
            <a:avLst/>
          </a:prstGeom>
        </p:spPr>
      </p:pic>
      <p:pic>
        <p:nvPicPr>
          <p:cNvPr id="1620" name="picture 16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55301" y="1202256"/>
            <a:ext cx="2945380" cy="453052"/>
          </a:xfrm>
          <a:prstGeom prst="rect">
            <a:avLst/>
          </a:prstGeom>
        </p:spPr>
      </p:pic>
      <p:grpSp>
        <p:nvGrpSpPr>
          <p:cNvPr id="174" name="group 174"/>
          <p:cNvGrpSpPr/>
          <p:nvPr/>
        </p:nvGrpSpPr>
        <p:grpSpPr>
          <a:xfrm rot="21600000">
            <a:off x="2511723" y="5604249"/>
            <a:ext cx="3347098" cy="366471"/>
            <a:chOff x="0" y="0"/>
            <a:chExt cx="3347098" cy="366471"/>
          </a:xfrm>
        </p:grpSpPr>
        <p:pic>
          <p:nvPicPr>
            <p:cNvPr id="1622" name="picture 162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3347098" cy="366471"/>
            </a:xfrm>
            <a:prstGeom prst="rect">
              <a:avLst/>
            </a:prstGeom>
          </p:spPr>
        </p:pic>
        <p:sp>
          <p:nvSpPr>
            <p:cNvPr id="1624" name="textbox 1624"/>
            <p:cNvSpPr/>
            <p:nvPr/>
          </p:nvSpPr>
          <p:spPr>
            <a:xfrm>
              <a:off x="-12700" y="-12700"/>
              <a:ext cx="3373120" cy="3956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99110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1500" b="1" kern="0" spc="-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仆803反诈”智能体App基本介</a:t>
              </a:r>
              <a:r>
                <a:rPr sz="1500" b="1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绍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626" name="textbox 1626"/>
          <p:cNvSpPr/>
          <p:nvPr/>
        </p:nvSpPr>
        <p:spPr>
          <a:xfrm>
            <a:off x="3148451" y="8886780"/>
            <a:ext cx="7245984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⸺26⸺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                                                                                                                                                                        </a:t>
            </a: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⸺27⸺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628" name="textbox 1628"/>
          <p:cNvSpPr/>
          <p:nvPr/>
        </p:nvSpPr>
        <p:spPr>
          <a:xfrm>
            <a:off x="7667995" y="1213183"/>
            <a:ext cx="1842770" cy="360045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1625" algn="l" rtl="0" eaLnBrk="0">
              <a:lnSpc>
                <a:spcPct val="87000"/>
              </a:lnSpc>
              <a:spcBef>
                <a:spcPts val="0"/>
              </a:spcBef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三大功能介绍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630" name="picture 16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986008" y="1351126"/>
            <a:ext cx="478642" cy="265345"/>
          </a:xfrm>
          <a:prstGeom prst="rect">
            <a:avLst/>
          </a:prstGeom>
        </p:spPr>
      </p:pic>
      <p:sp>
        <p:nvSpPr>
          <p:cNvPr id="1632" name="textbox 1632"/>
          <p:cNvSpPr/>
          <p:nvPr/>
        </p:nvSpPr>
        <p:spPr>
          <a:xfrm>
            <a:off x="1112777" y="1286870"/>
            <a:ext cx="2332989" cy="250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四、仆803反诈”智能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34" name="rect 1634"/>
          <p:cNvSpPr/>
          <p:nvPr/>
        </p:nvSpPr>
        <p:spPr>
          <a:xfrm>
            <a:off x="11308628" y="627988"/>
            <a:ext cx="1444015" cy="162128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36" name="textbox 1636"/>
          <p:cNvSpPr/>
          <p:nvPr/>
        </p:nvSpPr>
        <p:spPr>
          <a:xfrm>
            <a:off x="11295928" y="584720"/>
            <a:ext cx="160083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  <a:tabLst>
                <a:tab pos="377190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638" name="picture 163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2645057" y="597420"/>
            <a:ext cx="227101" cy="222148"/>
          </a:xfrm>
          <a:prstGeom prst="rect">
            <a:avLst/>
          </a:prstGeom>
        </p:spPr>
      </p:pic>
      <p:sp>
        <p:nvSpPr>
          <p:cNvPr id="1640" name="rect 1640"/>
          <p:cNvSpPr/>
          <p:nvPr/>
        </p:nvSpPr>
        <p:spPr>
          <a:xfrm>
            <a:off x="780332" y="626723"/>
            <a:ext cx="1444015" cy="162128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42" name="textbox 1642"/>
          <p:cNvSpPr/>
          <p:nvPr/>
        </p:nvSpPr>
        <p:spPr>
          <a:xfrm>
            <a:off x="636625" y="583450"/>
            <a:ext cx="160083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spcBef>
                <a:spcPts val="0"/>
              </a:spcBef>
              <a:tabLst>
                <a:tab pos="45021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644" name="picture 164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649325" y="596150"/>
            <a:ext cx="227101" cy="222148"/>
          </a:xfrm>
          <a:prstGeom prst="rect">
            <a:avLst/>
          </a:prstGeom>
        </p:spPr>
      </p:pic>
      <p:pic>
        <p:nvPicPr>
          <p:cNvPr id="1646" name="picture 164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1085167" y="2559187"/>
            <a:ext cx="420674" cy="492226"/>
          </a:xfrm>
          <a:prstGeom prst="rect">
            <a:avLst/>
          </a:prstGeom>
        </p:spPr>
      </p:pic>
      <p:pic>
        <p:nvPicPr>
          <p:cNvPr id="1648" name="picture 164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185866" y="626723"/>
            <a:ext cx="463427" cy="162128"/>
          </a:xfrm>
          <a:prstGeom prst="rect">
            <a:avLst/>
          </a:prstGeom>
        </p:spPr>
      </p:pic>
      <p:pic>
        <p:nvPicPr>
          <p:cNvPr id="1650" name="picture 165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0883685" y="627989"/>
            <a:ext cx="463422" cy="162126"/>
          </a:xfrm>
          <a:prstGeom prst="rect">
            <a:avLst/>
          </a:prstGeom>
        </p:spPr>
      </p:pic>
      <p:sp>
        <p:nvSpPr>
          <p:cNvPr id="1652" name="path 1652"/>
          <p:cNvSpPr/>
          <p:nvPr/>
        </p:nvSpPr>
        <p:spPr>
          <a:xfrm>
            <a:off x="7667999" y="1570002"/>
            <a:ext cx="5039994" cy="6350"/>
          </a:xfrm>
          <a:custGeom>
            <a:avLst/>
            <a:gdLst/>
            <a:ahLst/>
            <a:cxnLst/>
            <a:rect l="0" t="0" r="0" b="0"/>
            <a:pathLst>
              <a:path w="7936" h="10">
                <a:moveTo>
                  <a:pt x="0" y="5"/>
                </a:moveTo>
                <a:lnTo>
                  <a:pt x="7936" y="5"/>
                </a:lnTo>
              </a:path>
            </a:pathLst>
          </a:custGeom>
          <a:noFill/>
          <a:ln w="6350" cap="flat">
            <a:solidFill>
              <a:srgbClr val="277DC1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654" name="picture 165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2656553" y="597420"/>
            <a:ext cx="15240" cy="30569"/>
          </a:xfrm>
          <a:prstGeom prst="rect">
            <a:avLst/>
          </a:prstGeom>
        </p:spPr>
      </p:pic>
      <p:pic>
        <p:nvPicPr>
          <p:cNvPr id="1656" name="picture 165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861187" y="596150"/>
            <a:ext cx="15239" cy="3056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" name="picture 1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3536003" cy="9576003"/>
          </a:xfrm>
          <a:prstGeom prst="rect">
            <a:avLst/>
          </a:prstGeom>
        </p:spPr>
      </p:pic>
      <p:sp>
        <p:nvSpPr>
          <p:cNvPr id="1660" name="textbox 1660"/>
          <p:cNvSpPr/>
          <p:nvPr/>
        </p:nvSpPr>
        <p:spPr>
          <a:xfrm>
            <a:off x="3148451" y="8886775"/>
            <a:ext cx="7245984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-28-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-29-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76" name="group 176"/>
          <p:cNvGrpSpPr/>
          <p:nvPr/>
        </p:nvGrpSpPr>
        <p:grpSpPr>
          <a:xfrm rot="21600000">
            <a:off x="831880" y="5163754"/>
            <a:ext cx="5041442" cy="4412248"/>
            <a:chOff x="0" y="0"/>
            <a:chExt cx="5041442" cy="4412248"/>
          </a:xfrm>
        </p:grpSpPr>
        <p:pic>
          <p:nvPicPr>
            <p:cNvPr id="1662" name="picture 166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041442" cy="4412248"/>
            </a:xfrm>
            <a:prstGeom prst="rect">
              <a:avLst/>
            </a:prstGeom>
          </p:spPr>
        </p:pic>
        <p:sp>
          <p:nvSpPr>
            <p:cNvPr id="1664" name="textbox 1664"/>
            <p:cNvSpPr/>
            <p:nvPr/>
          </p:nvSpPr>
          <p:spPr>
            <a:xfrm>
              <a:off x="2381272" y="1324654"/>
              <a:ext cx="579119" cy="4406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6380" algn="l" rtl="0" eaLnBrk="0">
                <a:lnSpc>
                  <a:spcPct val="93000"/>
                </a:lnSpc>
              </a:pPr>
              <a:r>
                <a:rPr sz="300" b="1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短信</a:t>
              </a:r>
              <a:endParaRPr sz="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9370" algn="l" rtl="0" eaLnBrk="0">
                <a:lnSpc>
                  <a:spcPct val="87000"/>
                </a:lnSpc>
                <a:spcBef>
                  <a:spcPts val="425"/>
                </a:spcBef>
              </a:pPr>
              <a:r>
                <a:rPr sz="300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【中国移动】尊敬的客户，您好！</a:t>
              </a:r>
              <a:endParaRPr sz="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32715" algn="l" rtl="0" eaLnBrk="0">
                <a:lnSpc>
                  <a:spcPct val="86000"/>
                </a:lnSpc>
                <a:spcBef>
                  <a:spcPts val="50"/>
                </a:spcBef>
              </a:pPr>
              <a:r>
                <a:rPr sz="3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您即将接听的电话</a:t>
              </a:r>
              <a:endParaRPr sz="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ts val="290"/>
                </a:lnSpc>
                <a:spcBef>
                  <a:spcPts val="50"/>
                </a:spcBef>
              </a:pPr>
              <a:r>
                <a:rPr sz="200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00</a:t>
              </a:r>
              <a:r>
                <a:rPr sz="2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60 6</a:t>
              </a:r>
              <a:r>
                <a:rPr sz="200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★★★★</a:t>
              </a:r>
              <a:r>
                <a:rPr sz="200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★★★★为境外来电，请</a:t>
              </a:r>
              <a:endParaRPr sz="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13030" algn="l" rtl="0" eaLnBrk="0">
                <a:lnSpc>
                  <a:spcPct val="87000"/>
                </a:lnSpc>
                <a:spcBef>
                  <a:spcPts val="70"/>
                </a:spcBef>
              </a:pPr>
              <a:r>
                <a:rPr sz="3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注意辨别，防范风险。</a:t>
              </a:r>
              <a:endParaRPr sz="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0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7650" algn="l" rtl="0" eaLnBrk="0">
                <a:lnSpc>
                  <a:spcPct val="90000"/>
                </a:lnSpc>
                <a:spcBef>
                  <a:spcPts val="0"/>
                </a:spcBef>
              </a:pPr>
              <a:r>
                <a:rPr sz="300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关闭</a:t>
              </a:r>
              <a:endParaRPr sz="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66" name="textbox 1666"/>
            <p:cNvSpPr/>
            <p:nvPr/>
          </p:nvSpPr>
          <p:spPr>
            <a:xfrm>
              <a:off x="2270423" y="756871"/>
              <a:ext cx="495300" cy="1339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2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154000"/>
                </a:lnSpc>
              </a:pPr>
              <a:r>
                <a:rPr sz="300" kern="0" spc="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00 60</a:t>
              </a:r>
              <a:r>
                <a:rPr sz="3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00" kern="0" spc="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</a:t>
              </a:r>
              <a:r>
                <a:rPr sz="300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00" kern="0" spc="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★★★★</a:t>
              </a:r>
              <a:r>
                <a:rPr sz="300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00" kern="0" spc="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★★★★</a:t>
              </a:r>
              <a:r>
                <a:rPr sz="200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境外来电</a:t>
              </a:r>
              <a:endParaRPr sz="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668" name="rect 1668"/>
          <p:cNvSpPr/>
          <p:nvPr/>
        </p:nvSpPr>
        <p:spPr>
          <a:xfrm>
            <a:off x="7661373" y="1598914"/>
            <a:ext cx="5075856" cy="3331809"/>
          </a:xfrm>
          <a:prstGeom prst="rect">
            <a:avLst/>
          </a:prstGeom>
          <a:solidFill>
            <a:srgbClr val="183D5A">
              <a:alpha val="31372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670" name="picture 16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06575" y="5323294"/>
            <a:ext cx="4585455" cy="3672449"/>
          </a:xfrm>
          <a:prstGeom prst="rect">
            <a:avLst/>
          </a:prstGeom>
        </p:spPr>
      </p:pic>
      <p:pic>
        <p:nvPicPr>
          <p:cNvPr id="1672" name="picture 16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423494" y="5359706"/>
            <a:ext cx="1551611" cy="1698165"/>
          </a:xfrm>
          <a:prstGeom prst="rect">
            <a:avLst/>
          </a:prstGeom>
        </p:spPr>
      </p:pic>
      <p:sp>
        <p:nvSpPr>
          <p:cNvPr id="1674" name="rect 1674"/>
          <p:cNvSpPr/>
          <p:nvPr/>
        </p:nvSpPr>
        <p:spPr>
          <a:xfrm>
            <a:off x="7651847" y="1589023"/>
            <a:ext cx="5044808" cy="3276511"/>
          </a:xfrm>
          <a:prstGeom prst="rect">
            <a:avLst/>
          </a:prstGeom>
          <a:solidFill>
            <a:srgbClr val="FFFFFF">
              <a:alpha val="8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76" name="rect 1676"/>
          <p:cNvSpPr/>
          <p:nvPr/>
        </p:nvSpPr>
        <p:spPr>
          <a:xfrm>
            <a:off x="833689" y="2099523"/>
            <a:ext cx="5101421" cy="2968629"/>
          </a:xfrm>
          <a:prstGeom prst="rect">
            <a:avLst/>
          </a:prstGeom>
          <a:solidFill>
            <a:srgbClr val="183D5A">
              <a:alpha val="39215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78" name="group 178"/>
          <p:cNvGrpSpPr/>
          <p:nvPr/>
        </p:nvGrpSpPr>
        <p:grpSpPr>
          <a:xfrm rot="21600000">
            <a:off x="836316" y="1878893"/>
            <a:ext cx="5045438" cy="3125909"/>
            <a:chOff x="0" y="0"/>
            <a:chExt cx="5045438" cy="3125909"/>
          </a:xfrm>
        </p:grpSpPr>
        <p:sp>
          <p:nvSpPr>
            <p:cNvPr id="1678" name="rect 1678"/>
            <p:cNvSpPr/>
            <p:nvPr/>
          </p:nvSpPr>
          <p:spPr>
            <a:xfrm>
              <a:off x="630" y="217337"/>
              <a:ext cx="5044808" cy="290856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680" name="picture 168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682402" cy="442131"/>
            </a:xfrm>
            <a:prstGeom prst="rect">
              <a:avLst/>
            </a:prstGeom>
          </p:spPr>
        </p:pic>
        <p:pic>
          <p:nvPicPr>
            <p:cNvPr id="1682" name="picture 168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907349" y="150157"/>
              <a:ext cx="443662" cy="249835"/>
            </a:xfrm>
            <a:prstGeom prst="rect">
              <a:avLst/>
            </a:prstGeom>
          </p:spPr>
        </p:pic>
        <p:sp>
          <p:nvSpPr>
            <p:cNvPr id="1684" name="textbox 1684"/>
            <p:cNvSpPr/>
            <p:nvPr/>
          </p:nvSpPr>
          <p:spPr>
            <a:xfrm>
              <a:off x="223888" y="81815"/>
              <a:ext cx="4655820" cy="28263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5250" algn="l" rtl="0" eaLnBrk="0">
                <a:lnSpc>
                  <a:spcPct val="86000"/>
                </a:lnSpc>
              </a:pPr>
              <a:r>
                <a:rPr sz="1700" b="1" kern="0" spc="-1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五、境外来电提醒服务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9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07340" algn="l" rtl="0" eaLnBrk="0">
                <a:lnSpc>
                  <a:spcPct val="124000"/>
                </a:lnSpc>
                <a:spcBef>
                  <a:spcPts val="365"/>
                </a:spcBef>
              </a:pP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为帮助群众第一时间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甄别境外来源的电话、短信，工业和信息化部</a:t>
              </a:r>
              <a:r>
                <a:rPr sz="1200" kern="0" spc="-7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于2025年组织中国电信、中国移动、中国联通、中国广电全面推出“境外</a:t>
              </a: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来电提醒”服务。当用户接到境外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来电或收到境外短信时，手机将同步</a:t>
              </a: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弹出提醒信息，告知来电、短信来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源于境外，让用户自主决定是否接听</a:t>
              </a:r>
              <a:r>
                <a:rPr sz="12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或查阅，帮助用户提高反诈防范意识。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154045" algn="l" rtl="0" eaLnBrk="0">
                <a:lnSpc>
                  <a:spcPts val="5515"/>
                </a:lnSpc>
              </a:pPr>
              <a:r>
                <a:rPr sz="4500" b="1" kern="0" spc="-200" dirty="0">
                  <a:solidFill>
                    <a:srgbClr val="277DC1">
                      <a:alpha val="100000"/>
                    </a:srgbClr>
                  </a:solidFill>
                  <a:latin typeface="Swis721 BlkCn BT" panose="020B0806030502040204"/>
                  <a:ea typeface="Swis721 BlkCn BT" panose="020B0806030502040204"/>
                  <a:cs typeface="Swis721 BlkCn BT" panose="020B0806030502040204"/>
                </a:rPr>
                <a:t>25.23</a:t>
              </a:r>
              <a:r>
                <a:rPr sz="4500" kern="0" spc="10" dirty="0">
                  <a:solidFill>
                    <a:srgbClr val="277DC1">
                      <a:alpha val="100000"/>
                    </a:srgbClr>
                  </a:solidFill>
                  <a:latin typeface="Swis721 BlkCn BT" panose="020B0806030502040204"/>
                  <a:ea typeface="Swis721 BlkCn BT" panose="020B0806030502040204"/>
                  <a:cs typeface="Swis721 BlkCn BT" panose="020B0806030502040204"/>
                </a:rPr>
                <a:t>  </a:t>
              </a:r>
              <a:endParaRPr sz="4500" dirty="0">
                <a:latin typeface="Swis721 BlkCn BT" panose="020B0806030502040204"/>
                <a:ea typeface="Swis721 BlkCn BT" panose="020B0806030502040204"/>
                <a:cs typeface="Swis721 BlkCn BT" panose="020B0806030502040204"/>
              </a:endParaRPr>
            </a:p>
          </p:txBody>
        </p:sp>
        <p:pic>
          <p:nvPicPr>
            <p:cNvPr id="1686" name="picture 168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4642534" y="2486738"/>
              <a:ext cx="138514" cy="284184"/>
            </a:xfrm>
            <a:prstGeom prst="rect">
              <a:avLst/>
            </a:prstGeom>
          </p:spPr>
        </p:pic>
        <p:pic>
          <p:nvPicPr>
            <p:cNvPr id="1688" name="picture 168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1267905" y="2142149"/>
              <a:ext cx="2069528" cy="769785"/>
            </a:xfrm>
            <a:prstGeom prst="rect">
              <a:avLst/>
            </a:prstGeom>
          </p:spPr>
        </p:pic>
        <p:pic>
          <p:nvPicPr>
            <p:cNvPr id="1690" name="picture 169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211592" y="1973571"/>
              <a:ext cx="776293" cy="1152338"/>
            </a:xfrm>
            <a:prstGeom prst="rect">
              <a:avLst/>
            </a:prstGeom>
          </p:spPr>
        </p:pic>
      </p:grpSp>
      <p:sp>
        <p:nvSpPr>
          <p:cNvPr id="1692" name="textbox 1692"/>
          <p:cNvSpPr/>
          <p:nvPr/>
        </p:nvSpPr>
        <p:spPr>
          <a:xfrm>
            <a:off x="7928150" y="1895546"/>
            <a:ext cx="4547870" cy="1555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06070" algn="l" rtl="0" eaLnBrk="0">
              <a:lnSpc>
                <a:spcPct val="110000"/>
              </a:lnSpc>
            </a:pP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近年来，各级公安机关及时通过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预警电话对正在遭受电信网络诈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骗的群众进行预警劝阻，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取得了显著成效。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307975" algn="l" rtl="0" eaLnBrk="0">
              <a:lnSpc>
                <a:spcPct val="123000"/>
              </a:lnSpc>
              <a:spcBef>
                <a:spcPts val="110"/>
              </a:spcBef>
            </a:pP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为帮助广大群众轻松识别公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安机关预警电话，放心接收防诈预警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提醒， 公安部、工业和信息化部联合组织中国电信、中国移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动、中国联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通、中国广电推出了“反诈名片”服务，对各级公安机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关的反诈预警劝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阻电话号码进行标记，并在用户接听相关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电话时弹出短信提醒，显著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提高了公安机关预警劝阻电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话接通率。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94" name="textbox 1694"/>
          <p:cNvSpPr/>
          <p:nvPr/>
        </p:nvSpPr>
        <p:spPr>
          <a:xfrm>
            <a:off x="8191306" y="5697405"/>
            <a:ext cx="3858259" cy="962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0" indent="5715" algn="l" rtl="0" eaLnBrk="0">
              <a:lnSpc>
                <a:spcPct val="94000"/>
              </a:lnSpc>
            </a:pPr>
            <a:r>
              <a:rPr sz="2000" b="1" kern="0" spc="-80" dirty="0">
                <a:solidFill>
                  <a:srgbClr val="1D80B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“用户您好，该电话来自于国</a:t>
            </a:r>
            <a:r>
              <a:rPr sz="2000" b="1" kern="0" spc="-90" dirty="0">
                <a:solidFill>
                  <a:srgbClr val="1D80B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家反</a:t>
            </a:r>
            <a:r>
              <a:rPr sz="2000" b="1" kern="0" spc="90" dirty="0">
                <a:solidFill>
                  <a:srgbClr val="1D80B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诈部门，请您接听！”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87755" algn="l" rtl="0" eaLnBrk="0">
              <a:lnSpc>
                <a:spcPct val="88000"/>
              </a:lnSpc>
              <a:spcBef>
                <a:spcPts val="0"/>
              </a:spcBef>
            </a:pPr>
            <a:r>
              <a:rPr sz="1100" b="1" kern="0" spc="-40" dirty="0">
                <a:solidFill>
                  <a:srgbClr val="1D80B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【国家反诈中心、工信部反诈中心联合提醒】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80" name="group 180"/>
          <p:cNvGrpSpPr/>
          <p:nvPr/>
        </p:nvGrpSpPr>
        <p:grpSpPr>
          <a:xfrm rot="21600000">
            <a:off x="8919126" y="3879786"/>
            <a:ext cx="3473525" cy="770116"/>
            <a:chOff x="0" y="0"/>
            <a:chExt cx="3473525" cy="770116"/>
          </a:xfrm>
        </p:grpSpPr>
        <p:sp>
          <p:nvSpPr>
            <p:cNvPr id="1696" name="textbox 1696"/>
            <p:cNvSpPr/>
            <p:nvPr/>
          </p:nvSpPr>
          <p:spPr>
            <a:xfrm>
              <a:off x="0" y="0"/>
              <a:ext cx="3474084" cy="770255"/>
            </a:xfrm>
            <a:prstGeom prst="rect">
              <a:avLst/>
            </a:prstGeom>
            <a:solidFill>
              <a:srgbClr val="277DC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94130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200" kern="0" spc="-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“反诈名片”助力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943610" algn="l" rtl="0" eaLnBrk="0">
                <a:lnSpc>
                  <a:spcPct val="99000"/>
                </a:lnSpc>
                <a:spcBef>
                  <a:spcPts val="40"/>
                </a:spcBef>
              </a:pPr>
              <a:r>
                <a:rPr sz="3600" b="1" kern="0" spc="-150" dirty="0">
                  <a:solidFill>
                    <a:srgbClr val="FFFFFF">
                      <a:alpha val="100000"/>
                    </a:srgbClr>
                  </a:solidFill>
                  <a:latin typeface="Swis721 BlkCn BT" panose="020B0806030502040204"/>
                  <a:ea typeface="Swis721 BlkCn BT" panose="020B0806030502040204"/>
                  <a:cs typeface="Swis721 BlkCn BT" panose="020B0806030502040204"/>
                </a:rPr>
                <a:t>6.6</a:t>
              </a:r>
              <a:r>
                <a:rPr sz="3600" kern="0" spc="40" dirty="0">
                  <a:solidFill>
                    <a:srgbClr val="FFFFFF">
                      <a:alpha val="100000"/>
                    </a:srgbClr>
                  </a:solidFill>
                  <a:latin typeface="Swis721 BlkCn BT" panose="020B0806030502040204"/>
                  <a:ea typeface="Swis721 BlkCn BT" panose="020B0806030502040204"/>
                  <a:cs typeface="Swis721 BlkCn BT" panose="020B0806030502040204"/>
                </a:rPr>
                <a:t>       </a:t>
              </a:r>
              <a:r>
                <a:rPr sz="3600" b="1" kern="0" spc="-150" dirty="0">
                  <a:solidFill>
                    <a:srgbClr val="FFFFFF">
                      <a:alpha val="100000"/>
                    </a:srgbClr>
                  </a:solidFill>
                  <a:latin typeface="Swis721 BlkCn BT" panose="020B0806030502040204"/>
                  <a:ea typeface="Swis721 BlkCn BT" panose="020B0806030502040204"/>
                  <a:cs typeface="Swis721 BlkCn BT" panose="020B0806030502040204"/>
                </a:rPr>
                <a:t>32.8</a:t>
              </a:r>
              <a:r>
                <a:rPr sz="1200" b="1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%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98" name="textbox 1698"/>
            <p:cNvSpPr/>
            <p:nvPr/>
          </p:nvSpPr>
          <p:spPr>
            <a:xfrm>
              <a:off x="1934547" y="522870"/>
              <a:ext cx="450850" cy="145414"/>
            </a:xfrm>
            <a:prstGeom prst="rect">
              <a:avLst/>
            </a:prstGeom>
            <a:solidFill>
              <a:srgbClr val="277DC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775" rIns="0" bIns="0"/>
            <a:lstStyle/>
            <a:p>
              <a:pPr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200" b="1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率</a:t>
              </a:r>
              <a:r>
                <a:rPr sz="1200" b="1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提</a:t>
              </a: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升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00" name="textbox 1700"/>
            <p:cNvSpPr/>
            <p:nvPr/>
          </p:nvSpPr>
          <p:spPr>
            <a:xfrm>
              <a:off x="1943080" y="340904"/>
              <a:ext cx="301625" cy="144779"/>
            </a:xfrm>
            <a:prstGeom prst="rect">
              <a:avLst/>
            </a:prstGeom>
            <a:solidFill>
              <a:srgbClr val="277DC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8000"/>
                </a:lnSpc>
              </a:pPr>
              <a:r>
                <a:rPr sz="12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接通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702" name="picture 170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1509679" y="381789"/>
              <a:ext cx="138514" cy="284184"/>
            </a:xfrm>
            <a:prstGeom prst="rect">
              <a:avLst/>
            </a:prstGeom>
          </p:spPr>
        </p:pic>
        <p:sp>
          <p:nvSpPr>
            <p:cNvPr id="1704" name="textbox 1704"/>
            <p:cNvSpPr/>
            <p:nvPr/>
          </p:nvSpPr>
          <p:spPr>
            <a:xfrm>
              <a:off x="283401" y="328900"/>
              <a:ext cx="631190" cy="3663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预警劝阻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5400" algn="l" rtl="0" eaLnBrk="0">
                <a:lnSpc>
                  <a:spcPct val="86000"/>
                </a:lnSpc>
                <a:spcBef>
                  <a:spcPts val="205"/>
                </a:spcBef>
              </a:pPr>
              <a:r>
                <a:rPr sz="1200" b="1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电话接通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82" name="group 182"/>
          <p:cNvGrpSpPr/>
          <p:nvPr/>
        </p:nvGrpSpPr>
        <p:grpSpPr>
          <a:xfrm rot="21600000">
            <a:off x="1369105" y="1233634"/>
            <a:ext cx="3792673" cy="366471"/>
            <a:chOff x="0" y="0"/>
            <a:chExt cx="3792673" cy="366471"/>
          </a:xfrm>
        </p:grpSpPr>
        <p:pic>
          <p:nvPicPr>
            <p:cNvPr id="1706" name="picture 170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3792673" cy="366471"/>
            </a:xfrm>
            <a:prstGeom prst="rect">
              <a:avLst/>
            </a:prstGeom>
          </p:spPr>
        </p:pic>
        <p:sp>
          <p:nvSpPr>
            <p:cNvPr id="1708" name="textbox 1708"/>
            <p:cNvSpPr/>
            <p:nvPr/>
          </p:nvSpPr>
          <p:spPr>
            <a:xfrm>
              <a:off x="-12700" y="-12700"/>
              <a:ext cx="3818254" cy="4133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9725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20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预警提醒类的利器</a:t>
              </a:r>
              <a:endParaRPr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710" name="textbox 1710"/>
          <p:cNvSpPr/>
          <p:nvPr/>
        </p:nvSpPr>
        <p:spPr>
          <a:xfrm>
            <a:off x="9588744" y="7653559"/>
            <a:ext cx="2191385" cy="6457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905" algn="l" rtl="0" eaLnBrk="0">
              <a:lnSpc>
                <a:spcPct val="115000"/>
              </a:lnSpc>
            </a:pPr>
            <a:r>
              <a:rPr sz="12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如果您收到带有“反诈名片”</a:t>
            </a:r>
            <a:r>
              <a:rPr sz="12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标记的预警劝阻电话，可以放</a:t>
            </a:r>
            <a:r>
              <a:rPr sz="1200" b="1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心接听。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12" name="picture 17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7862816" y="3711345"/>
            <a:ext cx="776287" cy="1152195"/>
          </a:xfrm>
          <a:prstGeom prst="rect">
            <a:avLst/>
          </a:prstGeom>
        </p:spPr>
      </p:pic>
      <p:pic>
        <p:nvPicPr>
          <p:cNvPr id="1714" name="picture 17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7675263" y="1230893"/>
            <a:ext cx="1998410" cy="442131"/>
          </a:xfrm>
          <a:prstGeom prst="rect">
            <a:avLst/>
          </a:prstGeom>
        </p:spPr>
      </p:pic>
      <p:sp>
        <p:nvSpPr>
          <p:cNvPr id="1716" name="textbox 1716"/>
          <p:cNvSpPr/>
          <p:nvPr/>
        </p:nvSpPr>
        <p:spPr>
          <a:xfrm>
            <a:off x="2349207" y="4205115"/>
            <a:ext cx="1685925" cy="412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4455" indent="-72390" algn="l" rtl="0" eaLnBrk="0">
              <a:lnSpc>
                <a:spcPct val="109000"/>
              </a:lnSpc>
            </a:pP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境外来电提醒服务累计提</a:t>
            </a: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供跨境电话、短信提醒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18" name="rect 1718"/>
          <p:cNvSpPr/>
          <p:nvPr/>
        </p:nvSpPr>
        <p:spPr>
          <a:xfrm>
            <a:off x="11310139" y="627988"/>
            <a:ext cx="1444015" cy="162128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20" name="textbox 1720"/>
          <p:cNvSpPr/>
          <p:nvPr/>
        </p:nvSpPr>
        <p:spPr>
          <a:xfrm>
            <a:off x="11297439" y="584720"/>
            <a:ext cx="160083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  <a:tabLst>
                <a:tab pos="377190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722" name="picture 17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2646567" y="597420"/>
            <a:ext cx="227101" cy="222148"/>
          </a:xfrm>
          <a:prstGeom prst="rect">
            <a:avLst/>
          </a:prstGeom>
        </p:spPr>
      </p:pic>
      <p:sp>
        <p:nvSpPr>
          <p:cNvPr id="1724" name="rect 1724"/>
          <p:cNvSpPr/>
          <p:nvPr/>
        </p:nvSpPr>
        <p:spPr>
          <a:xfrm>
            <a:off x="781843" y="626723"/>
            <a:ext cx="1444015" cy="162128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26" name="textbox 1726"/>
          <p:cNvSpPr/>
          <p:nvPr/>
        </p:nvSpPr>
        <p:spPr>
          <a:xfrm>
            <a:off x="638136" y="583450"/>
            <a:ext cx="160083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spcBef>
                <a:spcPts val="0"/>
              </a:spcBef>
              <a:tabLst>
                <a:tab pos="45021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728" name="picture 172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50836" y="596150"/>
            <a:ext cx="227101" cy="222148"/>
          </a:xfrm>
          <a:prstGeom prst="rect">
            <a:avLst/>
          </a:prstGeom>
        </p:spPr>
      </p:pic>
      <p:pic>
        <p:nvPicPr>
          <p:cNvPr id="1730" name="picture 173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2067161" y="8939415"/>
            <a:ext cx="725081" cy="424330"/>
          </a:xfrm>
          <a:prstGeom prst="rect">
            <a:avLst/>
          </a:prstGeom>
        </p:spPr>
      </p:pic>
      <p:pic>
        <p:nvPicPr>
          <p:cNvPr id="1732" name="picture 173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8910370" y="1381046"/>
            <a:ext cx="439040" cy="249838"/>
          </a:xfrm>
          <a:prstGeom prst="rect">
            <a:avLst/>
          </a:prstGeom>
        </p:spPr>
      </p:pic>
      <p:sp>
        <p:nvSpPr>
          <p:cNvPr id="1734" name="textbox 1734"/>
          <p:cNvSpPr/>
          <p:nvPr/>
        </p:nvSpPr>
        <p:spPr>
          <a:xfrm>
            <a:off x="8056850" y="1313382"/>
            <a:ext cx="1313180" cy="250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六、反诈名片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36" name="textbox 1736"/>
          <p:cNvSpPr/>
          <p:nvPr/>
        </p:nvSpPr>
        <p:spPr>
          <a:xfrm>
            <a:off x="9139566" y="7591286"/>
            <a:ext cx="209550" cy="763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400" b="1" kern="0" spc="5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警方提醒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38" name="picture 173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2187378" y="626723"/>
            <a:ext cx="463427" cy="162128"/>
          </a:xfrm>
          <a:prstGeom prst="rect">
            <a:avLst/>
          </a:prstGeom>
        </p:spPr>
      </p:pic>
      <p:pic>
        <p:nvPicPr>
          <p:cNvPr id="1740" name="picture 174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0885190" y="627989"/>
            <a:ext cx="463428" cy="162126"/>
          </a:xfrm>
          <a:prstGeom prst="rect">
            <a:avLst/>
          </a:prstGeom>
        </p:spPr>
      </p:pic>
      <p:pic>
        <p:nvPicPr>
          <p:cNvPr id="1742" name="picture 174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862685" y="596150"/>
            <a:ext cx="15252" cy="30569"/>
          </a:xfrm>
          <a:prstGeom prst="rect">
            <a:avLst/>
          </a:prstGeom>
        </p:spPr>
      </p:pic>
      <p:pic>
        <p:nvPicPr>
          <p:cNvPr id="1744" name="picture 174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12658064" y="597420"/>
            <a:ext cx="15240" cy="3056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roup 184"/>
          <p:cNvGrpSpPr/>
          <p:nvPr/>
        </p:nvGrpSpPr>
        <p:grpSpPr>
          <a:xfrm rot="21600000">
            <a:off x="7670421" y="3562586"/>
            <a:ext cx="5037949" cy="5102712"/>
            <a:chOff x="0" y="0"/>
            <a:chExt cx="5037949" cy="5102712"/>
          </a:xfrm>
        </p:grpSpPr>
        <p:pic>
          <p:nvPicPr>
            <p:cNvPr id="1746" name="picture 17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5037949" cy="5102712"/>
            </a:xfrm>
            <a:prstGeom prst="rect">
              <a:avLst/>
            </a:prstGeom>
          </p:spPr>
        </p:pic>
        <p:pic>
          <p:nvPicPr>
            <p:cNvPr id="1748" name="picture 174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2568356" y="3145964"/>
              <a:ext cx="2451633" cy="1956747"/>
            </a:xfrm>
            <a:prstGeom prst="rect">
              <a:avLst/>
            </a:prstGeom>
          </p:spPr>
        </p:pic>
        <p:sp>
          <p:nvSpPr>
            <p:cNvPr id="1750" name="textbox 1750"/>
            <p:cNvSpPr/>
            <p:nvPr/>
          </p:nvSpPr>
          <p:spPr>
            <a:xfrm>
              <a:off x="200129" y="67295"/>
              <a:ext cx="4427220" cy="44310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07340" algn="l" rtl="0" eaLnBrk="0">
                <a:lnSpc>
                  <a:spcPct val="86000"/>
                </a:lnSpc>
              </a:pPr>
              <a:r>
                <a:rPr sz="15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预警劝阻专线96110功能介绍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6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0" algn="l" rtl="0" eaLnBrk="0">
                <a:lnSpc>
                  <a:spcPct val="86000"/>
                </a:lnSpc>
                <a:spcBef>
                  <a:spcPts val="460"/>
                </a:spcBef>
              </a:pPr>
              <a:r>
                <a:rPr sz="1500" b="1" kern="0" spc="-2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96110是反诈预警劝阻专用号码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467995" algn="l" rtl="0" eaLnBrk="0">
                <a:lnSpc>
                  <a:spcPct val="87000"/>
                </a:lnSpc>
                <a:spcBef>
                  <a:spcPts val="1195"/>
                </a:spcBef>
              </a:pP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专门用于预警劝阻、防</a:t>
              </a: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骗咨询和涉诈举报。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8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2075" algn="l" rtl="0" eaLnBrk="0">
                <a:lnSpc>
                  <a:spcPct val="86000"/>
                </a:lnSpc>
                <a:spcBef>
                  <a:spcPts val="460"/>
                </a:spcBef>
                <a:tabLst>
                  <a:tab pos="174625" algn="l"/>
                </a:tabLst>
              </a:pPr>
              <a:r>
                <a:rPr sz="1500" b="1" kern="0" spc="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500" b="1" kern="0" spc="-1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预警劝阻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75260" indent="305435" algn="l" rtl="0" eaLnBrk="0">
                <a:lnSpc>
                  <a:spcPct val="123000"/>
                </a:lnSpc>
                <a:spcBef>
                  <a:spcPts val="380"/>
                </a:spcBef>
              </a:pP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96110是官方预警劝阻专线，如接到该号码来电，说明机主本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人或家人正在遭遇电信网络诈骗，请一定及时接听并耐心听取民</a:t>
              </a: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警的劝阻提示，避免上当受骗。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3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2075" algn="l" rtl="0" eaLnBrk="0">
                <a:lnSpc>
                  <a:spcPct val="87000"/>
                </a:lnSpc>
                <a:spcBef>
                  <a:spcPts val="455"/>
                </a:spcBef>
                <a:tabLst>
                  <a:tab pos="184150" algn="l"/>
                </a:tabLst>
              </a:pPr>
              <a:r>
                <a:rPr sz="1500" b="1" kern="0" spc="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500" b="1" kern="0" spc="-3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防骗咨询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481965" algn="l" rtl="0" eaLnBrk="0">
                <a:lnSpc>
                  <a:spcPct val="79000"/>
                </a:lnSpc>
                <a:spcBef>
                  <a:spcPts val="780"/>
                </a:spcBef>
              </a:pP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如果遇到疑似电信网络诈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74625" algn="l" rtl="0" eaLnBrk="0">
                <a:lnSpc>
                  <a:spcPts val="1830"/>
                </a:lnSpc>
              </a:pP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骗活动，群众可以拨打该专</a:t>
              </a: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线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75895" algn="l" rtl="0" eaLnBrk="0">
                <a:lnSpc>
                  <a:spcPts val="1775"/>
                </a:lnSpc>
              </a:pP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进行咨询。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643630" algn="l" rtl="0" eaLnBrk="0">
                <a:lnSpc>
                  <a:spcPct val="83000"/>
                </a:lnSpc>
                <a:spcBef>
                  <a:spcPts val="1240"/>
                </a:spcBef>
              </a:pPr>
              <a:r>
                <a:rPr sz="1000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预警劝阻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92075" algn="l" rtl="0" eaLnBrk="0">
                <a:lnSpc>
                  <a:spcPct val="77000"/>
                </a:lnSpc>
                <a:spcBef>
                  <a:spcPts val="15"/>
                </a:spcBef>
                <a:tabLst>
                  <a:tab pos="175260" algn="l"/>
                </a:tabLst>
              </a:pPr>
              <a:r>
                <a:rPr sz="1500" b="1" kern="0" spc="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500" b="1" kern="0" spc="-20" dirty="0">
                  <a:solidFill>
                    <a:srgbClr val="E1625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涉诈举报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649345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1000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防骗咨询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481965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如果发现涉诈线索，群众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78435" algn="l" rtl="0" eaLnBrk="0">
                <a:lnSpc>
                  <a:spcPts val="1770"/>
                </a:lnSpc>
              </a:pPr>
              <a:r>
                <a:rPr sz="1200" kern="0" spc="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可以通过该专线进行举报。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752" name="picture 17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212829" y="3854475"/>
              <a:ext cx="79514" cy="77745"/>
            </a:xfrm>
            <a:prstGeom prst="rect">
              <a:avLst/>
            </a:prstGeom>
          </p:spPr>
        </p:pic>
        <p:pic>
          <p:nvPicPr>
            <p:cNvPr id="1754" name="picture 17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212829" y="2676714"/>
              <a:ext cx="79514" cy="79502"/>
            </a:xfrm>
            <a:prstGeom prst="rect">
              <a:avLst/>
            </a:prstGeom>
          </p:spPr>
        </p:pic>
        <p:pic>
          <p:nvPicPr>
            <p:cNvPr id="1756" name="picture 175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212829" y="1499954"/>
              <a:ext cx="79514" cy="79502"/>
            </a:xfrm>
            <a:prstGeom prst="rect">
              <a:avLst/>
            </a:prstGeom>
          </p:spPr>
        </p:pic>
        <p:grpSp>
          <p:nvGrpSpPr>
            <p:cNvPr id="186" name="group 186"/>
            <p:cNvGrpSpPr/>
            <p:nvPr/>
          </p:nvGrpSpPr>
          <p:grpSpPr>
            <a:xfrm rot="21600000">
              <a:off x="372093" y="1233292"/>
              <a:ext cx="4250687" cy="6350"/>
              <a:chOff x="0" y="0"/>
              <a:chExt cx="4250687" cy="6350"/>
            </a:xfrm>
          </p:grpSpPr>
          <p:sp>
            <p:nvSpPr>
              <p:cNvPr id="1758" name="path 1758"/>
              <p:cNvSpPr/>
              <p:nvPr/>
            </p:nvSpPr>
            <p:spPr>
              <a:xfrm>
                <a:off x="0" y="0"/>
                <a:ext cx="12700" cy="6350"/>
              </a:xfrm>
              <a:custGeom>
                <a:avLst/>
                <a:gdLst/>
                <a:ahLst/>
                <a:cxnLst/>
                <a:rect l="0" t="0" r="0" b="0"/>
                <a:pathLst>
                  <a:path w="20" h="10">
                    <a:moveTo>
                      <a:pt x="0" y="5"/>
                    </a:moveTo>
                    <a:lnTo>
                      <a:pt x="20" y="5"/>
                    </a:lnTo>
                  </a:path>
                </a:pathLst>
              </a:custGeom>
              <a:noFill/>
              <a:ln w="6350" cap="flat">
                <a:solidFill>
                  <a:srgbClr val="939598"/>
                </a:solidFill>
                <a:prstDash val="solid"/>
                <a:miter lim="10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0" name="path 1760"/>
              <p:cNvSpPr/>
              <p:nvPr/>
            </p:nvSpPr>
            <p:spPr>
              <a:xfrm>
                <a:off x="38001" y="0"/>
                <a:ext cx="4187329" cy="6350"/>
              </a:xfrm>
              <a:custGeom>
                <a:avLst/>
                <a:gdLst/>
                <a:ahLst/>
                <a:cxnLst/>
                <a:rect l="0" t="0" r="0" b="0"/>
                <a:pathLst>
                  <a:path w="6594" h="10">
                    <a:moveTo>
                      <a:pt x="0" y="5"/>
                    </a:moveTo>
                    <a:lnTo>
                      <a:pt x="6594" y="5"/>
                    </a:lnTo>
                  </a:path>
                </a:pathLst>
              </a:custGeom>
              <a:noFill/>
              <a:ln w="6350" cap="flat">
                <a:solidFill>
                  <a:srgbClr val="939598"/>
                </a:solidFill>
                <a:prstDash val="dash"/>
                <a:miter lim="10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2" name="path 1762"/>
              <p:cNvSpPr/>
              <p:nvPr/>
            </p:nvSpPr>
            <p:spPr>
              <a:xfrm>
                <a:off x="4237987" y="0"/>
                <a:ext cx="12700" cy="6350"/>
              </a:xfrm>
              <a:custGeom>
                <a:avLst/>
                <a:gdLst/>
                <a:ahLst/>
                <a:cxnLst/>
                <a:rect l="0" t="0" r="0" b="0"/>
                <a:pathLst>
                  <a:path w="20" h="10">
                    <a:moveTo>
                      <a:pt x="0" y="5"/>
                    </a:moveTo>
                    <a:lnTo>
                      <a:pt x="20" y="5"/>
                    </a:lnTo>
                  </a:path>
                </a:pathLst>
              </a:custGeom>
              <a:noFill/>
              <a:ln w="6350" cap="flat">
                <a:solidFill>
                  <a:srgbClr val="939598"/>
                </a:solidFill>
                <a:prstDash val="solid"/>
                <a:miter lim="10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764" name="picture 17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29644" y="1215049"/>
            <a:ext cx="5020538" cy="3541154"/>
          </a:xfrm>
          <a:prstGeom prst="rect">
            <a:avLst/>
          </a:prstGeom>
        </p:spPr>
      </p:pic>
      <p:pic>
        <p:nvPicPr>
          <p:cNvPr id="1766" name="picture 17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667998" y="1215049"/>
            <a:ext cx="5041722" cy="2081064"/>
          </a:xfrm>
          <a:prstGeom prst="rect">
            <a:avLst/>
          </a:prstGeom>
        </p:spPr>
      </p:pic>
      <p:sp>
        <p:nvSpPr>
          <p:cNvPr id="1768" name="rect 1768"/>
          <p:cNvSpPr/>
          <p:nvPr/>
        </p:nvSpPr>
        <p:spPr>
          <a:xfrm>
            <a:off x="829640" y="4996103"/>
            <a:ext cx="5020548" cy="1735123"/>
          </a:xfrm>
          <a:prstGeom prst="rect">
            <a:avLst/>
          </a:prstGeom>
          <a:solidFill>
            <a:srgbClr val="E1F4FC">
              <a:alpha val="44705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70" name="textbox 1770"/>
          <p:cNvSpPr/>
          <p:nvPr/>
        </p:nvSpPr>
        <p:spPr>
          <a:xfrm>
            <a:off x="1049986" y="1967291"/>
            <a:ext cx="4342129" cy="15595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0675" algn="l" rtl="0" eaLnBrk="0">
              <a:lnSpc>
                <a:spcPct val="87000"/>
              </a:lnSpc>
            </a:pPr>
            <a:r>
              <a:rPr sz="1200" kern="0" spc="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为提醒群众注意潜在诈骗</a:t>
            </a:r>
            <a:r>
              <a:rPr sz="1200" kern="0" spc="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" algn="l" rtl="0" eaLnBrk="0">
              <a:lnSpc>
                <a:spcPct val="86000"/>
              </a:lnSpc>
              <a:spcBef>
                <a:spcPts val="555"/>
              </a:spcBef>
            </a:pP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险，工业和信息化部联合公安部于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560"/>
              </a:spcBef>
            </a:pPr>
            <a:r>
              <a:rPr sz="1200" kern="0" spc="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2021年推出了1</a:t>
            </a:r>
            <a:r>
              <a:rPr sz="1200" kern="0" spc="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2381涉诈预警劝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" algn="l" rtl="0" eaLnBrk="0">
              <a:lnSpc>
                <a:spcPct val="87000"/>
              </a:lnSpc>
              <a:spcBef>
                <a:spcPts val="560"/>
              </a:spcBef>
            </a:pP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阻短信公共服务，依托大数据、人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240" algn="l" rtl="0" eaLnBrk="0">
              <a:lnSpc>
                <a:spcPct val="86000"/>
              </a:lnSpc>
              <a:spcBef>
                <a:spcPts val="555"/>
              </a:spcBef>
            </a:pPr>
            <a:r>
              <a:rPr sz="1200" kern="0" spc="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工智能等技术及时发现潜</a:t>
            </a:r>
            <a:r>
              <a:rPr sz="1200" kern="0" spc="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在被骗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87000"/>
              </a:lnSpc>
              <a:spcBef>
                <a:spcPts val="555"/>
              </a:spcBef>
            </a:pP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用户，并通过12381短信端口第一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</a:pP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时间向用户发送预警短信，提醒用户可能正在遭遇电信网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络诈骗。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72" name="picture 17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524871" y="6950772"/>
            <a:ext cx="2900979" cy="1904198"/>
          </a:xfrm>
          <a:prstGeom prst="rect">
            <a:avLst/>
          </a:prstGeom>
        </p:spPr>
      </p:pic>
      <p:grpSp>
        <p:nvGrpSpPr>
          <p:cNvPr id="188" name="group 188"/>
          <p:cNvGrpSpPr/>
          <p:nvPr/>
        </p:nvGrpSpPr>
        <p:grpSpPr>
          <a:xfrm rot="21600000">
            <a:off x="10373397" y="1867120"/>
            <a:ext cx="2164016" cy="1293278"/>
            <a:chOff x="0" y="0"/>
            <a:chExt cx="2164016" cy="1293278"/>
          </a:xfrm>
        </p:grpSpPr>
        <p:pic>
          <p:nvPicPr>
            <p:cNvPr id="1774" name="picture 177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164016" cy="1293278"/>
            </a:xfrm>
            <a:prstGeom prst="rect">
              <a:avLst/>
            </a:prstGeom>
          </p:spPr>
        </p:pic>
        <p:sp>
          <p:nvSpPr>
            <p:cNvPr id="1776" name="textbox 1776"/>
            <p:cNvSpPr/>
            <p:nvPr/>
          </p:nvSpPr>
          <p:spPr>
            <a:xfrm>
              <a:off x="400520" y="722167"/>
              <a:ext cx="1241425" cy="4368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4950" algn="l" rtl="0" eaLnBrk="0">
                <a:lnSpc>
                  <a:spcPct val="86000"/>
                </a:lnSpc>
              </a:pPr>
              <a:r>
                <a:rPr sz="10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预警劝阻专线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200" b="1" kern="0" spc="-1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这个电话一定要接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90" name="group 190"/>
          <p:cNvGrpSpPr/>
          <p:nvPr/>
        </p:nvGrpSpPr>
        <p:grpSpPr>
          <a:xfrm rot="21600000">
            <a:off x="3521960" y="1973316"/>
            <a:ext cx="2164003" cy="1286395"/>
            <a:chOff x="0" y="0"/>
            <a:chExt cx="2164003" cy="1286395"/>
          </a:xfrm>
        </p:grpSpPr>
        <p:pic>
          <p:nvPicPr>
            <p:cNvPr id="1778" name="picture 177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2164003" cy="1286395"/>
            </a:xfrm>
            <a:prstGeom prst="rect">
              <a:avLst/>
            </a:prstGeom>
          </p:spPr>
        </p:pic>
        <p:sp>
          <p:nvSpPr>
            <p:cNvPr id="1780" name="textbox 1780"/>
            <p:cNvSpPr/>
            <p:nvPr/>
          </p:nvSpPr>
          <p:spPr>
            <a:xfrm>
              <a:off x="389113" y="727633"/>
              <a:ext cx="1241425" cy="391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5410" algn="l" rtl="0" eaLnBrk="0">
                <a:lnSpc>
                  <a:spcPct val="86000"/>
                </a:lnSpc>
              </a:pPr>
              <a:r>
                <a:rPr sz="10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涉诈预警劝阻短信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b="1" kern="0" spc="-10" dirty="0">
                  <a:solidFill>
                    <a:srgbClr val="277D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这个短信一定要看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782" name="textbox 1782"/>
          <p:cNvSpPr/>
          <p:nvPr/>
        </p:nvSpPr>
        <p:spPr>
          <a:xfrm>
            <a:off x="1049986" y="3953063"/>
            <a:ext cx="4599304" cy="6419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16865" algn="l" rtl="0" eaLnBrk="0">
              <a:lnSpc>
                <a:spcPct val="114000"/>
              </a:lnSpc>
            </a:pP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当用户收到12381涉诈预警劝阻短信时，应提高警惕，不轻信陌生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信息、不点击陌生链接、不下载不明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软件、不随意转账汇款，如有疑问可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拨打110、96110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号码进行咨询。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84" name="picture 178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019111" y="5167004"/>
            <a:ext cx="1468196" cy="1477587"/>
          </a:xfrm>
          <a:prstGeom prst="rect">
            <a:avLst/>
          </a:prstGeom>
        </p:spPr>
      </p:pic>
      <p:sp>
        <p:nvSpPr>
          <p:cNvPr id="1786" name="textbox 1786"/>
          <p:cNvSpPr/>
          <p:nvPr/>
        </p:nvSpPr>
        <p:spPr>
          <a:xfrm>
            <a:off x="7883921" y="2140705"/>
            <a:ext cx="2341245" cy="6400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297815" algn="l" rtl="0" eaLnBrk="0">
              <a:lnSpc>
                <a:spcPct val="114000"/>
              </a:lnSpc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96110预警劝阻专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线于2019年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11月8日正式启用，目前全国31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区市的公安机关全部开通使用。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88" name="textbox 1788"/>
          <p:cNvSpPr/>
          <p:nvPr/>
        </p:nvSpPr>
        <p:spPr>
          <a:xfrm>
            <a:off x="2629496" y="5549479"/>
            <a:ext cx="2898139" cy="4806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18135" algn="l" rtl="0" eaLnBrk="0">
              <a:lnSpc>
                <a:spcPct val="109000"/>
              </a:lnSpc>
            </a:pPr>
            <a:r>
              <a:rPr sz="1400" b="1" kern="0" spc="2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12381涉诈预警劝阻短信累计发</a:t>
            </a:r>
            <a:r>
              <a:rPr sz="1400" b="1" kern="0" spc="-1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送预警信息共17.26亿条。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90" name="picture 179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3477896" y="1360141"/>
            <a:ext cx="477116" cy="265341"/>
          </a:xfrm>
          <a:prstGeom prst="rect">
            <a:avLst/>
          </a:prstGeom>
        </p:spPr>
      </p:pic>
      <p:sp>
        <p:nvSpPr>
          <p:cNvPr id="1792" name="textbox 1792"/>
          <p:cNvSpPr/>
          <p:nvPr/>
        </p:nvSpPr>
        <p:spPr>
          <a:xfrm>
            <a:off x="1090277" y="1298422"/>
            <a:ext cx="2811145" cy="250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七、12381涉诈预警劝</a:t>
            </a: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阻短信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94" name="picture 179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9902438" y="1360141"/>
            <a:ext cx="400687" cy="265341"/>
          </a:xfrm>
          <a:prstGeom prst="rect">
            <a:avLst/>
          </a:prstGeom>
        </p:spPr>
      </p:pic>
      <p:sp>
        <p:nvSpPr>
          <p:cNvPr id="1796" name="textbox 1796"/>
          <p:cNvSpPr/>
          <p:nvPr/>
        </p:nvSpPr>
        <p:spPr>
          <a:xfrm>
            <a:off x="7946618" y="1298206"/>
            <a:ext cx="2383154" cy="2482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八、96110预警劝阻专线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98" name="path 1798"/>
          <p:cNvSpPr/>
          <p:nvPr/>
        </p:nvSpPr>
        <p:spPr>
          <a:xfrm>
            <a:off x="10373397" y="1863945"/>
            <a:ext cx="2164016" cy="186587"/>
          </a:xfrm>
          <a:custGeom>
            <a:avLst/>
            <a:gdLst/>
            <a:ahLst/>
            <a:cxnLst/>
            <a:rect l="0" t="0" r="0" b="0"/>
            <a:pathLst>
              <a:path w="3407" h="293">
                <a:moveTo>
                  <a:pt x="5" y="288"/>
                </a:moveTo>
                <a:cubicBezTo>
                  <a:pt x="5" y="132"/>
                  <a:pt x="132" y="5"/>
                  <a:pt x="288" y="5"/>
                </a:cubicBezTo>
                <a:lnTo>
                  <a:pt x="3119" y="5"/>
                </a:lnTo>
                <a:cubicBezTo>
                  <a:pt x="3275" y="5"/>
                  <a:pt x="3402" y="132"/>
                  <a:pt x="3402" y="288"/>
                </a:cubicBezTo>
              </a:path>
            </a:pathLst>
          </a:custGeom>
          <a:noFill/>
          <a:ln w="6350" cap="flat">
            <a:solidFill>
              <a:srgbClr val="277DC1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00" name="rect 1800"/>
          <p:cNvSpPr/>
          <p:nvPr/>
        </p:nvSpPr>
        <p:spPr>
          <a:xfrm>
            <a:off x="11310139" y="627988"/>
            <a:ext cx="1444015" cy="162128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02" name="textbox 1802"/>
          <p:cNvSpPr/>
          <p:nvPr/>
        </p:nvSpPr>
        <p:spPr>
          <a:xfrm>
            <a:off x="11297439" y="584720"/>
            <a:ext cx="160083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  <a:tabLst>
                <a:tab pos="377190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804" name="picture 180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2646567" y="597420"/>
            <a:ext cx="227101" cy="222148"/>
          </a:xfrm>
          <a:prstGeom prst="rect">
            <a:avLst/>
          </a:prstGeom>
        </p:spPr>
      </p:pic>
      <p:sp>
        <p:nvSpPr>
          <p:cNvPr id="1806" name="rect 1806"/>
          <p:cNvSpPr/>
          <p:nvPr/>
        </p:nvSpPr>
        <p:spPr>
          <a:xfrm>
            <a:off x="781843" y="626723"/>
            <a:ext cx="1444015" cy="162128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08" name="textbox 1808"/>
          <p:cNvSpPr/>
          <p:nvPr/>
        </p:nvSpPr>
        <p:spPr>
          <a:xfrm>
            <a:off x="638136" y="583450"/>
            <a:ext cx="160083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spcBef>
                <a:spcPts val="0"/>
              </a:spcBef>
              <a:tabLst>
                <a:tab pos="45021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810" name="picture 18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650836" y="596150"/>
            <a:ext cx="227101" cy="222148"/>
          </a:xfrm>
          <a:prstGeom prst="rect">
            <a:avLst/>
          </a:prstGeom>
        </p:spPr>
      </p:pic>
      <p:pic>
        <p:nvPicPr>
          <p:cNvPr id="1812" name="picture 181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7866507" y="2978086"/>
            <a:ext cx="2351185" cy="92721"/>
          </a:xfrm>
          <a:prstGeom prst="rect">
            <a:avLst/>
          </a:prstGeom>
        </p:spPr>
      </p:pic>
      <p:pic>
        <p:nvPicPr>
          <p:cNvPr id="1814" name="picture 18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2187378" y="626723"/>
            <a:ext cx="463427" cy="162128"/>
          </a:xfrm>
          <a:prstGeom prst="rect">
            <a:avLst/>
          </a:prstGeom>
        </p:spPr>
      </p:pic>
      <p:pic>
        <p:nvPicPr>
          <p:cNvPr id="1816" name="picture 181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0885190" y="627989"/>
            <a:ext cx="463428" cy="162126"/>
          </a:xfrm>
          <a:prstGeom prst="rect">
            <a:avLst/>
          </a:prstGeom>
        </p:spPr>
      </p:pic>
      <p:sp>
        <p:nvSpPr>
          <p:cNvPr id="1818" name="textbox 1818"/>
          <p:cNvSpPr/>
          <p:nvPr/>
        </p:nvSpPr>
        <p:spPr>
          <a:xfrm>
            <a:off x="11501613" y="7854839"/>
            <a:ext cx="557530" cy="1581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0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涉诈举报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20" name="textbox 1820"/>
          <p:cNvSpPr/>
          <p:nvPr/>
        </p:nvSpPr>
        <p:spPr>
          <a:xfrm>
            <a:off x="9808453" y="8886780"/>
            <a:ext cx="586105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⸺31⸺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822" name="textbox 1822"/>
          <p:cNvSpPr/>
          <p:nvPr/>
        </p:nvSpPr>
        <p:spPr>
          <a:xfrm>
            <a:off x="3148445" y="8886780"/>
            <a:ext cx="586105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30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</a:t>
            </a:r>
            <a:r>
              <a:rPr sz="1000" kern="0" spc="30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000" kern="0" spc="30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grpSp>
        <p:nvGrpSpPr>
          <p:cNvPr id="192" name="group 192"/>
          <p:cNvGrpSpPr/>
          <p:nvPr/>
        </p:nvGrpSpPr>
        <p:grpSpPr>
          <a:xfrm rot="21600000">
            <a:off x="919747" y="3732281"/>
            <a:ext cx="4840333" cy="6350"/>
            <a:chOff x="0" y="0"/>
            <a:chExt cx="4840333" cy="6350"/>
          </a:xfrm>
        </p:grpSpPr>
        <p:sp>
          <p:nvSpPr>
            <p:cNvPr id="1824" name="path 1824"/>
            <p:cNvSpPr/>
            <p:nvPr/>
          </p:nvSpPr>
          <p:spPr>
            <a:xfrm>
              <a:off x="0" y="0"/>
              <a:ext cx="12700" cy="6350"/>
            </a:xfrm>
            <a:custGeom>
              <a:avLst/>
              <a:gdLst/>
              <a:ahLst/>
              <a:cxnLst/>
              <a:rect l="0" t="0" r="0" b="0"/>
              <a:pathLst>
                <a:path w="20" h="10">
                  <a:moveTo>
                    <a:pt x="0" y="5"/>
                  </a:moveTo>
                  <a:lnTo>
                    <a:pt x="20" y="5"/>
                  </a:lnTo>
                </a:path>
              </a:pathLst>
            </a:custGeom>
            <a:noFill/>
            <a:ln w="6350" cap="flat">
              <a:solidFill>
                <a:srgbClr val="939598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26" name="path 1826"/>
            <p:cNvSpPr/>
            <p:nvPr/>
          </p:nvSpPr>
          <p:spPr>
            <a:xfrm>
              <a:off x="38177" y="0"/>
              <a:ext cx="4776711" cy="6350"/>
            </a:xfrm>
            <a:custGeom>
              <a:avLst/>
              <a:gdLst/>
              <a:ahLst/>
              <a:cxnLst/>
              <a:rect l="0" t="0" r="0" b="0"/>
              <a:pathLst>
                <a:path w="7522" h="10">
                  <a:moveTo>
                    <a:pt x="0" y="5"/>
                  </a:moveTo>
                  <a:lnTo>
                    <a:pt x="7522" y="5"/>
                  </a:lnTo>
                </a:path>
              </a:pathLst>
            </a:custGeom>
            <a:noFill/>
            <a:ln w="6350" cap="flat">
              <a:solidFill>
                <a:srgbClr val="939598"/>
              </a:solidFill>
              <a:prstDash val="dash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28" name="path 1828"/>
            <p:cNvSpPr/>
            <p:nvPr/>
          </p:nvSpPr>
          <p:spPr>
            <a:xfrm>
              <a:off x="4827633" y="0"/>
              <a:ext cx="12700" cy="6350"/>
            </a:xfrm>
            <a:custGeom>
              <a:avLst/>
              <a:gdLst/>
              <a:ahLst/>
              <a:cxnLst/>
              <a:rect l="0" t="0" r="0" b="0"/>
              <a:pathLst>
                <a:path w="20" h="10">
                  <a:moveTo>
                    <a:pt x="0" y="5"/>
                  </a:moveTo>
                  <a:lnTo>
                    <a:pt x="20" y="5"/>
                  </a:lnTo>
                </a:path>
              </a:pathLst>
            </a:custGeom>
            <a:noFill/>
            <a:ln w="6350" cap="flat">
              <a:solidFill>
                <a:srgbClr val="939598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830" name="picture 183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862685" y="596150"/>
            <a:ext cx="15252" cy="30569"/>
          </a:xfrm>
          <a:prstGeom prst="rect">
            <a:avLst/>
          </a:prstGeom>
        </p:spPr>
      </p:pic>
      <p:pic>
        <p:nvPicPr>
          <p:cNvPr id="1832" name="picture 183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2658064" y="597420"/>
            <a:ext cx="15240" cy="3056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4" name="picture 18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29640" y="1228497"/>
            <a:ext cx="5020551" cy="3196296"/>
          </a:xfrm>
          <a:prstGeom prst="rect">
            <a:avLst/>
          </a:prstGeom>
        </p:spPr>
      </p:pic>
      <p:pic>
        <p:nvPicPr>
          <p:cNvPr id="1836" name="picture 18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7243" y="5208645"/>
            <a:ext cx="1611715" cy="3460551"/>
          </a:xfrm>
          <a:prstGeom prst="rect">
            <a:avLst/>
          </a:prstGeom>
        </p:spPr>
      </p:pic>
      <p:pic>
        <p:nvPicPr>
          <p:cNvPr id="1838" name="picture 18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68271" y="5887101"/>
            <a:ext cx="4182069" cy="1297817"/>
          </a:xfrm>
          <a:prstGeom prst="rect">
            <a:avLst/>
          </a:prstGeom>
        </p:spPr>
      </p:pic>
      <p:sp>
        <p:nvSpPr>
          <p:cNvPr id="1840" name="rect 1840"/>
          <p:cNvSpPr/>
          <p:nvPr/>
        </p:nvSpPr>
        <p:spPr>
          <a:xfrm>
            <a:off x="2727478" y="6360464"/>
            <a:ext cx="3124860" cy="1653919"/>
          </a:xfrm>
          <a:prstGeom prst="rect">
            <a:avLst/>
          </a:prstGeom>
          <a:solidFill>
            <a:srgbClr val="E1F4FC">
              <a:alpha val="44705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842" name="picture 18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276586" y="7558260"/>
            <a:ext cx="3653754" cy="1132983"/>
          </a:xfrm>
          <a:prstGeom prst="rect">
            <a:avLst/>
          </a:prstGeom>
        </p:spPr>
      </p:pic>
      <p:pic>
        <p:nvPicPr>
          <p:cNvPr id="1844" name="picture 18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08374" y="1808074"/>
            <a:ext cx="1132360" cy="1689100"/>
          </a:xfrm>
          <a:prstGeom prst="rect">
            <a:avLst/>
          </a:prstGeom>
        </p:spPr>
      </p:pic>
      <p:sp>
        <p:nvSpPr>
          <p:cNvPr id="1846" name="textbox 1846"/>
          <p:cNvSpPr/>
          <p:nvPr/>
        </p:nvSpPr>
        <p:spPr>
          <a:xfrm>
            <a:off x="1020387" y="2400913"/>
            <a:ext cx="2769870" cy="879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925" algn="l" rtl="0" eaLnBrk="0">
              <a:lnSpc>
                <a:spcPct val="86000"/>
              </a:lnSpc>
            </a:pPr>
            <a:r>
              <a:rPr sz="1800" b="1" kern="0" spc="-4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2021年3月15日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9525" algn="l" rtl="0" eaLnBrk="0">
              <a:lnSpc>
                <a:spcPct val="109000"/>
              </a:lnSpc>
              <a:spcBef>
                <a:spcPts val="145"/>
              </a:spcBef>
            </a:pPr>
            <a:r>
              <a:rPr sz="1800" b="1" kern="0" spc="-1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公安部推出的国家反诈中心</a:t>
            </a:r>
            <a:r>
              <a:rPr sz="1800" b="1" kern="0" spc="-40" dirty="0">
                <a:solidFill>
                  <a:srgbClr val="277D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App正式上线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848" name="picture 18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66054" y="3406673"/>
            <a:ext cx="2637040" cy="108614"/>
          </a:xfrm>
          <a:prstGeom prst="rect">
            <a:avLst/>
          </a:prstGeom>
        </p:spPr>
      </p:pic>
      <p:pic>
        <p:nvPicPr>
          <p:cNvPr id="1850" name="picture 18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450704" y="2616822"/>
            <a:ext cx="2228799" cy="1807643"/>
          </a:xfrm>
          <a:prstGeom prst="rect">
            <a:avLst/>
          </a:prstGeom>
        </p:spPr>
      </p:pic>
      <p:pic>
        <p:nvPicPr>
          <p:cNvPr id="1852" name="picture 18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468271" y="3474929"/>
            <a:ext cx="3699068" cy="897548"/>
          </a:xfrm>
          <a:prstGeom prst="rect">
            <a:avLst/>
          </a:prstGeom>
        </p:spPr>
      </p:pic>
      <p:pic>
        <p:nvPicPr>
          <p:cNvPr id="1854" name="picture 18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310878" y="2180512"/>
            <a:ext cx="3619462" cy="915104"/>
          </a:xfrm>
          <a:prstGeom prst="rect">
            <a:avLst/>
          </a:prstGeom>
        </p:spPr>
      </p:pic>
      <p:pic>
        <p:nvPicPr>
          <p:cNvPr id="1856" name="picture 185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305941" y="4753795"/>
            <a:ext cx="3637013" cy="903124"/>
          </a:xfrm>
          <a:prstGeom prst="rect">
            <a:avLst/>
          </a:prstGeom>
        </p:spPr>
      </p:pic>
      <p:sp>
        <p:nvSpPr>
          <p:cNvPr id="1858" name="rect 1858"/>
          <p:cNvSpPr/>
          <p:nvPr/>
        </p:nvSpPr>
        <p:spPr>
          <a:xfrm>
            <a:off x="9892907" y="6082295"/>
            <a:ext cx="1713153" cy="193522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60" name="textbox 1860"/>
          <p:cNvSpPr/>
          <p:nvPr/>
        </p:nvSpPr>
        <p:spPr>
          <a:xfrm>
            <a:off x="8661700" y="6058293"/>
            <a:ext cx="2957195" cy="9982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355" algn="l" rtl="0" eaLnBrk="0">
              <a:lnSpc>
                <a:spcPct val="88000"/>
              </a:lnSpc>
            </a:pPr>
            <a:r>
              <a:rPr sz="15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主要功能四</a:t>
            </a:r>
            <a:r>
              <a:rPr sz="1500" b="1" kern="0" spc="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涉诈App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自检                 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07975" algn="l" rtl="0" eaLnBrk="0">
              <a:lnSpc>
                <a:spcPct val="121000"/>
              </a:lnSpc>
              <a:spcBef>
                <a:spcPts val="5"/>
              </a:spcBef>
            </a:pP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可以检测目前手机中安装的各类应用程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序和安装包，如发现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疑似涉诈App和不明安装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包，系统会自动提示并建议一键清理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删除。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62" name="rect 1862"/>
          <p:cNvSpPr/>
          <p:nvPr/>
        </p:nvSpPr>
        <p:spPr>
          <a:xfrm>
            <a:off x="9892908" y="7612529"/>
            <a:ext cx="1713153" cy="193522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64" name="textbox 1864"/>
          <p:cNvSpPr/>
          <p:nvPr/>
        </p:nvSpPr>
        <p:spPr>
          <a:xfrm>
            <a:off x="8665971" y="7588532"/>
            <a:ext cx="2953385" cy="9950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910" algn="l" rtl="0" eaLnBrk="0">
              <a:lnSpc>
                <a:spcPct val="87000"/>
              </a:lnSpc>
            </a:pPr>
            <a:r>
              <a:rPr sz="1500" b="1" kern="0" spc="-2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主要功能五</a:t>
            </a:r>
            <a:r>
              <a:rPr sz="1500" b="1" kern="0" spc="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AI内容鉴</a:t>
            </a: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09245" algn="l" rtl="0" eaLnBrk="0">
              <a:lnSpc>
                <a:spcPct val="123000"/>
              </a:lnSpc>
              <a:spcBef>
                <a:spcPts val="0"/>
              </a:spcBef>
            </a:pP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可以检测用户上传的图片、视频、音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频或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文本是否存在AI生成痕迹，防止不法分子利用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伪造内容进行诈骗。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66" name="textbox 1866"/>
          <p:cNvSpPr/>
          <p:nvPr/>
        </p:nvSpPr>
        <p:spPr>
          <a:xfrm>
            <a:off x="2913172" y="6819017"/>
            <a:ext cx="2823210" cy="872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17500" algn="l" rtl="0" eaLnBrk="0">
              <a:lnSpc>
                <a:spcPct val="119000"/>
              </a:lnSpc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国家反诈中心App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是一款官方手机防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骗保护软件，集预警提示、线索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举报、涉诈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App自检、AI内容鉴定、反诈宣传等多种功</a:t>
            </a:r>
            <a:r>
              <a:rPr sz="11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能于一身，是群众手机里的反诈“防火墙”。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68" name="rect 1868"/>
          <p:cNvSpPr/>
          <p:nvPr/>
        </p:nvSpPr>
        <p:spPr>
          <a:xfrm>
            <a:off x="9892908" y="2234781"/>
            <a:ext cx="1713153" cy="193522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70" name="textbox 1870"/>
          <p:cNvSpPr/>
          <p:nvPr/>
        </p:nvSpPr>
        <p:spPr>
          <a:xfrm>
            <a:off x="8695721" y="2210775"/>
            <a:ext cx="2963545" cy="771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5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主要功能一</a:t>
            </a:r>
            <a:r>
              <a:rPr sz="1500" b="1" kern="0" spc="4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高效预警劝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阻提示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indent="321945" algn="l" rtl="0" eaLnBrk="0">
              <a:lnSpc>
                <a:spcPct val="123000"/>
              </a:lnSpc>
            </a:pPr>
            <a:r>
              <a:rPr sz="1200" kern="0" spc="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当用户收到涉嫌诈骗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的电话或短信时，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App会进行预警提示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72" name="rect 1872"/>
          <p:cNvSpPr/>
          <p:nvPr/>
        </p:nvSpPr>
        <p:spPr>
          <a:xfrm>
            <a:off x="9892908" y="4808064"/>
            <a:ext cx="1713153" cy="193522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74" name="textbox 1874"/>
          <p:cNvSpPr/>
          <p:nvPr/>
        </p:nvSpPr>
        <p:spPr>
          <a:xfrm>
            <a:off x="8656516" y="4784051"/>
            <a:ext cx="2962275" cy="7696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435" algn="l" rtl="0" eaLnBrk="0">
              <a:lnSpc>
                <a:spcPct val="87000"/>
              </a:lnSpc>
            </a:pPr>
            <a:r>
              <a:rPr sz="15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主要功能三</a:t>
            </a:r>
            <a:r>
              <a:rPr sz="1500" b="1" kern="0" spc="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全面了解反诈防骗知识 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06070" algn="l" rtl="0" eaLnBrk="0">
              <a:lnSpc>
                <a:spcPct val="117000"/>
              </a:lnSpc>
              <a:spcBef>
                <a:spcPts val="0"/>
              </a:spcBef>
            </a:pP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该App常态化发布防骗知识，拆解诈骗套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路，提升用户识骗防骗能力。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76" name="rect 1876"/>
          <p:cNvSpPr/>
          <p:nvPr/>
        </p:nvSpPr>
        <p:spPr>
          <a:xfrm>
            <a:off x="9892907" y="3529199"/>
            <a:ext cx="1713153" cy="193522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78" name="textbox 1878"/>
          <p:cNvSpPr/>
          <p:nvPr/>
        </p:nvSpPr>
        <p:spPr>
          <a:xfrm>
            <a:off x="8695715" y="3505195"/>
            <a:ext cx="2924175" cy="7664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500" b="1" kern="0" spc="-1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主要功能二</a:t>
            </a:r>
            <a:r>
              <a:rPr sz="1500" b="1" kern="0" spc="30" dirty="0">
                <a:solidFill>
                  <a:srgbClr val="E162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快速举报涉诈线索    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0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indent="316865" algn="l" rtl="0" eaLnBrk="0">
              <a:lnSpc>
                <a:spcPct val="116000"/>
              </a:lnSpc>
              <a:spcBef>
                <a:spcPts val="5"/>
              </a:spcBef>
            </a:pP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当用户发现诈骗线索时，可以使用App一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键举报功能进行举报。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80" name="textbox 1880"/>
          <p:cNvSpPr/>
          <p:nvPr/>
        </p:nvSpPr>
        <p:spPr>
          <a:xfrm>
            <a:off x="2511723" y="6216250"/>
            <a:ext cx="3347720" cy="367029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2615" algn="l" rtl="0" eaLnBrk="0">
              <a:lnSpc>
                <a:spcPct val="87000"/>
              </a:lnSpc>
              <a:spcBef>
                <a:spcPts val="5"/>
              </a:spcBef>
            </a:pPr>
            <a:r>
              <a:rPr sz="15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国家反诈中心APP基本介绍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882" name="picture 188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7748270" y="4359101"/>
            <a:ext cx="720002" cy="1297813"/>
          </a:xfrm>
          <a:prstGeom prst="rect">
            <a:avLst/>
          </a:prstGeom>
        </p:spPr>
      </p:pic>
      <p:pic>
        <p:nvPicPr>
          <p:cNvPr id="1884" name="picture 188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7748270" y="7393427"/>
            <a:ext cx="720002" cy="1297812"/>
          </a:xfrm>
          <a:prstGeom prst="rect">
            <a:avLst/>
          </a:prstGeom>
        </p:spPr>
      </p:pic>
      <p:pic>
        <p:nvPicPr>
          <p:cNvPr id="1886" name="picture 188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1930342" y="3074660"/>
            <a:ext cx="719998" cy="1297813"/>
          </a:xfrm>
          <a:prstGeom prst="rect">
            <a:avLst/>
          </a:prstGeom>
        </p:spPr>
      </p:pic>
      <p:sp>
        <p:nvSpPr>
          <p:cNvPr id="1888" name="rect 1888"/>
          <p:cNvSpPr/>
          <p:nvPr/>
        </p:nvSpPr>
        <p:spPr>
          <a:xfrm>
            <a:off x="7760882" y="1797800"/>
            <a:ext cx="707390" cy="1297813"/>
          </a:xfrm>
          <a:prstGeom prst="rect">
            <a:avLst/>
          </a:prstGeom>
          <a:solidFill>
            <a:srgbClr val="3E3E3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890" name="picture 189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788046" y="1822386"/>
            <a:ext cx="656932" cy="1248643"/>
          </a:xfrm>
          <a:prstGeom prst="rect">
            <a:avLst/>
          </a:prstGeom>
        </p:spPr>
      </p:pic>
      <p:sp>
        <p:nvSpPr>
          <p:cNvPr id="1892" name="textbox 1892"/>
          <p:cNvSpPr/>
          <p:nvPr/>
        </p:nvSpPr>
        <p:spPr>
          <a:xfrm>
            <a:off x="3148451" y="8886780"/>
            <a:ext cx="7245984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-32-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-33-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94" name="textbox 1894"/>
          <p:cNvSpPr/>
          <p:nvPr/>
        </p:nvSpPr>
        <p:spPr>
          <a:xfrm>
            <a:off x="7667997" y="1213183"/>
            <a:ext cx="1440180" cy="360045"/>
          </a:xfrm>
          <a:prstGeom prst="rect">
            <a:avLst/>
          </a:prstGeom>
          <a:solidFill>
            <a:srgbClr val="277DC1">
              <a:alpha val="94901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4005" algn="l" rtl="0" eaLnBrk="0">
              <a:lnSpc>
                <a:spcPct val="87000"/>
              </a:lnSpc>
              <a:spcBef>
                <a:spcPts val="0"/>
              </a:spcBef>
            </a:pPr>
            <a:r>
              <a:rPr sz="17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功能介绍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896" name="picture 189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746611" y="1377089"/>
            <a:ext cx="466046" cy="262329"/>
          </a:xfrm>
          <a:prstGeom prst="rect">
            <a:avLst/>
          </a:prstGeom>
        </p:spPr>
      </p:pic>
      <p:sp>
        <p:nvSpPr>
          <p:cNvPr id="1898" name="textbox 1898"/>
          <p:cNvSpPr/>
          <p:nvPr/>
        </p:nvSpPr>
        <p:spPr>
          <a:xfrm>
            <a:off x="1103722" y="1313785"/>
            <a:ext cx="2161539" cy="2641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7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九、国家反诈中心App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00" name="rect 1900"/>
          <p:cNvSpPr/>
          <p:nvPr/>
        </p:nvSpPr>
        <p:spPr>
          <a:xfrm>
            <a:off x="11310139" y="627988"/>
            <a:ext cx="1444015" cy="162128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02" name="textbox 1902"/>
          <p:cNvSpPr/>
          <p:nvPr/>
        </p:nvSpPr>
        <p:spPr>
          <a:xfrm>
            <a:off x="11297439" y="584720"/>
            <a:ext cx="160083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  <a:tabLst>
                <a:tab pos="377190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r>
              <a:rPr sz="800" kern="0" spc="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904" name="picture 190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12646580" y="597420"/>
            <a:ext cx="227101" cy="222148"/>
          </a:xfrm>
          <a:prstGeom prst="rect">
            <a:avLst/>
          </a:prstGeom>
        </p:spPr>
      </p:pic>
      <p:sp>
        <p:nvSpPr>
          <p:cNvPr id="1906" name="rect 1906"/>
          <p:cNvSpPr/>
          <p:nvPr/>
        </p:nvSpPr>
        <p:spPr>
          <a:xfrm>
            <a:off x="781843" y="626723"/>
            <a:ext cx="1444015" cy="162128"/>
          </a:xfrm>
          <a:prstGeom prst="rect">
            <a:avLst/>
          </a:prstGeom>
          <a:solidFill>
            <a:srgbClr val="277DC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08" name="textbox 1908"/>
          <p:cNvSpPr/>
          <p:nvPr/>
        </p:nvSpPr>
        <p:spPr>
          <a:xfrm>
            <a:off x="638136" y="583450"/>
            <a:ext cx="160083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2000"/>
              </a:lnSpc>
              <a:spcBef>
                <a:spcPts val="0"/>
              </a:spcBef>
              <a:tabLst>
                <a:tab pos="45021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反诈利器全家桶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910" name="picture 19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50836" y="596150"/>
            <a:ext cx="227101" cy="222148"/>
          </a:xfrm>
          <a:prstGeom prst="rect">
            <a:avLst/>
          </a:prstGeom>
        </p:spPr>
      </p:pic>
      <p:pic>
        <p:nvPicPr>
          <p:cNvPr id="1912" name="picture 191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2187378" y="626723"/>
            <a:ext cx="463427" cy="162128"/>
          </a:xfrm>
          <a:prstGeom prst="rect">
            <a:avLst/>
          </a:prstGeom>
        </p:spPr>
      </p:pic>
      <p:pic>
        <p:nvPicPr>
          <p:cNvPr id="1914" name="picture 191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0885190" y="627989"/>
            <a:ext cx="463428" cy="162126"/>
          </a:xfrm>
          <a:prstGeom prst="rect">
            <a:avLst/>
          </a:prstGeom>
        </p:spPr>
      </p:pic>
      <p:pic>
        <p:nvPicPr>
          <p:cNvPr id="1916" name="picture 191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1970118" y="7051496"/>
            <a:ext cx="656920" cy="105283"/>
          </a:xfrm>
          <a:prstGeom prst="rect">
            <a:avLst/>
          </a:prstGeom>
        </p:spPr>
      </p:pic>
      <p:sp>
        <p:nvSpPr>
          <p:cNvPr id="1918" name="path 1918"/>
          <p:cNvSpPr/>
          <p:nvPr/>
        </p:nvSpPr>
        <p:spPr>
          <a:xfrm>
            <a:off x="7667999" y="1570002"/>
            <a:ext cx="5039994" cy="6350"/>
          </a:xfrm>
          <a:custGeom>
            <a:avLst/>
            <a:gdLst/>
            <a:ahLst/>
            <a:cxnLst/>
            <a:rect l="0" t="0" r="0" b="0"/>
            <a:pathLst>
              <a:path w="7936" h="10">
                <a:moveTo>
                  <a:pt x="0" y="5"/>
                </a:moveTo>
                <a:lnTo>
                  <a:pt x="7936" y="5"/>
                </a:lnTo>
              </a:path>
            </a:pathLst>
          </a:custGeom>
          <a:noFill/>
          <a:ln w="6350" cap="flat">
            <a:solidFill>
              <a:srgbClr val="277DC1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920" name="picture 192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7748270" y="2001316"/>
            <a:ext cx="12610" cy="211366"/>
          </a:xfrm>
          <a:prstGeom prst="rect">
            <a:avLst/>
          </a:prstGeom>
        </p:spPr>
      </p:pic>
      <p:pic>
        <p:nvPicPr>
          <p:cNvPr id="1922" name="picture 192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11930342" y="6090615"/>
            <a:ext cx="12610" cy="211366"/>
          </a:xfrm>
          <a:prstGeom prst="rect">
            <a:avLst/>
          </a:prstGeom>
        </p:spPr>
      </p:pic>
      <p:pic>
        <p:nvPicPr>
          <p:cNvPr id="1924" name="picture 192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12658064" y="597420"/>
            <a:ext cx="15240" cy="30569"/>
          </a:xfrm>
          <a:prstGeom prst="rect">
            <a:avLst/>
          </a:prstGeom>
        </p:spPr>
      </p:pic>
      <p:pic>
        <p:nvPicPr>
          <p:cNvPr id="1926" name="picture 192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862698" y="596150"/>
            <a:ext cx="15239" cy="3056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8" name="picture 19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6767995" cy="9573577"/>
          </a:xfrm>
          <a:prstGeom prst="rect">
            <a:avLst/>
          </a:prstGeom>
        </p:spPr>
      </p:pic>
      <p:grpSp>
        <p:nvGrpSpPr>
          <p:cNvPr id="194" name="group 194"/>
          <p:cNvGrpSpPr/>
          <p:nvPr/>
        </p:nvGrpSpPr>
        <p:grpSpPr>
          <a:xfrm rot="21600000">
            <a:off x="926650" y="3786640"/>
            <a:ext cx="5234401" cy="5789362"/>
            <a:chOff x="0" y="0"/>
            <a:chExt cx="5234401" cy="5789362"/>
          </a:xfrm>
        </p:grpSpPr>
        <p:pic>
          <p:nvPicPr>
            <p:cNvPr id="1930" name="picture 19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234401" cy="5789362"/>
            </a:xfrm>
            <a:prstGeom prst="rect">
              <a:avLst/>
            </a:prstGeom>
          </p:spPr>
        </p:pic>
        <p:sp>
          <p:nvSpPr>
            <p:cNvPr id="1932" name="textbox 1932"/>
            <p:cNvSpPr/>
            <p:nvPr/>
          </p:nvSpPr>
          <p:spPr>
            <a:xfrm>
              <a:off x="447582" y="555136"/>
              <a:ext cx="1529714" cy="9867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6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6200" indent="-63500" algn="l" rtl="0" eaLnBrk="0">
                <a:lnSpc>
                  <a:spcPct val="113000"/>
                </a:lnSpc>
              </a:pPr>
              <a:r>
                <a:rPr sz="2800" kern="0" spc="-230" dirty="0">
                  <a:solidFill>
                    <a:srgbClr val="C8242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这3</a:t>
              </a:r>
              <a:r>
                <a:rPr sz="2800" kern="0" spc="-220" dirty="0">
                  <a:solidFill>
                    <a:srgbClr val="C8242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组数</a:t>
              </a:r>
              <a:r>
                <a:rPr sz="2800" kern="0" spc="-150" dirty="0">
                  <a:solidFill>
                    <a:srgbClr val="C8242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字</a:t>
              </a:r>
              <a:r>
                <a:rPr sz="2800" kern="0" spc="-230" dirty="0">
                  <a:solidFill>
                    <a:srgbClr val="C8242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值得关注!</a:t>
              </a:r>
              <a:endParaRPr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934" name="rect 1934"/>
          <p:cNvSpPr/>
          <p:nvPr/>
        </p:nvSpPr>
        <p:spPr>
          <a:xfrm>
            <a:off x="7648467" y="4487379"/>
            <a:ext cx="5039995" cy="4058691"/>
          </a:xfrm>
          <a:prstGeom prst="rect">
            <a:avLst/>
          </a:prstGeom>
          <a:solidFill>
            <a:srgbClr val="FDE8E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936" name="picture 19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151862" y="4377626"/>
            <a:ext cx="4033203" cy="709281"/>
          </a:xfrm>
          <a:prstGeom prst="rect">
            <a:avLst/>
          </a:prstGeom>
        </p:spPr>
      </p:pic>
      <p:graphicFrame>
        <p:nvGraphicFramePr>
          <p:cNvPr id="1938" name="table 1938"/>
          <p:cNvGraphicFramePr>
            <a:graphicFrameLocks noGrp="1"/>
          </p:cNvGraphicFramePr>
          <p:nvPr/>
        </p:nvGraphicFramePr>
        <p:xfrm>
          <a:off x="7642117" y="4377626"/>
          <a:ext cx="5052694" cy="4174490"/>
        </p:xfrm>
        <a:graphic>
          <a:graphicData uri="http://schemas.openxmlformats.org/drawingml/2006/table">
            <a:tbl>
              <a:tblPr/>
              <a:tblGrid>
                <a:gridCol w="2672714"/>
                <a:gridCol w="2379979"/>
              </a:tblGrid>
              <a:tr h="7556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15745" algn="l" rtl="0" eaLnBrk="0">
                        <a:lnSpc>
                          <a:spcPct val="80000"/>
                        </a:lnSpc>
                      </a:pPr>
                      <a:r>
                        <a:rPr sz="16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从事电信网络诈骗活动</a:t>
                      </a:r>
                      <a:endParaRPr sz="16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835785" algn="l" rtl="0" eaLnBrk="0">
                        <a:lnSpc>
                          <a:spcPts val="2110"/>
                        </a:lnSpc>
                      </a:pPr>
                      <a:r>
                        <a:rPr sz="16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尚不构成犯罪的</a:t>
                      </a:r>
                      <a:endParaRPr sz="16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18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885" indent="304800" algn="l" rtl="0" eaLnBrk="0">
                        <a:lnSpc>
                          <a:spcPct val="124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第三十八条    </a:t>
                      </a:r>
                      <a:r>
                        <a:rPr sz="1200" kern="0" spc="-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组织</a:t>
                      </a:r>
                      <a:r>
                        <a:rPr sz="1200" kern="0" spc="-8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、策划、实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施、</a:t>
                      </a:r>
                      <a:r>
                        <a:rPr sz="1200" kern="0" spc="-1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参与电信网络诈骗活动或者</a:t>
                      </a:r>
                      <a:r>
                        <a:rPr sz="1200" kern="0" spc="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为电信网络诈骗活动提供帮助，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构成犯罪的，依法追究刑事责任。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7980" indent="309245" algn="l" rtl="0" eaLnBrk="0">
                        <a:lnSpc>
                          <a:spcPct val="124000"/>
                        </a:lnSpc>
                        <a:spcBef>
                          <a:spcPts val="0"/>
                        </a:spcBef>
                      </a:pPr>
                      <a:r>
                        <a:rPr sz="1200" kern="0" spc="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前款行为尚不构成犯罪的，</a:t>
                      </a:r>
                      <a:r>
                        <a:rPr sz="1200" kern="0" spc="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由公安机关处十日以上</a:t>
                      </a:r>
                      <a:r>
                        <a:rPr sz="1200" kern="0" spc="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十五日以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下拘留；没收违法所得，处违法所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得一倍以上十倍以下罚款，没有违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法所得或者违法所得不</a:t>
                      </a:r>
                      <a:r>
                        <a:rPr sz="1200" kern="0" spc="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足一万元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的，处十万元以下罚款。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96" name="group 196"/>
          <p:cNvGrpSpPr/>
          <p:nvPr/>
        </p:nvGrpSpPr>
        <p:grpSpPr>
          <a:xfrm rot="21600000">
            <a:off x="7654264" y="1125384"/>
            <a:ext cx="5039994" cy="2015998"/>
            <a:chOff x="0" y="0"/>
            <a:chExt cx="5039994" cy="2015998"/>
          </a:xfrm>
        </p:grpSpPr>
        <p:pic>
          <p:nvPicPr>
            <p:cNvPr id="1940" name="picture 19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039994" cy="2015998"/>
            </a:xfrm>
            <a:prstGeom prst="rect">
              <a:avLst/>
            </a:prstGeom>
          </p:spPr>
        </p:pic>
        <p:sp>
          <p:nvSpPr>
            <p:cNvPr id="1942" name="textbox 1942"/>
            <p:cNvSpPr/>
            <p:nvPr/>
          </p:nvSpPr>
          <p:spPr>
            <a:xfrm>
              <a:off x="-12700" y="-12700"/>
              <a:ext cx="5065395" cy="20415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0195" algn="l" rtl="0" eaLnBrk="0">
                <a:lnSpc>
                  <a:spcPct val="80000"/>
                </a:lnSpc>
                <a:spcBef>
                  <a:spcPts val="0"/>
                </a:spcBef>
              </a:pPr>
              <a:r>
                <a:rPr sz="26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这部法律中有哪些</a:t>
              </a:r>
              <a:endParaRPr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90830" algn="l" rtl="0" eaLnBrk="0">
                <a:lnSpc>
                  <a:spcPts val="3610"/>
                </a:lnSpc>
              </a:pPr>
              <a:r>
                <a:rPr sz="2600" b="1" kern="0" spc="-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数字值得关注？</a:t>
              </a:r>
              <a:endParaRPr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944" name="textbox 1944"/>
          <p:cNvSpPr/>
          <p:nvPr/>
        </p:nvSpPr>
        <p:spPr>
          <a:xfrm>
            <a:off x="1452943" y="1061987"/>
            <a:ext cx="4591684" cy="21856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115" indent="161925" algn="l" rtl="0" eaLnBrk="0">
              <a:lnSpc>
                <a:spcPct val="90000"/>
              </a:lnSpc>
            </a:pPr>
            <a:r>
              <a:rPr sz="3800" kern="0" spc="-260" dirty="0">
                <a:solidFill>
                  <a:srgbClr val="C824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《中华人民共和国</a:t>
            </a:r>
            <a:r>
              <a:rPr sz="3800" kern="0" spc="0" dirty="0">
                <a:solidFill>
                  <a:srgbClr val="C824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4200" kern="0" spc="-330" dirty="0">
                <a:solidFill>
                  <a:srgbClr val="C824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反电信网络诈骗法》</a:t>
            </a:r>
            <a:r>
              <a:rPr sz="4100" kern="0" spc="-320" dirty="0">
                <a:solidFill>
                  <a:srgbClr val="C824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值得关注的3组数字</a:t>
            </a:r>
            <a:endParaRPr sz="4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2000"/>
              </a:lnSpc>
            </a:pP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2555" algn="l" rtl="0" eaLnBrk="0">
              <a:lnSpc>
                <a:spcPct val="87000"/>
              </a:lnSpc>
            </a:pPr>
            <a:r>
              <a:rPr sz="2000" kern="0" spc="0" dirty="0">
                <a:solidFill>
                  <a:srgbClr val="C824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不听不信不贪恋，构筑反诈“</a:t>
            </a:r>
            <a:r>
              <a:rPr sz="2000" kern="0" spc="-440" dirty="0">
                <a:solidFill>
                  <a:srgbClr val="C824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0" dirty="0">
                <a:solidFill>
                  <a:srgbClr val="C824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</a:t>
            </a:r>
            <a:r>
              <a:rPr sz="2000" kern="0" spc="-340" dirty="0">
                <a:solidFill>
                  <a:srgbClr val="C824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C824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”防线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946" name="picture 19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455078" y="5179549"/>
            <a:ext cx="1891019" cy="3221547"/>
          </a:xfrm>
          <a:prstGeom prst="rect">
            <a:avLst/>
          </a:prstGeom>
        </p:spPr>
      </p:pic>
      <p:pic>
        <p:nvPicPr>
          <p:cNvPr id="1948" name="picture 19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661756" y="3355219"/>
            <a:ext cx="1231227" cy="891935"/>
          </a:xfrm>
          <a:prstGeom prst="rect">
            <a:avLst/>
          </a:prstGeom>
        </p:spPr>
      </p:pic>
      <p:grpSp>
        <p:nvGrpSpPr>
          <p:cNvPr id="198" name="group 198"/>
          <p:cNvGrpSpPr/>
          <p:nvPr/>
        </p:nvGrpSpPr>
        <p:grpSpPr>
          <a:xfrm rot="21600000">
            <a:off x="7991743" y="3820068"/>
            <a:ext cx="3618116" cy="427101"/>
            <a:chOff x="0" y="0"/>
            <a:chExt cx="3618116" cy="427101"/>
          </a:xfrm>
        </p:grpSpPr>
        <p:sp>
          <p:nvSpPr>
            <p:cNvPr id="1950" name="rect 1950"/>
            <p:cNvSpPr/>
            <p:nvPr/>
          </p:nvSpPr>
          <p:spPr>
            <a:xfrm>
              <a:off x="0" y="0"/>
              <a:ext cx="3618116" cy="427101"/>
            </a:xfrm>
            <a:prstGeom prst="rect">
              <a:avLst/>
            </a:prstGeom>
            <a:solidFill>
              <a:srgbClr val="C2262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952" name="picture 195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128298" y="26139"/>
              <a:ext cx="3437325" cy="374827"/>
            </a:xfrm>
            <a:prstGeom prst="rect">
              <a:avLst/>
            </a:prstGeom>
          </p:spPr>
        </p:pic>
        <p:sp>
          <p:nvSpPr>
            <p:cNvPr id="1954" name="textbox 1954"/>
            <p:cNvSpPr/>
            <p:nvPr/>
          </p:nvSpPr>
          <p:spPr>
            <a:xfrm>
              <a:off x="259136" y="72084"/>
              <a:ext cx="3270884" cy="2501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</a:pPr>
              <a:r>
                <a:rPr sz="1700" b="1" kern="0" spc="-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十五日以下拘留 一至十</a:t>
              </a:r>
              <a:r>
                <a:rPr sz="1700" b="1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倍的罚款！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956" name="rect 1956"/>
          <p:cNvSpPr/>
          <p:nvPr/>
        </p:nvSpPr>
        <p:spPr>
          <a:xfrm>
            <a:off x="9402453" y="628007"/>
            <a:ext cx="3348863" cy="162128"/>
          </a:xfrm>
          <a:prstGeom prst="rect">
            <a:avLst/>
          </a:prstGeom>
          <a:solidFill>
            <a:srgbClr val="C2262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58" name="textbox 1958"/>
          <p:cNvSpPr/>
          <p:nvPr/>
        </p:nvSpPr>
        <p:spPr>
          <a:xfrm>
            <a:off x="8902179" y="584732"/>
            <a:ext cx="3992879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8000"/>
              </a:lnSpc>
              <a:tabLst>
                <a:tab pos="784860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《中华人民共和国反电信网络诈骗法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》值得关注的3组数字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960" name="picture 19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636441" y="597432"/>
            <a:ext cx="227100" cy="222148"/>
          </a:xfrm>
          <a:prstGeom prst="rect">
            <a:avLst/>
          </a:prstGeom>
        </p:spPr>
      </p:pic>
      <p:pic>
        <p:nvPicPr>
          <p:cNvPr id="1962" name="picture 19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914879" y="628007"/>
            <a:ext cx="526057" cy="162128"/>
          </a:xfrm>
          <a:prstGeom prst="rect">
            <a:avLst/>
          </a:prstGeom>
        </p:spPr>
      </p:pic>
      <p:sp>
        <p:nvSpPr>
          <p:cNvPr id="1964" name="textbox 1964"/>
          <p:cNvSpPr/>
          <p:nvPr/>
        </p:nvSpPr>
        <p:spPr>
          <a:xfrm>
            <a:off x="834141" y="846298"/>
            <a:ext cx="492125" cy="1214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360"/>
              </a:lnSpc>
            </a:pPr>
            <a:r>
              <a:rPr sz="7200" kern="0" spc="-3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7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66" name="textbox 1966"/>
          <p:cNvSpPr/>
          <p:nvPr/>
        </p:nvSpPr>
        <p:spPr>
          <a:xfrm>
            <a:off x="9808453" y="8886780"/>
            <a:ext cx="586105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⸺35⸺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968" name="picture 196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2655220" y="597432"/>
            <a:ext cx="15251" cy="3056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rect 1970"/>
          <p:cNvSpPr/>
          <p:nvPr/>
        </p:nvSpPr>
        <p:spPr>
          <a:xfrm>
            <a:off x="839838" y="1222190"/>
            <a:ext cx="5040007" cy="2753157"/>
          </a:xfrm>
          <a:prstGeom prst="rect">
            <a:avLst/>
          </a:prstGeom>
          <a:solidFill>
            <a:srgbClr val="FDE8E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972" name="picture 19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43240" y="1112430"/>
            <a:ext cx="4033202" cy="709282"/>
          </a:xfrm>
          <a:prstGeom prst="rect">
            <a:avLst/>
          </a:prstGeom>
        </p:spPr>
      </p:pic>
      <p:graphicFrame>
        <p:nvGraphicFramePr>
          <p:cNvPr id="1974" name="table 1974"/>
          <p:cNvGraphicFramePr>
            <a:graphicFrameLocks noGrp="1"/>
          </p:cNvGraphicFramePr>
          <p:nvPr/>
        </p:nvGraphicFramePr>
        <p:xfrm>
          <a:off x="833488" y="1112430"/>
          <a:ext cx="5052695" cy="2868930"/>
        </p:xfrm>
        <a:graphic>
          <a:graphicData uri="http://schemas.openxmlformats.org/drawingml/2006/table">
            <a:tbl>
              <a:tblPr/>
              <a:tblGrid>
                <a:gridCol w="5052695"/>
              </a:tblGrid>
              <a:tr h="8007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4720" indent="89535" algn="l" rtl="0" eaLnBrk="0">
                        <a:lnSpc>
                          <a:spcPct val="104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1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非法制造、买卖、使用GOIP、猫池等设备</a:t>
                      </a: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        </a:t>
                      </a: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为实施电信网络诈骗</a:t>
                      </a: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活动提供支持或帮助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681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7335" indent="301625" algn="l" rtl="0" eaLnBrk="0">
                        <a:lnSpc>
                          <a:spcPct val="128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第十四条</a:t>
                      </a:r>
                      <a:r>
                        <a:rPr sz="1200" b="1" kern="0" spc="10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任何单位和个人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不得非法制造、买卖、提供或者使用下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1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列设备、软件：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598805" algn="l" rtl="0" eaLnBrk="0">
                        <a:lnSpc>
                          <a:spcPct val="94000"/>
                        </a:lnSpc>
                        <a:spcBef>
                          <a:spcPts val="540"/>
                        </a:spcBef>
                      </a:pPr>
                      <a:r>
                        <a:rPr sz="1100" kern="0" spc="-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（一）电话卡批量插入设备；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64160" indent="334010" algn="l" rtl="0" eaLnBrk="0">
                        <a:lnSpc>
                          <a:spcPct val="126000"/>
                        </a:lnSpc>
                        <a:spcBef>
                          <a:spcPts val="95"/>
                        </a:spcBef>
                      </a:pP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（二）具有改变主叫号码、虚拟拨号、互联</a:t>
                      </a:r>
                      <a:r>
                        <a:rPr sz="1200" kern="0" spc="-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网电话违规接入公用电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信网络等功能的设备、软件；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66065" indent="332105" algn="l" rtl="0" eaLnBrk="0">
                        <a:lnSpc>
                          <a:spcPct val="125000"/>
                        </a:lnSpc>
                      </a:pPr>
                      <a:r>
                        <a:rPr sz="1200" kern="0" spc="-8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（三）批量账号、网络地址自动切换系统，批量接收提供短信验证、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语音验证的平台；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98805" algn="l" rtl="0" eaLnBrk="0">
                        <a:lnSpc>
                          <a:spcPct val="87000"/>
                        </a:lnSpc>
                      </a:pPr>
                      <a:r>
                        <a:rPr sz="1200" kern="0" spc="-8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（四）其他用于实施电信网络诈骗等违法犯罪的设备、软件。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76" name="table 1976"/>
          <p:cNvGraphicFramePr>
            <a:graphicFrameLocks noGrp="1"/>
          </p:cNvGraphicFramePr>
          <p:nvPr/>
        </p:nvGraphicFramePr>
        <p:xfrm>
          <a:off x="833490" y="5924990"/>
          <a:ext cx="5052695" cy="2196464"/>
        </p:xfrm>
        <a:graphic>
          <a:graphicData uri="http://schemas.openxmlformats.org/drawingml/2006/table">
            <a:tbl>
              <a:tblPr>
                <a:solidFill>
                  <a:srgbClr val="FDE8E7"/>
                </a:solidFill>
              </a:tblPr>
              <a:tblGrid>
                <a:gridCol w="2981325"/>
                <a:gridCol w="2071370"/>
              </a:tblGrid>
              <a:tr h="21964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4000" indent="305435" algn="l" rtl="0" eaLnBrk="0">
                        <a:lnSpc>
                          <a:spcPct val="125000"/>
                        </a:lnSpc>
                      </a:pPr>
                      <a:r>
                        <a:rPr sz="1200" b="1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第四十二条    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违反本法第十四条、第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二十五条第一款规定的，没收违法所得，</a:t>
                      </a:r>
                      <a:r>
                        <a:rPr sz="1200" kern="0" spc="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由公安机关或者有关主管部门处违法所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得一倍以上十倍以下罚款，没有违法所得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或者违法所得不足五万元的，处五十万元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以下罚款；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65430" indent="293370" algn="l" rtl="0" eaLnBrk="0">
                        <a:lnSpc>
                          <a:spcPct val="121000"/>
                        </a:lnSpc>
                        <a:spcBef>
                          <a:spcPts val="25"/>
                        </a:spcBef>
                      </a:pP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情节严重的，由公安机关并处十五日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以下拘留。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E7"/>
                    </a:solidFill>
                  </a:tcPr>
                </a:tc>
              </a:tr>
            </a:tbl>
          </a:graphicData>
        </a:graphic>
      </p:graphicFrame>
      <p:pic>
        <p:nvPicPr>
          <p:cNvPr id="1978" name="picture 19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25764" y="5549442"/>
            <a:ext cx="3686421" cy="2873903"/>
          </a:xfrm>
          <a:prstGeom prst="rect">
            <a:avLst/>
          </a:prstGeom>
        </p:spPr>
      </p:pic>
      <p:graphicFrame>
        <p:nvGraphicFramePr>
          <p:cNvPr id="1980" name="table 1980"/>
          <p:cNvGraphicFramePr>
            <a:graphicFrameLocks noGrp="1"/>
          </p:cNvGraphicFramePr>
          <p:nvPr/>
        </p:nvGraphicFramePr>
        <p:xfrm>
          <a:off x="7642620" y="3171844"/>
          <a:ext cx="5052695" cy="1920875"/>
        </p:xfrm>
        <a:graphic>
          <a:graphicData uri="http://schemas.openxmlformats.org/drawingml/2006/table">
            <a:tbl>
              <a:tblPr>
                <a:solidFill>
                  <a:srgbClr val="FDE8E7"/>
                </a:solidFill>
              </a:tblPr>
              <a:tblGrid>
                <a:gridCol w="2919095"/>
                <a:gridCol w="2133600"/>
              </a:tblGrid>
              <a:tr h="1920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4160" indent="304800" algn="l" rtl="0" eaLnBrk="0">
                        <a:lnSpc>
                          <a:spcPct val="124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第四十四条 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违反本法第三十一条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第一款规定的，没收违法所得，由公安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机关处违法所得一倍以上十倍以下罚  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款，没有违法所得或者违法所得不足  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二万元的，处二十万元以下罚款；情节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严重的，并处十五日以下拘留。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E7"/>
                    </a:solidFill>
                  </a:tcPr>
                </a:tc>
              </a:tr>
            </a:tbl>
          </a:graphicData>
        </a:graphic>
      </p:graphicFrame>
      <p:sp>
        <p:nvSpPr>
          <p:cNvPr id="1982" name="rect 1982"/>
          <p:cNvSpPr/>
          <p:nvPr/>
        </p:nvSpPr>
        <p:spPr>
          <a:xfrm>
            <a:off x="7648974" y="1222188"/>
            <a:ext cx="5039994" cy="1751724"/>
          </a:xfrm>
          <a:prstGeom prst="rect">
            <a:avLst/>
          </a:prstGeom>
          <a:solidFill>
            <a:srgbClr val="FDE8E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984" name="picture 19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152371" y="1112430"/>
            <a:ext cx="4033215" cy="493268"/>
          </a:xfrm>
          <a:prstGeom prst="rect">
            <a:avLst/>
          </a:prstGeom>
        </p:spPr>
      </p:pic>
      <p:graphicFrame>
        <p:nvGraphicFramePr>
          <p:cNvPr id="1986" name="table 1986"/>
          <p:cNvGraphicFramePr>
            <a:graphicFrameLocks noGrp="1"/>
          </p:cNvGraphicFramePr>
          <p:nvPr/>
        </p:nvGraphicFramePr>
        <p:xfrm>
          <a:off x="7642624" y="1112430"/>
          <a:ext cx="5052059" cy="1867534"/>
        </p:xfrm>
        <a:graphic>
          <a:graphicData uri="http://schemas.openxmlformats.org/drawingml/2006/table">
            <a:tbl>
              <a:tblPr/>
              <a:tblGrid>
                <a:gridCol w="5052059"/>
              </a:tblGrid>
              <a:tr h="6203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08075" algn="l" rtl="0" eaLnBrk="0">
                        <a:lnSpc>
                          <a:spcPct val="86000"/>
                        </a:lnSpc>
                      </a:pP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提供实名核验帮助假冒身</a:t>
                      </a: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份开卡开户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471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2890" indent="306070" algn="l" rtl="0" eaLnBrk="0">
                        <a:lnSpc>
                          <a:spcPct val="126000"/>
                        </a:lnSpc>
                      </a:pPr>
                      <a:r>
                        <a:rPr sz="1200" b="1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第三十一条 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任何单位和个人不得非法买</a:t>
                      </a:r>
                      <a:r>
                        <a:rPr sz="1200" kern="0" spc="-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卖、出租、出借电话卡、物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8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联网卡、电信线路、短信端口</a:t>
                      </a:r>
                      <a:r>
                        <a:rPr sz="1200" kern="0" spc="-9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、银行账户、支付账户、互联网账号等，不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得提供实名核验帮助；不得假冒他人身份或者虚构代理关系开</a:t>
                      </a: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立上述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卡、账户、账号等。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88" name="textbox 1988"/>
          <p:cNvSpPr/>
          <p:nvPr/>
        </p:nvSpPr>
        <p:spPr>
          <a:xfrm>
            <a:off x="839846" y="4210107"/>
            <a:ext cx="5040629" cy="1489075"/>
          </a:xfrm>
          <a:prstGeom prst="roundRect">
            <a:avLst>
              <a:gd name="adj" fmla="val 6125"/>
            </a:avLst>
          </a:prstGeom>
          <a:solidFill>
            <a:srgbClr val="FDE8E7">
              <a:alpha val="100000"/>
            </a:srgbClr>
          </a:solidFill>
          <a:ln w="12700" cap="flat">
            <a:solidFill>
              <a:srgbClr val="C8242B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0" indent="305435" algn="l" rtl="0" eaLnBrk="0">
              <a:lnSpc>
                <a:spcPct val="123000"/>
              </a:lnSpc>
              <a:spcBef>
                <a:spcPts val="5"/>
              </a:spcBef>
            </a:pPr>
            <a:r>
              <a:rPr sz="1200" b="1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第二十五条</a:t>
            </a:r>
            <a:r>
              <a:rPr sz="1200" b="1" kern="0" spc="1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任何单位和个人不得为他人实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施电信网络诈骗活动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提供下列支持或者帮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助：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56895" algn="l" rtl="0" eaLnBrk="0">
              <a:lnSpc>
                <a:spcPts val="1235"/>
              </a:lnSpc>
              <a:spcBef>
                <a:spcPts val="535"/>
              </a:spcBef>
            </a:pPr>
            <a:r>
              <a:rPr sz="10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（一）出售、提供个人信息；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56895" algn="l" rtl="0" eaLnBrk="0">
              <a:lnSpc>
                <a:spcPct val="87000"/>
              </a:lnSpc>
              <a:spcBef>
                <a:spcPts val="570"/>
              </a:spcBef>
            </a:pPr>
            <a:r>
              <a:rPr sz="1200" kern="0" spc="-1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（二）帮助他人通过虚拟货币交易等方式洗钱；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6895" algn="l" rtl="0" eaLnBrk="0">
              <a:lnSpc>
                <a:spcPct val="87000"/>
              </a:lnSpc>
              <a:spcBef>
                <a:spcPts val="5"/>
              </a:spcBef>
            </a:pP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（三）其他为电信网络诈骗活动提供支持或者帮助的行为。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990" name="picture 19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848318" y="6296075"/>
            <a:ext cx="1907790" cy="1344117"/>
          </a:xfrm>
          <a:prstGeom prst="rect">
            <a:avLst/>
          </a:prstGeom>
        </p:spPr>
      </p:pic>
      <p:pic>
        <p:nvPicPr>
          <p:cNvPr id="1992" name="picture 19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747456" y="3395251"/>
            <a:ext cx="1488762" cy="1463529"/>
          </a:xfrm>
          <a:prstGeom prst="rect">
            <a:avLst/>
          </a:prstGeom>
        </p:spPr>
      </p:pic>
      <p:sp>
        <p:nvSpPr>
          <p:cNvPr id="1994" name="rect 1994"/>
          <p:cNvSpPr/>
          <p:nvPr/>
        </p:nvSpPr>
        <p:spPr>
          <a:xfrm>
            <a:off x="790783" y="628007"/>
            <a:ext cx="3348862" cy="162128"/>
          </a:xfrm>
          <a:prstGeom prst="rect">
            <a:avLst/>
          </a:prstGeom>
          <a:solidFill>
            <a:srgbClr val="C2262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96" name="textbox 1996"/>
          <p:cNvSpPr/>
          <p:nvPr/>
        </p:nvSpPr>
        <p:spPr>
          <a:xfrm>
            <a:off x="647077" y="584732"/>
            <a:ext cx="3992879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4955" algn="l" rtl="0" eaLnBrk="0">
              <a:lnSpc>
                <a:spcPct val="98000"/>
              </a:lnSpc>
            </a:pPr>
            <a:r>
              <a:rPr sz="800" b="1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《中华人民共和国反电信网络诈骗法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》值得关注的3组数字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998" name="picture 19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082875" y="628007"/>
            <a:ext cx="526054" cy="162128"/>
          </a:xfrm>
          <a:prstGeom prst="rect">
            <a:avLst/>
          </a:prstGeom>
        </p:spPr>
      </p:pic>
      <p:pic>
        <p:nvPicPr>
          <p:cNvPr id="2000" name="picture 20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59777" y="597432"/>
            <a:ext cx="227101" cy="222148"/>
          </a:xfrm>
          <a:prstGeom prst="rect">
            <a:avLst/>
          </a:prstGeom>
        </p:spPr>
      </p:pic>
      <p:sp>
        <p:nvSpPr>
          <p:cNvPr id="2002" name="rect 2002"/>
          <p:cNvSpPr/>
          <p:nvPr/>
        </p:nvSpPr>
        <p:spPr>
          <a:xfrm>
            <a:off x="9402453" y="628007"/>
            <a:ext cx="3348863" cy="162128"/>
          </a:xfrm>
          <a:prstGeom prst="rect">
            <a:avLst/>
          </a:prstGeom>
          <a:solidFill>
            <a:srgbClr val="C2262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04" name="textbox 2004"/>
          <p:cNvSpPr/>
          <p:nvPr/>
        </p:nvSpPr>
        <p:spPr>
          <a:xfrm>
            <a:off x="8902179" y="584732"/>
            <a:ext cx="3992879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8000"/>
              </a:lnSpc>
              <a:tabLst>
                <a:tab pos="784860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《中华人民共和国反电信网络诈骗法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》值得关注的3组数字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006" name="picture 200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636428" y="597432"/>
            <a:ext cx="227100" cy="222148"/>
          </a:xfrm>
          <a:prstGeom prst="rect">
            <a:avLst/>
          </a:prstGeom>
        </p:spPr>
      </p:pic>
      <p:pic>
        <p:nvPicPr>
          <p:cNvPr id="2008" name="picture 200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914879" y="628007"/>
            <a:ext cx="526057" cy="162128"/>
          </a:xfrm>
          <a:prstGeom prst="rect">
            <a:avLst/>
          </a:prstGeom>
        </p:spPr>
      </p:pic>
      <p:sp>
        <p:nvSpPr>
          <p:cNvPr id="2010" name="textbox 2010"/>
          <p:cNvSpPr/>
          <p:nvPr/>
        </p:nvSpPr>
        <p:spPr>
          <a:xfrm>
            <a:off x="3148451" y="8886780"/>
            <a:ext cx="7245984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⸺36⸺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                                                                                                                                                                        </a:t>
            </a: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⸺37⸺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012" name="picture 20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71626" y="597432"/>
            <a:ext cx="15252" cy="30569"/>
          </a:xfrm>
          <a:prstGeom prst="rect">
            <a:avLst/>
          </a:prstGeom>
        </p:spPr>
      </p:pic>
      <p:pic>
        <p:nvPicPr>
          <p:cNvPr id="2014" name="picture 20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2655220" y="597432"/>
            <a:ext cx="15251" cy="3056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6" name="table 2016"/>
          <p:cNvGraphicFramePr>
            <a:graphicFrameLocks noGrp="1"/>
          </p:cNvGraphicFramePr>
          <p:nvPr/>
        </p:nvGraphicFramePr>
        <p:xfrm>
          <a:off x="832255" y="1836013"/>
          <a:ext cx="5052695" cy="6721475"/>
        </p:xfrm>
        <a:graphic>
          <a:graphicData uri="http://schemas.openxmlformats.org/drawingml/2006/table">
            <a:tbl>
              <a:tblPr/>
              <a:tblGrid>
                <a:gridCol w="1861820"/>
                <a:gridCol w="3190875"/>
              </a:tblGrid>
              <a:tr h="62039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5875" algn="l" rtl="0" eaLnBrk="0">
                        <a:lnSpc>
                          <a:spcPct val="87000"/>
                        </a:lnSpc>
                      </a:pP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对电信企业违反本法</a:t>
                      </a: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规定的处罚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66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7970" indent="300990" algn="l" rtl="0" eaLnBrk="0">
                        <a:lnSpc>
                          <a:spcPct val="126000"/>
                        </a:lnSpc>
                      </a:pPr>
                      <a:r>
                        <a:rPr sz="1200" b="1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第三十九条</a:t>
                      </a:r>
                      <a:r>
                        <a:rPr sz="1200" b="1" kern="0" spc="17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电信业务经营者违反本法规定，有下列情形之一的，</a:t>
                      </a:r>
                      <a:r>
                        <a:rPr sz="12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由有关主管部门责令改正，情节较轻的，给予警告、通报批评</a:t>
                      </a:r>
                      <a:r>
                        <a:rPr sz="1200" kern="0" spc="-6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，或者处</a:t>
                      </a:r>
                      <a:r>
                        <a:rPr sz="12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五万元以上五十万元以下罚款；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5430" indent="302895" algn="l" rtl="0" eaLnBrk="0">
                        <a:lnSpc>
                          <a:spcPct val="124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情节严重的，处五十万元以上五百万元以下罚款</a:t>
                      </a: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，并可以由有关</a:t>
                      </a:r>
                      <a:r>
                        <a:rPr sz="12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主管部门责令暂停相关业务、停业整顿、吊销相关业务</a:t>
                      </a: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许可证或者吊</a:t>
                      </a:r>
                      <a:r>
                        <a:rPr sz="12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销营业执照，对其直接负责的主管人员和其他直接责任</a:t>
                      </a: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人员，处一万</a:t>
                      </a:r>
                      <a:r>
                        <a:rPr sz="12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元以上二十万元以下罚</a:t>
                      </a:r>
                      <a:r>
                        <a:rPr sz="12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款：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E8"/>
                    </a:solidFill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E8"/>
                    </a:solidFill>
                  </a:tcPr>
                </a:tc>
              </a:tr>
              <a:tr h="40944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440" indent="335280" algn="l" rtl="0" eaLnBrk="0">
                        <a:lnSpc>
                          <a:spcPct val="126000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（一）未落实国家有关规</a:t>
                      </a:r>
                      <a:r>
                        <a:rPr sz="1200" kern="0" spc="-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定确定的反电</a:t>
                      </a:r>
                      <a:r>
                        <a:rPr sz="12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信网络诈骗内部控制机制的；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93345" indent="332740" algn="l" rtl="0" eaLnBrk="0">
                        <a:lnSpc>
                          <a:spcPct val="126000"/>
                        </a:lnSpc>
                        <a:spcBef>
                          <a:spcPts val="770"/>
                        </a:spcBef>
                      </a:pPr>
                      <a:r>
                        <a:rPr sz="1200" kern="0" spc="-1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（二）未履行电话卡、物联网卡实名制登</a:t>
                      </a:r>
                      <a:r>
                        <a:rPr sz="12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记职责的；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93980" indent="332105" algn="l" rtl="0" eaLnBrk="0">
                        <a:lnSpc>
                          <a:spcPct val="131000"/>
                        </a:lnSpc>
                        <a:spcBef>
                          <a:spcPts val="785"/>
                        </a:spcBef>
                      </a:pPr>
                      <a:r>
                        <a:rPr sz="11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（三）未履行对电话卡、物联网卡的监</a:t>
                      </a:r>
                      <a:r>
                        <a:rPr sz="11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测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200" kern="0" spc="-6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识别、监测预警和相关处置职责的；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90170" indent="335915" algn="l" rtl="0" eaLnBrk="0">
                        <a:lnSpc>
                          <a:spcPct val="126000"/>
                        </a:lnSpc>
                        <a:spcBef>
                          <a:spcPts val="760"/>
                        </a:spcBef>
                      </a:pPr>
                      <a:r>
                        <a:rPr sz="1200" kern="0" spc="-7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（四）未对物联网卡用户进行</a:t>
                      </a:r>
                      <a:r>
                        <a:rPr sz="1200" kern="0" spc="-8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风险评估，</a:t>
                      </a:r>
                      <a:r>
                        <a:rPr sz="12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或者未限定物联网卡的开通功</a:t>
                      </a:r>
                      <a:r>
                        <a:rPr sz="12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能、使用场景</a:t>
                      </a:r>
                      <a:r>
                        <a:rPr sz="12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和适用设备的；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4615" indent="331470" algn="l" rtl="0" eaLnBrk="0">
                        <a:lnSpc>
                          <a:spcPct val="124000"/>
                        </a:lnSpc>
                        <a:spcBef>
                          <a:spcPts val="5"/>
                        </a:spcBef>
                      </a:pPr>
                      <a:r>
                        <a:rPr sz="1200" kern="0" spc="-10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（五）未采取措施对</a:t>
                      </a:r>
                      <a:r>
                        <a:rPr sz="1200" kern="0" spc="-1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改号电话、虚假主叫</a:t>
                      </a:r>
                      <a:r>
                        <a:rPr sz="12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4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或者具有相应功能的非法设备进行监测处</a:t>
                      </a:r>
                      <a:r>
                        <a:rPr sz="12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置的。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E8"/>
                    </a:solidFill>
                  </a:tcPr>
                </a:tc>
              </a:tr>
            </a:tbl>
          </a:graphicData>
        </a:graphic>
      </p:graphicFrame>
      <p:sp>
        <p:nvSpPr>
          <p:cNvPr id="2018" name="rect 2018"/>
          <p:cNvSpPr/>
          <p:nvPr/>
        </p:nvSpPr>
        <p:spPr>
          <a:xfrm>
            <a:off x="7682377" y="1223117"/>
            <a:ext cx="5039995" cy="4676229"/>
          </a:xfrm>
          <a:prstGeom prst="rect">
            <a:avLst/>
          </a:prstGeom>
          <a:solidFill>
            <a:srgbClr val="FDE8E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020" name="picture 20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185771" y="1113371"/>
            <a:ext cx="4033203" cy="493267"/>
          </a:xfrm>
          <a:prstGeom prst="rect">
            <a:avLst/>
          </a:prstGeom>
        </p:spPr>
      </p:pic>
      <p:graphicFrame>
        <p:nvGraphicFramePr>
          <p:cNvPr id="2022" name="table 2022"/>
          <p:cNvGraphicFramePr>
            <a:graphicFrameLocks noGrp="1"/>
          </p:cNvGraphicFramePr>
          <p:nvPr/>
        </p:nvGraphicFramePr>
        <p:xfrm>
          <a:off x="7676027" y="1113371"/>
          <a:ext cx="5052695" cy="4791710"/>
        </p:xfrm>
        <a:graphic>
          <a:graphicData uri="http://schemas.openxmlformats.org/drawingml/2006/table">
            <a:tbl>
              <a:tblPr/>
              <a:tblGrid>
                <a:gridCol w="5052695"/>
              </a:tblGrid>
              <a:tr h="6203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8587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对金融企业违反本法</a:t>
                      </a: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规定的处罚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1713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4795" indent="304800" algn="l" rtl="0" eaLnBrk="0">
                        <a:lnSpc>
                          <a:spcPct val="126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第四十条</a:t>
                      </a:r>
                      <a:r>
                        <a:rPr sz="1200" b="1" kern="0" spc="1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银行业金融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机构、非银行支付机构违反本法规定，有下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列情形之一的，由有关主管部门责令改正，情节较轻的，给予警告、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报批评，或者处五万元以上五十万元以下罚款；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4795" indent="303530" algn="l" rtl="0" eaLnBrk="0">
                        <a:lnSpc>
                          <a:spcPct val="124000"/>
                        </a:lnSpc>
                        <a:spcBef>
                          <a:spcPts val="370"/>
                        </a:spcBef>
                      </a:pP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情节严重的，处五十万元以上五百万元以下罚款</a:t>
                      </a: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，并可以由有关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主管部门责令停止新增业务、缩减业务类型或者业务范</a:t>
                      </a: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围、暂停相关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业务、停业整顿、吊销相关业务许可证或者吊销营业执照，对其直</a:t>
                      </a: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接负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责的主管人员和其他直接责任人员，处一万元以上二十万元以</a:t>
                      </a:r>
                      <a:r>
                        <a:rPr sz="1200" kern="0" spc="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下罚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款：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00075" algn="l" rtl="0" eaLnBrk="0">
                        <a:lnSpc>
                          <a:spcPct val="80000"/>
                        </a:lnSpc>
                        <a:spcBef>
                          <a:spcPts val="480"/>
                        </a:spcBef>
                      </a:pP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（一）未落实国家有关规定确定的反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78765" algn="l" rtl="0" eaLnBrk="0">
                        <a:lnSpc>
                          <a:spcPts val="1875"/>
                        </a:lnSpc>
                      </a:pPr>
                      <a:r>
                        <a:rPr sz="1200" kern="0" spc="-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电信网络诈骗内部控制机制的；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00075" algn="l" rtl="0" eaLnBrk="0">
                        <a:lnSpc>
                          <a:spcPct val="80000"/>
                        </a:lnSpc>
                        <a:spcBef>
                          <a:spcPts val="575"/>
                        </a:spcBef>
                      </a:pPr>
                      <a:r>
                        <a:rPr sz="12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（二）未履行尽职调</a:t>
                      </a:r>
                      <a:r>
                        <a:rPr sz="12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查义务和有关风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73050" algn="l" rtl="0" eaLnBrk="0">
                        <a:lnSpc>
                          <a:spcPts val="1875"/>
                        </a:lnSpc>
                      </a:pPr>
                      <a:r>
                        <a:rPr sz="11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险管理措施的；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00075" algn="l" rtl="0" eaLnBrk="0">
                        <a:lnSpc>
                          <a:spcPct val="87000"/>
                        </a:lnSpc>
                        <a:spcBef>
                          <a:spcPts val="575"/>
                        </a:spcBef>
                      </a:pPr>
                      <a:r>
                        <a:rPr sz="11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（三）未履行对异常账户、可疑交易的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66065" algn="l" rtl="0" eaLnBrk="0">
                        <a:lnSpc>
                          <a:spcPts val="1875"/>
                        </a:lnSpc>
                      </a:pPr>
                      <a:r>
                        <a:rPr sz="12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风险监测和相关处置义务</a:t>
                      </a:r>
                      <a:r>
                        <a:rPr sz="1200" kern="0" spc="-7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00075" algn="l" rtl="0" eaLnBrk="0">
                        <a:lnSpc>
                          <a:spcPct val="87000"/>
                        </a:lnSpc>
                        <a:spcBef>
                          <a:spcPts val="575"/>
                        </a:spcBef>
                      </a:pPr>
                      <a:r>
                        <a:rPr sz="11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（四）未按照规定完整、准</a:t>
                      </a:r>
                      <a:r>
                        <a:rPr sz="11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确传输有关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66700" algn="l" rtl="0" eaLnBrk="0">
                        <a:lnSpc>
                          <a:spcPts val="1785"/>
                        </a:lnSpc>
                      </a:pP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交易信息的。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24" name="picture 20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58987" y="6343865"/>
            <a:ext cx="3686785" cy="2187069"/>
          </a:xfrm>
          <a:prstGeom prst="rect">
            <a:avLst/>
          </a:prstGeom>
        </p:spPr>
      </p:pic>
      <p:pic>
        <p:nvPicPr>
          <p:cNvPr id="2026" name="picture 20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91464" y="4597899"/>
            <a:ext cx="1511966" cy="3505490"/>
          </a:xfrm>
          <a:prstGeom prst="rect">
            <a:avLst/>
          </a:prstGeom>
        </p:spPr>
      </p:pic>
      <p:pic>
        <p:nvPicPr>
          <p:cNvPr id="2028" name="picture 20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807134" y="3809595"/>
            <a:ext cx="1864007" cy="1821324"/>
          </a:xfrm>
          <a:prstGeom prst="rect">
            <a:avLst/>
          </a:prstGeom>
        </p:spPr>
      </p:pic>
      <p:pic>
        <p:nvPicPr>
          <p:cNvPr id="2030" name="picture 20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42008" y="1836013"/>
            <a:ext cx="4033202" cy="493293"/>
          </a:xfrm>
          <a:prstGeom prst="rect">
            <a:avLst/>
          </a:prstGeom>
        </p:spPr>
      </p:pic>
      <p:pic>
        <p:nvPicPr>
          <p:cNvPr id="2032" name="picture 20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59777" y="597432"/>
            <a:ext cx="227101" cy="222148"/>
          </a:xfrm>
          <a:prstGeom prst="rect">
            <a:avLst/>
          </a:prstGeom>
        </p:spPr>
      </p:pic>
      <p:grpSp>
        <p:nvGrpSpPr>
          <p:cNvPr id="200" name="group 200"/>
          <p:cNvGrpSpPr/>
          <p:nvPr/>
        </p:nvGrpSpPr>
        <p:grpSpPr>
          <a:xfrm rot="21600000">
            <a:off x="790783" y="628007"/>
            <a:ext cx="3773128" cy="162128"/>
            <a:chOff x="0" y="0"/>
            <a:chExt cx="3773128" cy="162128"/>
          </a:xfrm>
        </p:grpSpPr>
        <p:pic>
          <p:nvPicPr>
            <p:cNvPr id="2034" name="picture 20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3773128" cy="162128"/>
            </a:xfrm>
            <a:prstGeom prst="rect">
              <a:avLst/>
            </a:prstGeom>
          </p:spPr>
        </p:pic>
        <p:sp>
          <p:nvSpPr>
            <p:cNvPr id="2036" name="textbox 2036"/>
            <p:cNvSpPr/>
            <p:nvPr/>
          </p:nvSpPr>
          <p:spPr>
            <a:xfrm>
              <a:off x="-12700" y="-12700"/>
              <a:ext cx="3798570" cy="1879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4145" algn="l" rtl="0" eaLnBrk="0">
                <a:lnSpc>
                  <a:spcPct val="98000"/>
                </a:lnSpc>
                <a:spcBef>
                  <a:spcPts val="0"/>
                </a:spcBef>
              </a:pPr>
              <a:r>
                <a:rPr sz="800" b="1" kern="0" spc="6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《中华人民共和国反电信网络诈</a:t>
              </a:r>
              <a:r>
                <a:rPr sz="800" b="1" kern="0" spc="5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骗法》值得关注的3组数字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pic>
        <p:nvPicPr>
          <p:cNvPr id="2038" name="picture 20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08124" y="760947"/>
            <a:ext cx="1231226" cy="892107"/>
          </a:xfrm>
          <a:prstGeom prst="rect">
            <a:avLst/>
          </a:prstGeom>
        </p:spPr>
      </p:pic>
      <p:grpSp>
        <p:nvGrpSpPr>
          <p:cNvPr id="202" name="group 202"/>
          <p:cNvGrpSpPr/>
          <p:nvPr/>
        </p:nvGrpSpPr>
        <p:grpSpPr>
          <a:xfrm rot="21600000">
            <a:off x="1238108" y="1225967"/>
            <a:ext cx="3520719" cy="427101"/>
            <a:chOff x="0" y="0"/>
            <a:chExt cx="3520719" cy="427101"/>
          </a:xfrm>
        </p:grpSpPr>
        <p:sp>
          <p:nvSpPr>
            <p:cNvPr id="2040" name="rect 2040"/>
            <p:cNvSpPr/>
            <p:nvPr/>
          </p:nvSpPr>
          <p:spPr>
            <a:xfrm>
              <a:off x="0" y="0"/>
              <a:ext cx="3520719" cy="427101"/>
            </a:xfrm>
            <a:prstGeom prst="rect">
              <a:avLst/>
            </a:prstGeom>
            <a:solidFill>
              <a:srgbClr val="C2262C">
                <a:alpha val="94901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042" name="picture 204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127385" y="26125"/>
              <a:ext cx="3354561" cy="374853"/>
            </a:xfrm>
            <a:prstGeom prst="rect">
              <a:avLst/>
            </a:prstGeom>
          </p:spPr>
        </p:pic>
        <p:sp>
          <p:nvSpPr>
            <p:cNvPr id="2044" name="textbox 2044"/>
            <p:cNvSpPr/>
            <p:nvPr/>
          </p:nvSpPr>
          <p:spPr>
            <a:xfrm>
              <a:off x="299066" y="85302"/>
              <a:ext cx="3004185" cy="2495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700" b="1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五万以上至五百万以下的罚款！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046" name="rect 2046"/>
          <p:cNvSpPr/>
          <p:nvPr/>
        </p:nvSpPr>
        <p:spPr>
          <a:xfrm>
            <a:off x="9402453" y="628007"/>
            <a:ext cx="3348863" cy="162128"/>
          </a:xfrm>
          <a:prstGeom prst="rect">
            <a:avLst/>
          </a:prstGeom>
          <a:solidFill>
            <a:srgbClr val="C2262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48" name="textbox 2048"/>
          <p:cNvSpPr/>
          <p:nvPr/>
        </p:nvSpPr>
        <p:spPr>
          <a:xfrm>
            <a:off x="8902179" y="584732"/>
            <a:ext cx="3992879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8000"/>
              </a:lnSpc>
              <a:tabLst>
                <a:tab pos="784860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《中华人民共和国反电信网络诈骗法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》值得关注的3组数字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050" name="picture 205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2636428" y="597432"/>
            <a:ext cx="227100" cy="222148"/>
          </a:xfrm>
          <a:prstGeom prst="rect">
            <a:avLst/>
          </a:prstGeom>
        </p:spPr>
      </p:pic>
      <p:pic>
        <p:nvPicPr>
          <p:cNvPr id="2052" name="picture 20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914879" y="628007"/>
            <a:ext cx="526057" cy="162128"/>
          </a:xfrm>
          <a:prstGeom prst="rect">
            <a:avLst/>
          </a:prstGeom>
        </p:spPr>
      </p:pic>
      <p:sp>
        <p:nvSpPr>
          <p:cNvPr id="2054" name="textbox 2054"/>
          <p:cNvSpPr/>
          <p:nvPr/>
        </p:nvSpPr>
        <p:spPr>
          <a:xfrm>
            <a:off x="3148452" y="8886780"/>
            <a:ext cx="7245984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-38-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-39-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56" name="picture 205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2655220" y="597432"/>
            <a:ext cx="15251" cy="3056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8" name="table 2058"/>
          <p:cNvGraphicFramePr>
            <a:graphicFrameLocks noGrp="1"/>
          </p:cNvGraphicFramePr>
          <p:nvPr/>
        </p:nvGraphicFramePr>
        <p:xfrm>
          <a:off x="832256" y="1110881"/>
          <a:ext cx="5052695" cy="5360669"/>
        </p:xfrm>
        <a:graphic>
          <a:graphicData uri="http://schemas.openxmlformats.org/drawingml/2006/table">
            <a:tbl>
              <a:tblPr/>
              <a:tblGrid>
                <a:gridCol w="1422400"/>
                <a:gridCol w="3630295"/>
              </a:tblGrid>
              <a:tr h="58420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96975" algn="l" rtl="0" eaLnBrk="0">
                        <a:lnSpc>
                          <a:spcPct val="86000"/>
                        </a:lnSpc>
                      </a:pP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对互联网企业违反本法</a:t>
                      </a: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规定的处罚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463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4160" indent="304800" algn="l" rtl="0" eaLnBrk="0">
                        <a:lnSpc>
                          <a:spcPct val="122000"/>
                        </a:lnSpc>
                        <a:spcBef>
                          <a:spcPts val="0"/>
                        </a:spcBef>
                      </a:pPr>
                      <a:r>
                        <a:rPr sz="1100" b="1" kern="0" spc="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第四十一条</a:t>
                      </a:r>
                      <a:r>
                        <a:rPr sz="1100" b="1" kern="0" spc="8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100" kern="0" spc="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电信业务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经营者、互联网服务提供者违反本法规定，有    </a:t>
                      </a:r>
                      <a:r>
                        <a:rPr sz="11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下列情形之一的，由有关主管部门责令改正，情节较轻的，给予警告、通</a:t>
                      </a:r>
                      <a:r>
                        <a:rPr sz="11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报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批评，或者处五万元以上五十万元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以下罚款；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62255" indent="305435" algn="l" rtl="0" eaLnBrk="0">
                        <a:lnSpc>
                          <a:spcPct val="119000"/>
                        </a:lnSpc>
                        <a:spcBef>
                          <a:spcPts val="50"/>
                        </a:spcBef>
                      </a:pPr>
                      <a:r>
                        <a:rPr sz="1100" kern="0" spc="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情节严重的，处五十万元以上五百万元以</a:t>
                      </a:r>
                      <a:r>
                        <a:rPr sz="1100" kern="0" spc="4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下罚款，并可以由有关主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管部门责令暂停相关业务、停业整</a:t>
                      </a:r>
                      <a:r>
                        <a:rPr sz="1100" kern="0" spc="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顿、关闭网站或者应用程序、吊销相关</a:t>
                      </a:r>
                      <a:r>
                        <a:rPr sz="11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业务许可证或者吊销营业执照，对其直接负责的主管人员和其他直接责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任人员，处一万元以上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二十万元以下罚款：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8E7"/>
                    </a:solidFill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8E7"/>
                    </a:solidFill>
                  </a:tcPr>
                </a:tc>
              </a:tr>
              <a:tr h="2286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7310" indent="334010" algn="l" rtl="0" eaLnBrk="0">
                        <a:lnSpc>
                          <a:spcPct val="119000"/>
                        </a:lnSpc>
                      </a:pPr>
                      <a:r>
                        <a:rPr sz="1100" kern="0" spc="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（一）未落实国家有关规定确定的反电信网络诈</a:t>
                      </a:r>
                      <a:r>
                        <a:rPr sz="11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骗内部控制机制的；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7945" indent="333375" algn="l" rtl="0" eaLnBrk="0">
                        <a:lnSpc>
                          <a:spcPct val="121000"/>
                        </a:lnSpc>
                        <a:spcBef>
                          <a:spcPts val="5"/>
                        </a:spcBef>
                      </a:pPr>
                      <a:r>
                        <a:rPr sz="1100" kern="0" spc="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（二）未履行网络服务实名制职责，或者未对涉</a:t>
                      </a:r>
                      <a:r>
                        <a:rPr sz="11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案、涉诈电话卡关联注册互联网账号进行核验的；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7945" indent="334010" algn="l" rtl="0" eaLnBrk="0">
                        <a:lnSpc>
                          <a:spcPct val="121000"/>
                        </a:lnSpc>
                        <a:spcBef>
                          <a:spcPts val="10"/>
                        </a:spcBef>
                      </a:pPr>
                      <a:r>
                        <a:rPr sz="1100" kern="0" spc="-4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（三）未按照国家有关规定，核验域名注册、解析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信息和互联网协议地址的真实性、准确性，规范域名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100" kern="0" spc="8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跳转，或者记录并留存所提供相应服务的日志信息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-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的；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7945" indent="333375" algn="l" rtl="0" eaLnBrk="0">
                        <a:lnSpc>
                          <a:spcPct val="121000"/>
                        </a:lnSpc>
                        <a:spcBef>
                          <a:spcPts val="5"/>
                        </a:spcBef>
                      </a:pPr>
                      <a:r>
                        <a:rPr sz="1100" kern="0" spc="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（四）未登记核验移动互联网应用程序开发运营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8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者的真实身份信息或者未核验应用程序的功能、用</a:t>
                      </a:r>
                      <a:r>
                        <a:rPr sz="11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途，为其提供应用程序</a:t>
                      </a:r>
                      <a:r>
                        <a:rPr sz="11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封装、分发服务的；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8E7"/>
                    </a:solidFill>
                  </a:tcPr>
                </a:tc>
              </a:tr>
              <a:tr h="1005839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2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6065" indent="330200" algn="l" rtl="0" eaLnBrk="0">
                        <a:lnSpc>
                          <a:spcPct val="116000"/>
                        </a:lnSpc>
                      </a:pPr>
                      <a:r>
                        <a:rPr sz="11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（五）未履行对涉诈互联</a:t>
                      </a:r>
                      <a:r>
                        <a:rPr sz="1100" kern="0" spc="-4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网账号和应用程序，以及其他电信网络诈骗信</a:t>
                      </a:r>
                      <a:r>
                        <a:rPr sz="11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-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息、活动的监测识别和处置义务的；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63525" indent="332740" algn="l" rtl="0" eaLnBrk="0">
                        <a:lnSpc>
                          <a:spcPct val="117000"/>
                        </a:lnSpc>
                        <a:spcBef>
                          <a:spcPts val="25"/>
                        </a:spcBef>
                      </a:pPr>
                      <a:r>
                        <a:rPr sz="11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（六）拒不依法为查处电信网</a:t>
                      </a:r>
                      <a:r>
                        <a:rPr sz="1100" kern="0" spc="-4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络诈骗犯罪提供技术支持和协助，或者未</a:t>
                      </a:r>
                      <a:r>
                        <a:rPr sz="11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1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按规定移送有关违法犯罪线索、风险信息的。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E7"/>
                    </a:solidFill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E7"/>
                    </a:solidFill>
                  </a:tcPr>
                </a:tc>
              </a:tr>
            </a:tbl>
          </a:graphicData>
        </a:graphic>
      </p:graphicFrame>
      <p:sp>
        <p:nvSpPr>
          <p:cNvPr id="2060" name="rect 2060"/>
          <p:cNvSpPr/>
          <p:nvPr/>
        </p:nvSpPr>
        <p:spPr>
          <a:xfrm>
            <a:off x="7682376" y="5474627"/>
            <a:ext cx="5040007" cy="3053511"/>
          </a:xfrm>
          <a:prstGeom prst="rect">
            <a:avLst/>
          </a:prstGeom>
          <a:solidFill>
            <a:srgbClr val="FDE8E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062" name="picture 20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077771" y="5364873"/>
            <a:ext cx="4249204" cy="493280"/>
          </a:xfrm>
          <a:prstGeom prst="rect">
            <a:avLst/>
          </a:prstGeom>
        </p:spPr>
      </p:pic>
      <p:graphicFrame>
        <p:nvGraphicFramePr>
          <p:cNvPr id="2064" name="table 2064"/>
          <p:cNvGraphicFramePr>
            <a:graphicFrameLocks noGrp="1"/>
          </p:cNvGraphicFramePr>
          <p:nvPr/>
        </p:nvGraphicFramePr>
        <p:xfrm>
          <a:off x="7676026" y="5364873"/>
          <a:ext cx="5052695" cy="3169285"/>
        </p:xfrm>
        <a:graphic>
          <a:graphicData uri="http://schemas.openxmlformats.org/drawingml/2006/table">
            <a:tbl>
              <a:tblPr/>
              <a:tblGrid>
                <a:gridCol w="2955925"/>
                <a:gridCol w="2096770"/>
              </a:tblGrid>
              <a:tr h="62039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247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4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对涉电诈前科人员和重大嫌疑人员</a:t>
                      </a: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的管控措施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9438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230" indent="304800" algn="l" rtl="0" eaLnBrk="0">
                        <a:lnSpc>
                          <a:spcPct val="123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第三十六条 </a:t>
                      </a: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对前往电信网络诈骗</a:t>
                      </a:r>
                      <a:r>
                        <a:rPr sz="12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活动严重地区的人员，出境活动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存在重大涉电信网络诈骗活动嫌疑的，移民管理机构可以</a:t>
                      </a: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决定不准其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出境。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45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6230" indent="312420" algn="l" rtl="0" eaLnBrk="0">
                        <a:lnSpc>
                          <a:spcPct val="124000"/>
                        </a:lnSpc>
                      </a:pP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因从事电信网络诈骗活动受过刑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事处罚的人员，设区的市级以上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公安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机关可以根据犯罪情况和预防再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犯罪 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的需要，决定自处罚完毕之日起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六个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月至三年以内不准其出境，并通</a:t>
                      </a:r>
                      <a:r>
                        <a:rPr sz="12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知移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民管理机构执行。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66" name="table 2066"/>
          <p:cNvGraphicFramePr>
            <a:graphicFrameLocks noGrp="1"/>
          </p:cNvGraphicFramePr>
          <p:nvPr/>
        </p:nvGraphicFramePr>
        <p:xfrm>
          <a:off x="7676024" y="1109026"/>
          <a:ext cx="5052695" cy="2990215"/>
        </p:xfrm>
        <a:graphic>
          <a:graphicData uri="http://schemas.openxmlformats.org/drawingml/2006/table">
            <a:tbl>
              <a:tblPr>
                <a:solidFill>
                  <a:srgbClr val="FDE8E7"/>
                </a:solidFill>
              </a:tblPr>
              <a:tblGrid>
                <a:gridCol w="2411095"/>
                <a:gridCol w="2641600"/>
              </a:tblGrid>
              <a:tr h="103314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4795" indent="304165" algn="l" rtl="0" eaLnBrk="0">
                        <a:lnSpc>
                          <a:spcPct val="126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第四十三条 </a:t>
                      </a: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违反本法第</a:t>
                      </a:r>
                      <a:r>
                        <a:rPr sz="12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二十五条第二款规定，由有关主管部门责</a:t>
                      </a:r>
                      <a:r>
                        <a:rPr sz="12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5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令改正，情节较轻的，给予警告、通报批评，或者处五万元</a:t>
                      </a:r>
                      <a:r>
                        <a:rPr sz="1200" kern="0" spc="-6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以上五十万</a:t>
                      </a:r>
                      <a:r>
                        <a:rPr sz="1200" kern="0" spc="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4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元以下罚款；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8E7"/>
                    </a:solidFill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8E7"/>
                    </a:solidFill>
                  </a:tcPr>
                </a:tc>
              </a:tr>
              <a:tr h="19570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4795" indent="303530" algn="l" rtl="0" eaLnBrk="0">
                        <a:lnSpc>
                          <a:spcPct val="124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情节严重的，处五十万元以</a:t>
                      </a: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上五百万元以下罚款</a:t>
                      </a:r>
                      <a:r>
                        <a:rPr sz="12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，并可以由</a:t>
                      </a:r>
                      <a:r>
                        <a:rPr sz="1200" kern="0" spc="6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有关主管部门责令暂停相关业</a:t>
                      </a:r>
                      <a:r>
                        <a:rPr sz="12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务、停业整顿、关闭网站或者应</a:t>
                      </a: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用程序，对其直接负</a:t>
                      </a:r>
                      <a:r>
                        <a:rPr sz="12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责的主管人</a:t>
                      </a: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员和其他直接责任人</a:t>
                      </a:r>
                      <a:r>
                        <a:rPr sz="1200" kern="0" spc="-3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员，处一万</a:t>
                      </a:r>
                      <a:r>
                        <a:rPr sz="1200" kern="0" spc="-1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元以上二十万元以下罚款。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824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E7"/>
                    </a:solidFill>
                  </a:tcPr>
                </a:tc>
              </a:tr>
            </a:tbl>
          </a:graphicData>
        </a:graphic>
      </p:graphicFrame>
      <p:sp>
        <p:nvSpPr>
          <p:cNvPr id="2068" name="textbox 2068"/>
          <p:cNvSpPr/>
          <p:nvPr/>
        </p:nvSpPr>
        <p:spPr>
          <a:xfrm>
            <a:off x="838611" y="6623229"/>
            <a:ext cx="5040629" cy="1922145"/>
          </a:xfrm>
          <a:prstGeom prst="roundRect">
            <a:avLst>
              <a:gd name="adj" fmla="val 5310"/>
            </a:avLst>
          </a:prstGeom>
          <a:solidFill>
            <a:srgbClr val="FDE8E7">
              <a:alpha val="100000"/>
            </a:srgbClr>
          </a:solidFill>
          <a:ln w="12700" cap="flat">
            <a:solidFill>
              <a:srgbClr val="C8242B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8600" indent="304165" algn="l" rtl="0" eaLnBrk="0">
              <a:lnSpc>
                <a:spcPct val="119000"/>
              </a:lnSpc>
              <a:spcBef>
                <a:spcPts val="5"/>
              </a:spcBef>
            </a:pPr>
            <a:r>
              <a:rPr sz="1100" b="1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第二十五条  </a:t>
            </a:r>
            <a:r>
              <a:rPr sz="1100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电信业务经营者、互联网服务提供者应当依照国家有关</a:t>
            </a:r>
            <a:r>
              <a:rPr sz="11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100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规定，履行合理注意义务，对</a:t>
            </a:r>
            <a:r>
              <a:rPr sz="11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利用下列业务从事涉诈支持、帮助活动进行</a:t>
            </a:r>
            <a:r>
              <a:rPr sz="11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100" kern="0" spc="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监测识别和处置：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0" indent="333375" algn="l" rtl="0" eaLnBrk="0">
              <a:lnSpc>
                <a:spcPct val="121000"/>
              </a:lnSpc>
              <a:spcBef>
                <a:spcPts val="95"/>
              </a:spcBef>
            </a:pPr>
            <a:r>
              <a:rPr sz="1100" kern="0" spc="-5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（一）提供互联网接入、服务器托管、网络存储、通讯传</a:t>
            </a:r>
            <a:r>
              <a:rPr sz="1100" kern="0" spc="-6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输、线路出租、</a:t>
            </a:r>
            <a:r>
              <a:rPr sz="11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kern="0" spc="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域名解析等网络资源</a:t>
            </a:r>
            <a:r>
              <a:rPr sz="1100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服务；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61975" algn="l" rtl="0" eaLnBrk="0">
              <a:lnSpc>
                <a:spcPct val="89000"/>
              </a:lnSpc>
              <a:spcBef>
                <a:spcPts val="315"/>
              </a:spcBef>
            </a:pPr>
            <a:r>
              <a:rPr sz="1100" kern="0" spc="-6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（二）提供信息发布或者搜索、广告推广、引流推广等网络推广服务；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61975" algn="l" rtl="0" eaLnBrk="0">
              <a:lnSpc>
                <a:spcPct val="89000"/>
              </a:lnSpc>
              <a:spcBef>
                <a:spcPts val="425"/>
              </a:spcBef>
            </a:pPr>
            <a:r>
              <a:rPr sz="1100" kern="0" spc="-8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（三）提供应用程序、网站等网络技术、产品</a:t>
            </a:r>
            <a:r>
              <a:rPr sz="1100" kern="0" spc="-9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的制作、维护服务；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1975" algn="l" rtl="0" eaLnBrk="0">
              <a:lnSpc>
                <a:spcPct val="87000"/>
              </a:lnSpc>
              <a:spcBef>
                <a:spcPts val="0"/>
              </a:spcBef>
            </a:pPr>
            <a:r>
              <a:rPr sz="1100" kern="0" spc="-8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（四）提供支付结算服务。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70" name="picture 20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39781" y="2401707"/>
            <a:ext cx="2418803" cy="1351179"/>
          </a:xfrm>
          <a:prstGeom prst="rect">
            <a:avLst/>
          </a:prstGeom>
        </p:spPr>
      </p:pic>
      <p:pic>
        <p:nvPicPr>
          <p:cNvPr id="2072" name="picture 20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42008" y="1110881"/>
            <a:ext cx="4033202" cy="493279"/>
          </a:xfrm>
          <a:prstGeom prst="rect">
            <a:avLst/>
          </a:prstGeom>
        </p:spPr>
      </p:pic>
      <p:pic>
        <p:nvPicPr>
          <p:cNvPr id="2074" name="picture 20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812467" y="6845473"/>
            <a:ext cx="1533065" cy="1278865"/>
          </a:xfrm>
          <a:prstGeom prst="rect">
            <a:avLst/>
          </a:prstGeom>
        </p:spPr>
      </p:pic>
      <p:pic>
        <p:nvPicPr>
          <p:cNvPr id="2076" name="picture 20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79824" y="3283384"/>
            <a:ext cx="907283" cy="2150724"/>
          </a:xfrm>
          <a:prstGeom prst="rect">
            <a:avLst/>
          </a:prstGeom>
        </p:spPr>
      </p:pic>
      <p:sp>
        <p:nvSpPr>
          <p:cNvPr id="2078" name="rect 2078"/>
          <p:cNvSpPr/>
          <p:nvPr/>
        </p:nvSpPr>
        <p:spPr>
          <a:xfrm>
            <a:off x="8005409" y="4751087"/>
            <a:ext cx="3326676" cy="427101"/>
          </a:xfrm>
          <a:prstGeom prst="rect">
            <a:avLst/>
          </a:prstGeom>
          <a:solidFill>
            <a:srgbClr val="C2262C">
              <a:alpha val="98823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080" name="picture 20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675429" y="4286239"/>
            <a:ext cx="1231219" cy="891931"/>
          </a:xfrm>
          <a:prstGeom prst="rect">
            <a:avLst/>
          </a:prstGeom>
        </p:spPr>
      </p:pic>
      <p:pic>
        <p:nvPicPr>
          <p:cNvPr id="2082" name="picture 20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118013" y="4777219"/>
            <a:ext cx="3177430" cy="374839"/>
          </a:xfrm>
          <a:prstGeom prst="rect">
            <a:avLst/>
          </a:prstGeom>
        </p:spPr>
      </p:pic>
      <p:sp>
        <p:nvSpPr>
          <p:cNvPr id="2084" name="rect 2084"/>
          <p:cNvSpPr/>
          <p:nvPr/>
        </p:nvSpPr>
        <p:spPr>
          <a:xfrm>
            <a:off x="790783" y="628007"/>
            <a:ext cx="3348862" cy="162128"/>
          </a:xfrm>
          <a:prstGeom prst="rect">
            <a:avLst/>
          </a:prstGeom>
          <a:solidFill>
            <a:srgbClr val="C2262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86" name="textbox 2086"/>
          <p:cNvSpPr/>
          <p:nvPr/>
        </p:nvSpPr>
        <p:spPr>
          <a:xfrm>
            <a:off x="647077" y="584745"/>
            <a:ext cx="3992879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4955" algn="l" rtl="0" eaLnBrk="0">
              <a:lnSpc>
                <a:spcPct val="98000"/>
              </a:lnSpc>
            </a:pPr>
            <a:r>
              <a:rPr sz="800" b="1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《中华人民共和国反电信网络诈骗法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》值得关注的3组数字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088" name="picture 208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082875" y="628007"/>
            <a:ext cx="526054" cy="162128"/>
          </a:xfrm>
          <a:prstGeom prst="rect">
            <a:avLst/>
          </a:prstGeom>
        </p:spPr>
      </p:pic>
      <p:pic>
        <p:nvPicPr>
          <p:cNvPr id="2090" name="picture 209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59777" y="597445"/>
            <a:ext cx="227101" cy="222135"/>
          </a:xfrm>
          <a:prstGeom prst="rect">
            <a:avLst/>
          </a:prstGeom>
        </p:spPr>
      </p:pic>
      <p:sp>
        <p:nvSpPr>
          <p:cNvPr id="2092" name="rect 2092"/>
          <p:cNvSpPr/>
          <p:nvPr/>
        </p:nvSpPr>
        <p:spPr>
          <a:xfrm>
            <a:off x="9402453" y="628007"/>
            <a:ext cx="3348863" cy="162128"/>
          </a:xfrm>
          <a:prstGeom prst="rect">
            <a:avLst/>
          </a:prstGeom>
          <a:solidFill>
            <a:srgbClr val="C2262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94" name="textbox 2094"/>
          <p:cNvSpPr/>
          <p:nvPr/>
        </p:nvSpPr>
        <p:spPr>
          <a:xfrm>
            <a:off x="8902179" y="584745"/>
            <a:ext cx="3992879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8000"/>
              </a:lnSpc>
              <a:tabLst>
                <a:tab pos="784860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《中华人民共和国反电信网络诈骗法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》值得关注的3组数字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096" name="picture 209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2636428" y="597445"/>
            <a:ext cx="227100" cy="222135"/>
          </a:xfrm>
          <a:prstGeom prst="rect">
            <a:avLst/>
          </a:prstGeom>
        </p:spPr>
      </p:pic>
      <p:pic>
        <p:nvPicPr>
          <p:cNvPr id="2098" name="picture 209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914879" y="628007"/>
            <a:ext cx="526057" cy="162128"/>
          </a:xfrm>
          <a:prstGeom prst="rect">
            <a:avLst/>
          </a:prstGeom>
        </p:spPr>
      </p:pic>
      <p:sp>
        <p:nvSpPr>
          <p:cNvPr id="2100" name="textbox 2100"/>
          <p:cNvSpPr/>
          <p:nvPr/>
        </p:nvSpPr>
        <p:spPr>
          <a:xfrm>
            <a:off x="3148452" y="8886775"/>
            <a:ext cx="7245984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-40-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-41-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02" name="textbox 2102"/>
          <p:cNvSpPr/>
          <p:nvPr/>
        </p:nvSpPr>
        <p:spPr>
          <a:xfrm>
            <a:off x="8486292" y="4838529"/>
            <a:ext cx="2608579" cy="250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7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六个月至三年以内不准出境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104" name="picture 210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71626" y="597445"/>
            <a:ext cx="15252" cy="30556"/>
          </a:xfrm>
          <a:prstGeom prst="rect">
            <a:avLst/>
          </a:prstGeom>
        </p:spPr>
      </p:pic>
      <p:pic>
        <p:nvPicPr>
          <p:cNvPr id="2106" name="picture 210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2655220" y="597445"/>
            <a:ext cx="15251" cy="3055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8" name="picture 2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6767995" cy="9573577"/>
          </a:xfrm>
          <a:prstGeom prst="rect">
            <a:avLst/>
          </a:prstGeom>
        </p:spPr>
      </p:pic>
      <p:pic>
        <p:nvPicPr>
          <p:cNvPr id="2110" name="picture 2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70361" y="3960138"/>
            <a:ext cx="3521951" cy="5615864"/>
          </a:xfrm>
          <a:prstGeom prst="rect">
            <a:avLst/>
          </a:prstGeom>
        </p:spPr>
      </p:pic>
      <p:sp>
        <p:nvSpPr>
          <p:cNvPr id="2112" name="rect 2112"/>
          <p:cNvSpPr/>
          <p:nvPr/>
        </p:nvSpPr>
        <p:spPr>
          <a:xfrm>
            <a:off x="7657899" y="5994213"/>
            <a:ext cx="5187594" cy="2775432"/>
          </a:xfrm>
          <a:prstGeom prst="rect">
            <a:avLst/>
          </a:prstGeom>
          <a:solidFill>
            <a:srgbClr val="F6ED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14" name="rect 2114"/>
          <p:cNvSpPr/>
          <p:nvPr/>
        </p:nvSpPr>
        <p:spPr>
          <a:xfrm>
            <a:off x="7657896" y="2702627"/>
            <a:ext cx="5187594" cy="2663685"/>
          </a:xfrm>
          <a:prstGeom prst="rect">
            <a:avLst/>
          </a:prstGeom>
          <a:solidFill>
            <a:srgbClr val="F6ED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16" name="textbox 2116"/>
          <p:cNvSpPr/>
          <p:nvPr/>
        </p:nvSpPr>
        <p:spPr>
          <a:xfrm>
            <a:off x="1404517" y="1146111"/>
            <a:ext cx="4719320" cy="194246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0000"/>
              </a:lnSpc>
              <a:spcBef>
                <a:spcPts val="0"/>
              </a:spcBef>
            </a:pPr>
            <a:r>
              <a:rPr sz="2900" kern="0" spc="-25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《电信网络</a:t>
            </a:r>
            <a:r>
              <a:rPr sz="2900" kern="0" spc="-24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诈骗及其关联违</a:t>
            </a:r>
            <a:r>
              <a:rPr sz="2900" kern="0" spc="-6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</a:t>
            </a:r>
            <a:endParaRPr sz="2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86105" algn="l" rtl="0" eaLnBrk="0">
              <a:lnSpc>
                <a:spcPct val="86000"/>
              </a:lnSpc>
              <a:spcBef>
                <a:spcPts val="515"/>
              </a:spcBef>
            </a:pPr>
            <a:r>
              <a:rPr sz="3300" kern="0" spc="-28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犯罪联合惩戒办法》的</a:t>
            </a:r>
            <a:endParaRPr sz="3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5000"/>
              </a:lnSpc>
              <a:spcBef>
                <a:spcPts val="275"/>
              </a:spcBef>
            </a:pPr>
            <a:r>
              <a:rPr sz="4600" kern="0" spc="-33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3种惩戒措</a:t>
            </a:r>
            <a:r>
              <a:rPr sz="4600" kern="0" spc="-32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施及案</a:t>
            </a:r>
            <a:r>
              <a:rPr sz="4600" kern="0" spc="-27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</a:t>
            </a:r>
            <a:endParaRPr sz="4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5905" algn="l" rtl="0" eaLnBrk="0">
              <a:lnSpc>
                <a:spcPct val="87000"/>
              </a:lnSpc>
              <a:spcBef>
                <a:spcPts val="0"/>
              </a:spcBef>
            </a:pPr>
            <a:r>
              <a:rPr sz="1900" kern="0" spc="3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不听不信不贪恋，构筑反诈“</a:t>
            </a:r>
            <a:r>
              <a:rPr sz="1900" kern="0" spc="-34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900" kern="0" spc="3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</a:t>
            </a:r>
            <a:r>
              <a:rPr sz="1900" kern="0" spc="-32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900" kern="0" spc="30" dirty="0">
                <a:solidFill>
                  <a:srgbClr val="F9A6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”防线</a:t>
            </a:r>
            <a:endParaRPr sz="1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18" name="textbox 2118"/>
          <p:cNvSpPr/>
          <p:nvPr/>
        </p:nvSpPr>
        <p:spPr>
          <a:xfrm>
            <a:off x="7796529" y="7813299"/>
            <a:ext cx="4910454" cy="838200"/>
          </a:xfrm>
          <a:prstGeom prst="roundRect">
            <a:avLst>
              <a:gd name="adj" fmla="val 10980"/>
            </a:avLst>
          </a:prstGeom>
          <a:noFill/>
          <a:ln w="12700" cap="flat">
            <a:solidFill>
              <a:srgbClr val="E3B69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6360" indent="334645" algn="l" rtl="0" eaLnBrk="0">
              <a:lnSpc>
                <a:spcPct val="126000"/>
              </a:lnSpc>
              <a:spcBef>
                <a:spcPts val="0"/>
              </a:spcBef>
            </a:pP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（三）不得为惩戒对象开立新的电话卡、物联网卡、固定电话、电信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线路、短信端口，存在涉诈风险的互联网账号等以及提供网站、应用程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序的分发、上架等业务；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20" name="textbox 2120"/>
          <p:cNvSpPr/>
          <p:nvPr/>
        </p:nvSpPr>
        <p:spPr>
          <a:xfrm>
            <a:off x="7791949" y="2840890"/>
            <a:ext cx="4919979" cy="756919"/>
          </a:xfrm>
          <a:prstGeom prst="roundRect">
            <a:avLst>
              <a:gd name="adj" fmla="val 11989"/>
            </a:avLst>
          </a:prstGeom>
          <a:solidFill>
            <a:srgbClr val="FBF3ED">
              <a:alpha val="100000"/>
            </a:srgbClr>
          </a:solidFill>
          <a:ln w="12700" cap="flat">
            <a:solidFill>
              <a:srgbClr val="E3B69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0025" indent="334645" algn="l" rtl="0" eaLnBrk="0">
              <a:lnSpc>
                <a:spcPct val="122000"/>
              </a:lnSpc>
            </a:pP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（一）限制惩戒对象名下银行账户、数字人民币钱包的非柜面出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金功能，与开立机构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既有协议约定的代扣代缴税款、社保、水电煤气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费等基本生活保障的款项除外；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22" name="textbox 2122"/>
          <p:cNvSpPr/>
          <p:nvPr/>
        </p:nvSpPr>
        <p:spPr>
          <a:xfrm>
            <a:off x="7668005" y="1301008"/>
            <a:ext cx="5190490" cy="720090"/>
          </a:xfrm>
          <a:prstGeom prst="rect">
            <a:avLst/>
          </a:prstGeom>
          <a:solidFill>
            <a:srgbClr val="F9A64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665" algn="l" rtl="0" eaLnBrk="0">
              <a:lnSpc>
                <a:spcPct val="87000"/>
              </a:lnSpc>
              <a:spcBef>
                <a:spcPts val="5"/>
              </a:spcBef>
            </a:pPr>
            <a:r>
              <a:rPr sz="18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《电信网络诈骗及其</a:t>
            </a:r>
            <a:r>
              <a:rPr sz="1800" b="1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关联违法犯罪联合惩戒办法》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56410" algn="l" rtl="0" eaLnBrk="0">
              <a:lnSpc>
                <a:spcPct val="87000"/>
              </a:lnSpc>
              <a:spcBef>
                <a:spcPts val="350"/>
              </a:spcBef>
            </a:pPr>
            <a:r>
              <a:rPr sz="18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的三种惩戒措施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24" name="textbox 2124"/>
          <p:cNvSpPr/>
          <p:nvPr/>
        </p:nvSpPr>
        <p:spPr>
          <a:xfrm>
            <a:off x="7791952" y="4437033"/>
            <a:ext cx="3367404" cy="835025"/>
          </a:xfrm>
          <a:prstGeom prst="roundRect">
            <a:avLst>
              <a:gd name="adj" fmla="val 11065"/>
            </a:avLst>
          </a:prstGeom>
          <a:solidFill>
            <a:srgbClr val="FBF3ED">
              <a:alpha val="100000"/>
            </a:srgbClr>
          </a:solidFill>
          <a:ln w="12700" cap="flat">
            <a:solidFill>
              <a:srgbClr val="E3B69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065" indent="333375" algn="l" rtl="0" eaLnBrk="0">
              <a:lnSpc>
                <a:spcPct val="122000"/>
              </a:lnSpc>
              <a:spcBef>
                <a:spcPts val="0"/>
              </a:spcBef>
            </a:pP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（三）暂停为惩戒对象新开立支付账户、实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名数字人民币钱包，新开立的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银行账户应遵循 </a:t>
            </a:r>
            <a:r>
              <a:rPr sz="1200" kern="0" spc="-1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本条第（一）项要求。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26" name="textbox 2126"/>
          <p:cNvSpPr/>
          <p:nvPr/>
        </p:nvSpPr>
        <p:spPr>
          <a:xfrm>
            <a:off x="9660615" y="6940289"/>
            <a:ext cx="3031489" cy="810259"/>
          </a:xfrm>
          <a:prstGeom prst="roundRect">
            <a:avLst>
              <a:gd name="adj" fmla="val 11446"/>
            </a:avLst>
          </a:prstGeom>
          <a:noFill/>
          <a:ln w="12700" cap="flat">
            <a:solidFill>
              <a:srgbClr val="E3B69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" indent="332105" algn="l" rtl="0" eaLnBrk="0">
              <a:lnSpc>
                <a:spcPct val="126000"/>
              </a:lnSpc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（二）限制惩戒对象名下电话卡注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册</a:t>
            </a:r>
            <a:r>
              <a:rPr sz="1200" kern="0" spc="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的存在涉诈风险的互联网账号功能及业</a:t>
            </a: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务；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28" name="textbox 2128"/>
          <p:cNvSpPr/>
          <p:nvPr/>
        </p:nvSpPr>
        <p:spPr>
          <a:xfrm>
            <a:off x="9660611" y="6087331"/>
            <a:ext cx="3031489" cy="795019"/>
          </a:xfrm>
          <a:prstGeom prst="roundRect">
            <a:avLst>
              <a:gd name="adj" fmla="val 11572"/>
            </a:avLst>
          </a:prstGeom>
          <a:noFill/>
          <a:ln w="12700" cap="flat">
            <a:solidFill>
              <a:srgbClr val="E3B69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3505" indent="333375" algn="l" rtl="0" eaLnBrk="0">
              <a:lnSpc>
                <a:spcPct val="126000"/>
              </a:lnSpc>
            </a:pPr>
            <a:r>
              <a:rPr sz="12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（一）限制惩戒对象名下的电话卡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、物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联网卡、固定电话电信线路、短信端口等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功能以及过户等业务；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130" name="picture 2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051505" y="4057557"/>
            <a:ext cx="1781426" cy="1309512"/>
          </a:xfrm>
          <a:prstGeom prst="rect">
            <a:avLst/>
          </a:prstGeom>
        </p:spPr>
      </p:pic>
      <p:sp>
        <p:nvSpPr>
          <p:cNvPr id="2132" name="textbox 2132"/>
          <p:cNvSpPr/>
          <p:nvPr/>
        </p:nvSpPr>
        <p:spPr>
          <a:xfrm>
            <a:off x="7779244" y="3695199"/>
            <a:ext cx="3392804" cy="647065"/>
          </a:xfrm>
          <a:prstGeom prst="roundRect">
            <a:avLst>
              <a:gd name="adj" fmla="val 13028"/>
            </a:avLst>
          </a:prstGeom>
          <a:noFill/>
          <a:ln w="12700" cap="flat">
            <a:solidFill>
              <a:srgbClr val="E3B69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4305" indent="333375" algn="l" rtl="0" eaLnBrk="0">
              <a:lnSpc>
                <a:spcPct val="125000"/>
              </a:lnSpc>
              <a:spcBef>
                <a:spcPts val="5"/>
              </a:spcBef>
            </a:pP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（二）停止惩戒对象名下支付账户</a:t>
            </a:r>
            <a:r>
              <a:rPr sz="1200" kern="0" spc="-9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业务，支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付账户余额向本人同名银行账户转账除外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134" name="picture 21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730925" y="6407349"/>
            <a:ext cx="1843936" cy="1130956"/>
          </a:xfrm>
          <a:prstGeom prst="rect">
            <a:avLst/>
          </a:prstGeom>
        </p:spPr>
      </p:pic>
      <p:sp>
        <p:nvSpPr>
          <p:cNvPr id="2136" name="rect 2136"/>
          <p:cNvSpPr/>
          <p:nvPr/>
        </p:nvSpPr>
        <p:spPr>
          <a:xfrm>
            <a:off x="9009901" y="655246"/>
            <a:ext cx="3722103" cy="162128"/>
          </a:xfrm>
          <a:prstGeom prst="rect">
            <a:avLst/>
          </a:prstGeom>
          <a:solidFill>
            <a:srgbClr val="EFAA5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38" name="textbox 2138"/>
          <p:cNvSpPr/>
          <p:nvPr/>
        </p:nvSpPr>
        <p:spPr>
          <a:xfrm>
            <a:off x="8488527" y="611975"/>
            <a:ext cx="438721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8000"/>
              </a:lnSpc>
              <a:spcBef>
                <a:spcPts val="5"/>
              </a:spcBef>
              <a:tabLst>
                <a:tab pos="7334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《电信网络诈骗及其关联违法犯罪联合惩戒办法》的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三种惩戒措施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140" name="picture 21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615490" y="624675"/>
            <a:ext cx="227100" cy="222147"/>
          </a:xfrm>
          <a:prstGeom prst="rect">
            <a:avLst/>
          </a:prstGeom>
        </p:spPr>
      </p:pic>
      <p:pic>
        <p:nvPicPr>
          <p:cNvPr id="2142" name="picture 21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501227" y="655242"/>
            <a:ext cx="526059" cy="162129"/>
          </a:xfrm>
          <a:prstGeom prst="rect">
            <a:avLst/>
          </a:prstGeom>
        </p:spPr>
      </p:pic>
      <p:pic>
        <p:nvPicPr>
          <p:cNvPr id="2144" name="picture 21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662405" y="5562193"/>
            <a:ext cx="332943" cy="337781"/>
          </a:xfrm>
          <a:prstGeom prst="rect">
            <a:avLst/>
          </a:prstGeom>
        </p:spPr>
      </p:pic>
      <p:sp>
        <p:nvSpPr>
          <p:cNvPr id="2146" name="rect 2146"/>
          <p:cNvSpPr/>
          <p:nvPr/>
        </p:nvSpPr>
        <p:spPr>
          <a:xfrm>
            <a:off x="8064496" y="5595370"/>
            <a:ext cx="2859394" cy="238767"/>
          </a:xfrm>
          <a:prstGeom prst="rect">
            <a:avLst/>
          </a:prstGeom>
          <a:solidFill>
            <a:srgbClr val="F7931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48" name="textbox 2148"/>
          <p:cNvSpPr/>
          <p:nvPr/>
        </p:nvSpPr>
        <p:spPr>
          <a:xfrm>
            <a:off x="7742956" y="5557082"/>
            <a:ext cx="3194050" cy="298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2000" kern="0" spc="1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对惩戒对象实施电信网络惩戒   </a:t>
            </a:r>
            <a:r>
              <a:rPr sz="15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50" name="rect 2150"/>
          <p:cNvSpPr/>
          <p:nvPr/>
        </p:nvSpPr>
        <p:spPr>
          <a:xfrm>
            <a:off x="8078388" y="2328164"/>
            <a:ext cx="2497790" cy="238760"/>
          </a:xfrm>
          <a:prstGeom prst="rect">
            <a:avLst/>
          </a:prstGeom>
          <a:solidFill>
            <a:srgbClr val="F7931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152" name="picture 21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660538" y="2281225"/>
            <a:ext cx="332955" cy="337781"/>
          </a:xfrm>
          <a:prstGeom prst="rect">
            <a:avLst/>
          </a:prstGeom>
        </p:spPr>
      </p:pic>
      <p:sp>
        <p:nvSpPr>
          <p:cNvPr id="2154" name="textbox 2154"/>
          <p:cNvSpPr/>
          <p:nvPr/>
        </p:nvSpPr>
        <p:spPr>
          <a:xfrm>
            <a:off x="7787683" y="2276116"/>
            <a:ext cx="2801620" cy="298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2000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     </a:t>
            </a:r>
            <a:r>
              <a:rPr sz="1500" b="1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对惩戒对象实施金融惩戒</a:t>
            </a:r>
            <a:r>
              <a:rPr sz="1500" b="1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56" name="textbox 2156"/>
          <p:cNvSpPr/>
          <p:nvPr/>
        </p:nvSpPr>
        <p:spPr>
          <a:xfrm>
            <a:off x="773232" y="926098"/>
            <a:ext cx="484505" cy="1177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070"/>
              </a:lnSpc>
            </a:pPr>
            <a:r>
              <a:rPr sz="7100" kern="0" spc="-3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7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58" name="textbox 2158"/>
          <p:cNvSpPr/>
          <p:nvPr/>
        </p:nvSpPr>
        <p:spPr>
          <a:xfrm>
            <a:off x="9808459" y="8886787"/>
            <a:ext cx="586105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⸺43⸺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160" name="picture 216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635913" y="624678"/>
            <a:ext cx="15240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2" name="picture 21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3536003" cy="9576003"/>
          </a:xfrm>
          <a:prstGeom prst="rect">
            <a:avLst/>
          </a:prstGeom>
        </p:spPr>
      </p:pic>
      <p:sp>
        <p:nvSpPr>
          <p:cNvPr id="2164" name="textbox 2164"/>
          <p:cNvSpPr/>
          <p:nvPr/>
        </p:nvSpPr>
        <p:spPr>
          <a:xfrm>
            <a:off x="901315" y="1449425"/>
            <a:ext cx="2987675" cy="4271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3520" indent="314960" algn="l" rtl="0" eaLnBrk="0">
              <a:lnSpc>
                <a:spcPct val="119000"/>
              </a:lnSpc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以上涉及惩戒的通信业务、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互联网应</a:t>
            </a:r>
            <a:r>
              <a:rPr sz="1200" kern="0" spc="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用等应当具备较高的涉诈属性和安全风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险，具体惩戒范围由公安机关会同行业主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管部门认定。在惩戒期内，惩戒对象在收</a:t>
            </a:r>
            <a:r>
              <a:rPr sz="1200" kern="0" spc="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到公安机关惩戒通知后10个</a:t>
            </a:r>
            <a:r>
              <a:rPr sz="1200" kern="0" spc="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工作日内可</a:t>
            </a:r>
            <a:r>
              <a:rPr sz="1200" kern="0" spc="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申请保留一张名下非涉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案电话卡。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34010" algn="l" rtl="0" eaLnBrk="0">
              <a:lnSpc>
                <a:spcPct val="125000"/>
              </a:lnSpc>
              <a:spcBef>
                <a:spcPts val="365"/>
              </a:spcBef>
            </a:pPr>
            <a:r>
              <a:rPr sz="1200" kern="0" spc="-9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（一）将有关惩戒对象纳入“电信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网络诈骗”严重失信主体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名单，共享         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至全国信用信息共享平台，并通过“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信用中国”网站对严重失信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主体信息         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进行公示；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8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34645" algn="l" rtl="0" eaLnBrk="0">
              <a:lnSpc>
                <a:spcPct val="122000"/>
              </a:lnSpc>
              <a:spcBef>
                <a:spcPts val="0"/>
              </a:spcBef>
            </a:pP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（二）将</a:t>
            </a:r>
            <a:r>
              <a:rPr sz="1200" kern="0" spc="-20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200" kern="0" spc="-1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</a:t>
            </a:r>
            <a:r>
              <a:rPr sz="1200" kern="0" spc="-19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惩戒对</a:t>
            </a:r>
            <a:r>
              <a:rPr sz="1200" kern="0" spc="-1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象信</a:t>
            </a:r>
            <a:r>
              <a:rPr sz="1200" kern="0" spc="-1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息纳</a:t>
            </a:r>
            <a:r>
              <a:rPr sz="1200" kern="0" spc="-20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</a:t>
            </a: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2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金融信用信息基础数据库。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66" name="textbox 2166"/>
          <p:cNvSpPr/>
          <p:nvPr/>
        </p:nvSpPr>
        <p:spPr>
          <a:xfrm>
            <a:off x="7981616" y="2752924"/>
            <a:ext cx="4585334" cy="27533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130" indent="273685" algn="l" rtl="0" eaLnBrk="0">
              <a:lnSpc>
                <a:spcPct val="107000"/>
              </a:lnSpc>
            </a:pPr>
            <a:r>
              <a:rPr sz="11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何某将本人名下的一张银行卡提供给诈骗分子接收涉诈资金49985元，</a:t>
            </a:r>
            <a:r>
              <a:rPr sz="11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随后帮助诈骗分子提现4970</a:t>
            </a:r>
            <a:r>
              <a:rPr sz="11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0元并从中获利。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2100" algn="l" rtl="0" eaLnBrk="0">
              <a:lnSpc>
                <a:spcPct val="80000"/>
              </a:lnSpc>
              <a:spcBef>
                <a:spcPts val="335"/>
              </a:spcBef>
            </a:pPr>
            <a:r>
              <a:rPr sz="11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经公安机关调查，其在明知收取到的是涉诈资金的情况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875" algn="l" rtl="0" eaLnBrk="0">
              <a:lnSpc>
                <a:spcPts val="1600"/>
              </a:lnSpc>
            </a:pPr>
            <a:r>
              <a:rPr sz="11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下，仍帮助取现并送给犯罪团伙成员。何某因帮助信息网络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575"/>
              </a:lnSpc>
            </a:pPr>
            <a:r>
              <a:rPr sz="11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犯罪活动罪被法院判处拘</a:t>
            </a:r>
            <a:r>
              <a:rPr sz="11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役四个月。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9720" algn="l" rtl="0" eaLnBrk="0">
              <a:lnSpc>
                <a:spcPct val="80000"/>
              </a:lnSpc>
              <a:spcBef>
                <a:spcPts val="340"/>
              </a:spcBef>
            </a:pPr>
            <a:r>
              <a:rPr sz="11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同时，何某被公安机关列</a:t>
            </a: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为惩戒对象，3年惩戒期内，在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600"/>
              </a:lnSpc>
            </a:pPr>
            <a:r>
              <a:rPr sz="11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金融方面，限制其名下的银行账户、数字人民币钱包的非柜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6510" algn="l" rtl="0" eaLnBrk="0">
              <a:lnSpc>
                <a:spcPts val="1660"/>
              </a:lnSpc>
            </a:pPr>
            <a:r>
              <a:rPr sz="11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面出金功能，限制其支付账户、实名数字人民币钱包等功能；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2735" algn="l" rtl="0" eaLnBrk="0">
              <a:lnSpc>
                <a:spcPct val="81000"/>
              </a:lnSpc>
              <a:spcBef>
                <a:spcPts val="470"/>
              </a:spcBef>
            </a:pPr>
            <a:r>
              <a:rPr sz="11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在电信网络方面，限制其名下的电话</a:t>
            </a:r>
            <a:r>
              <a:rPr sz="11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卡、物联网卡、固定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6035" algn="l" rtl="0" eaLnBrk="0">
              <a:lnSpc>
                <a:spcPts val="1660"/>
              </a:lnSpc>
            </a:pPr>
            <a:r>
              <a:rPr sz="11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电话，以及使用电话卡注册的互联</a:t>
            </a:r>
            <a:r>
              <a:rPr sz="11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网账号等功能；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2735" algn="l" rtl="0" eaLnBrk="0">
              <a:lnSpc>
                <a:spcPct val="81000"/>
              </a:lnSpc>
              <a:spcBef>
                <a:spcPts val="470"/>
              </a:spcBef>
            </a:pPr>
            <a:r>
              <a:rPr sz="11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在信用方面，被纳入“电信网络诈骗”严重失</a:t>
            </a:r>
            <a:r>
              <a:rPr sz="11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信主体名单，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875" algn="l" rtl="0" eaLnBrk="0">
              <a:lnSpc>
                <a:spcPts val="1575"/>
              </a:lnSpc>
            </a:pPr>
            <a:r>
              <a:rPr sz="11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并在“信用中国”网站</a:t>
            </a:r>
            <a:r>
              <a:rPr sz="11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向社会公示。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68" name="textbox 2168"/>
          <p:cNvSpPr/>
          <p:nvPr/>
        </p:nvSpPr>
        <p:spPr>
          <a:xfrm>
            <a:off x="8014058" y="6396956"/>
            <a:ext cx="4497704" cy="22421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280670" algn="l" rtl="0" eaLnBrk="0">
              <a:lnSpc>
                <a:spcPct val="112000"/>
              </a:lnSpc>
            </a:pPr>
            <a:r>
              <a:rPr sz="1100" kern="0" spc="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仇某将本人实名认证的微信账户提供给诈骗分子，转</a:t>
            </a:r>
            <a:r>
              <a:rPr sz="1100" kern="0" spc="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移涉诈资金</a:t>
            </a: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56900元，从中获利4000元；高某将本人实名认证的支付宝账户提供给诈骗</a:t>
            </a:r>
            <a:r>
              <a:rPr sz="11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分子，转移涉诈资金135842元，从中获利6000元。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61390" indent="279400" algn="l" rtl="0" eaLnBrk="0">
              <a:lnSpc>
                <a:spcPct val="121000"/>
              </a:lnSpc>
              <a:spcBef>
                <a:spcPts val="340"/>
              </a:spcBef>
            </a:pPr>
            <a:r>
              <a:rPr sz="11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仇某、高某被公安机关列为惩</a:t>
            </a:r>
            <a:r>
              <a:rPr sz="11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戒对象，3年惩戒期内，在</a:t>
            </a: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金融方面，限制其名下的银行账户、数字人民币钱包的非柜</a:t>
            </a:r>
            <a:r>
              <a:rPr sz="11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面出金功能，限制其支付账户</a:t>
            </a:r>
            <a:r>
              <a:rPr sz="11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、实名数字人民币钱包等功能；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62025" indent="279400" algn="l" rtl="0" eaLnBrk="0">
              <a:lnSpc>
                <a:spcPct val="121000"/>
              </a:lnSpc>
              <a:spcBef>
                <a:spcPts val="10"/>
              </a:spcBef>
            </a:pP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在电信网络方面，限制其名下的电话卡、物联网卡</a:t>
            </a:r>
            <a:r>
              <a:rPr sz="11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、固</a:t>
            </a:r>
            <a:r>
              <a:rPr sz="11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定电话，以及使用电话卡注册的互</a:t>
            </a: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联网账号等功能；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64565" indent="276860" algn="l" rtl="0" eaLnBrk="0">
              <a:lnSpc>
                <a:spcPct val="119000"/>
              </a:lnSpc>
            </a:pP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在信用方面，被纳入“电信网络诈骗”严重失信主</a:t>
            </a:r>
            <a:r>
              <a:rPr sz="11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体名</a:t>
            </a:r>
            <a:r>
              <a:rPr sz="1100" kern="0" spc="-10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单，并在“信用中国”网站向社会公示。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70" name="textbox 2170"/>
          <p:cNvSpPr/>
          <p:nvPr/>
        </p:nvSpPr>
        <p:spPr>
          <a:xfrm>
            <a:off x="3148445" y="8888564"/>
            <a:ext cx="7245984" cy="14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-44-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-45-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2" name="picture 21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149345" y="5854845"/>
            <a:ext cx="4035882" cy="2276616"/>
          </a:xfrm>
          <a:prstGeom prst="rect">
            <a:avLst/>
          </a:prstGeom>
        </p:spPr>
      </p:pic>
      <p:sp>
        <p:nvSpPr>
          <p:cNvPr id="2174" name="rect 2174"/>
          <p:cNvSpPr/>
          <p:nvPr/>
        </p:nvSpPr>
        <p:spPr>
          <a:xfrm>
            <a:off x="7651450" y="1749476"/>
            <a:ext cx="5220081" cy="3538601"/>
          </a:xfrm>
          <a:prstGeom prst="rect">
            <a:avLst/>
          </a:prstGeom>
          <a:solidFill>
            <a:srgbClr val="F6ED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76" name="rect 2176"/>
          <p:cNvSpPr/>
          <p:nvPr/>
        </p:nvSpPr>
        <p:spPr>
          <a:xfrm>
            <a:off x="690696" y="5335591"/>
            <a:ext cx="5179657" cy="3424135"/>
          </a:xfrm>
          <a:prstGeom prst="rect">
            <a:avLst/>
          </a:prstGeom>
          <a:solidFill>
            <a:srgbClr val="F6EDE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78" name="rect 2178"/>
          <p:cNvSpPr/>
          <p:nvPr/>
        </p:nvSpPr>
        <p:spPr>
          <a:xfrm>
            <a:off x="693052" y="1719770"/>
            <a:ext cx="5174945" cy="2913062"/>
          </a:xfrm>
          <a:prstGeom prst="rect">
            <a:avLst/>
          </a:prstGeom>
          <a:solidFill>
            <a:srgbClr val="F8F0E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180" name="picture 2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53992" y="5712633"/>
            <a:ext cx="4740095" cy="2818985"/>
          </a:xfrm>
          <a:prstGeom prst="rect">
            <a:avLst/>
          </a:prstGeom>
        </p:spPr>
      </p:pic>
      <p:sp>
        <p:nvSpPr>
          <p:cNvPr id="2182" name="textbox 2182"/>
          <p:cNvSpPr/>
          <p:nvPr/>
        </p:nvSpPr>
        <p:spPr>
          <a:xfrm>
            <a:off x="934437" y="6972208"/>
            <a:ext cx="4721225" cy="1640839"/>
          </a:xfrm>
          <a:prstGeom prst="roundRect">
            <a:avLst>
              <a:gd name="adj" fmla="val 8907"/>
            </a:avLst>
          </a:prstGeom>
          <a:solidFill>
            <a:srgbClr val="FBF3ED">
              <a:alpha val="100000"/>
            </a:srgbClr>
          </a:solidFill>
          <a:ln w="12700" cap="flat">
            <a:solidFill>
              <a:srgbClr val="E3B69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110" indent="285750" algn="l" rtl="0" eaLnBrk="0">
              <a:lnSpc>
                <a:spcPct val="121000"/>
              </a:lnSpc>
              <a:spcBef>
                <a:spcPts val="0"/>
              </a:spcBef>
            </a:pP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同时，上述人员均被公安机关列为惩戒对象，3年惩戒期内，在金融方</a:t>
            </a:r>
            <a:r>
              <a:rPr sz="11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面，限制其名下的银行账户、数字人民币钱包的非柜面出金功能，限制其支</a:t>
            </a:r>
            <a:r>
              <a:rPr sz="11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付账户、实名数字人民币钱包等功能；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16840" indent="280035" algn="l" rtl="0" eaLnBrk="0">
              <a:lnSpc>
                <a:spcPct val="121000"/>
              </a:lnSpc>
              <a:spcBef>
                <a:spcPts val="10"/>
              </a:spcBef>
            </a:pPr>
            <a:r>
              <a:rPr sz="11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在电信网络方面，限制其名下的电话卡、物联网卡、</a:t>
            </a:r>
            <a:r>
              <a:rPr sz="11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固定电话，以及使</a:t>
            </a:r>
            <a:r>
              <a:rPr sz="11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用电话卡注册的互联网</a:t>
            </a:r>
            <a:r>
              <a:rPr sz="11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账号等功能；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4460" indent="272415" algn="l" rtl="0" eaLnBrk="0">
              <a:lnSpc>
                <a:spcPct val="117000"/>
              </a:lnSpc>
              <a:spcBef>
                <a:spcPts val="20"/>
              </a:spcBef>
            </a:pPr>
            <a:r>
              <a:rPr sz="1100" kern="0" spc="-8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在信用方面，被纳入“电信网络</a:t>
            </a:r>
            <a:r>
              <a:rPr sz="1100" kern="0" spc="-9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诈骗”严重失信主体名单，并在“信用中</a:t>
            </a:r>
            <a:r>
              <a:rPr sz="1100" kern="0" spc="-7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国”网站向社会公示。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84" name="textbox 2184"/>
          <p:cNvSpPr/>
          <p:nvPr/>
        </p:nvSpPr>
        <p:spPr>
          <a:xfrm>
            <a:off x="7874052" y="1947180"/>
            <a:ext cx="4775200" cy="1489075"/>
          </a:xfrm>
          <a:prstGeom prst="roundRect">
            <a:avLst>
              <a:gd name="adj" fmla="val 8224"/>
            </a:avLst>
          </a:prstGeom>
          <a:noFill/>
          <a:ln w="12700" cap="flat">
            <a:solidFill>
              <a:srgbClr val="E3B69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110" indent="281305" algn="l" rtl="0" eaLnBrk="0">
              <a:lnSpc>
                <a:spcPct val="120000"/>
              </a:lnSpc>
              <a:spcBef>
                <a:spcPts val="5"/>
              </a:spcBef>
            </a:pPr>
            <a:r>
              <a:rPr sz="1100" kern="0" spc="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受电信网络诈骗团伙的指使，在2026年4月9日至15日</a:t>
            </a:r>
            <a:r>
              <a:rPr sz="11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期间，麦某怀</a:t>
            </a:r>
            <a:r>
              <a:rPr sz="1100" kern="0" spc="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伙同弟弟麦某一起使用两人名下的支</a:t>
            </a:r>
            <a:r>
              <a:rPr sz="1100" kern="0" spc="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付宝账户，并借用其父亲和妹妹的</a:t>
            </a:r>
            <a:r>
              <a:rPr sz="1100" kern="0" spc="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支付宝账户，在刷单返利骗局中给予</a:t>
            </a:r>
            <a:r>
              <a:rPr sz="1100" kern="0" spc="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被害人小额返利进而帮助诈骗分子</a:t>
            </a:r>
            <a:r>
              <a:rPr sz="11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实施犯罪，每天接单400起左右，获利转账的4</a:t>
            </a: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%，共计获利1400元人民币。</a:t>
            </a:r>
            <a:r>
              <a:rPr sz="11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麦某怀因向电信网络诈骗活动提供帮助被处以行政拘留5日、罚款1000元</a:t>
            </a:r>
            <a:r>
              <a:rPr sz="11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的行政处罚。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04" name="group 204"/>
          <p:cNvGrpSpPr/>
          <p:nvPr/>
        </p:nvGrpSpPr>
        <p:grpSpPr>
          <a:xfrm rot="21600000">
            <a:off x="899442" y="2961067"/>
            <a:ext cx="3828960" cy="1575270"/>
            <a:chOff x="0" y="0"/>
            <a:chExt cx="3828960" cy="1575270"/>
          </a:xfrm>
        </p:grpSpPr>
        <p:sp>
          <p:nvSpPr>
            <p:cNvPr id="2186" name="rect 2186"/>
            <p:cNvSpPr/>
            <p:nvPr/>
          </p:nvSpPr>
          <p:spPr>
            <a:xfrm>
              <a:off x="0" y="0"/>
              <a:ext cx="3828960" cy="1575270"/>
            </a:xfrm>
            <a:prstGeom prst="rect">
              <a:avLst/>
            </a:prstGeom>
            <a:solidFill>
              <a:srgbClr val="F8EDE4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88" name="textbox 2188"/>
            <p:cNvSpPr/>
            <p:nvPr/>
          </p:nvSpPr>
          <p:spPr>
            <a:xfrm>
              <a:off x="148636" y="102264"/>
              <a:ext cx="3540125" cy="13931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734" rIns="0" bIns="0"/>
            <a:lstStyle/>
            <a:p>
              <a:pPr marL="12700" indent="287020" algn="l" rtl="0" eaLnBrk="0">
                <a:lnSpc>
                  <a:spcPct val="114000"/>
                </a:lnSpc>
                <a:spcBef>
                  <a:spcPts val="5"/>
                </a:spcBef>
              </a:pPr>
              <a:r>
                <a:rPr sz="1100" kern="0" spc="-7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同时，两人被公安机关列为惩戒对象，3年惩戒期内，在</a:t>
              </a:r>
              <a:r>
                <a:rPr sz="11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金融方面，限制其名下的银行账户、数字人民币钱包的非柜</a:t>
              </a:r>
              <a:r>
                <a:rPr sz="1100" kern="0" spc="-7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面出金功能，限制其支付账户</a:t>
              </a:r>
              <a:r>
                <a:rPr sz="1100" kern="0" spc="-8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、实名数字人民币钱包等功能；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3335" indent="279400" algn="l" rtl="0" eaLnBrk="0">
                <a:lnSpc>
                  <a:spcPct val="121000"/>
                </a:lnSpc>
                <a:spcBef>
                  <a:spcPts val="10"/>
                </a:spcBef>
              </a:pPr>
              <a:r>
                <a:rPr sz="11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在电信网络方面，限制其名下的电话卡、物联网卡</a:t>
              </a:r>
              <a:r>
                <a:rPr sz="11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、固</a:t>
              </a:r>
              <a:r>
                <a:rPr sz="11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定电话，以及使用电话卡注册的互</a:t>
              </a:r>
              <a:r>
                <a:rPr sz="11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联网账号等功能；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5875" indent="276860" algn="l" rtl="0" eaLnBrk="0">
                <a:lnSpc>
                  <a:spcPct val="119000"/>
                </a:lnSpc>
              </a:pPr>
              <a:r>
                <a:rPr sz="11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在信用方面，被纳入“电信网络诈骗”严重失信主</a:t>
              </a:r>
              <a:r>
                <a:rPr sz="11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体名</a:t>
              </a:r>
              <a:r>
                <a:rPr sz="1100" kern="0" spc="-10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单，并在“信用中国”网站向社会公示。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90" name="path 2190"/>
            <p:cNvSpPr/>
            <p:nvPr/>
          </p:nvSpPr>
          <p:spPr>
            <a:xfrm>
              <a:off x="124409" y="0"/>
              <a:ext cx="3580142" cy="12700"/>
            </a:xfrm>
            <a:custGeom>
              <a:avLst/>
              <a:gdLst/>
              <a:ahLst/>
              <a:cxnLst/>
              <a:rect l="0" t="0" r="0" b="0"/>
              <a:pathLst>
                <a:path w="5638" h="20">
                  <a:moveTo>
                    <a:pt x="0" y="10"/>
                  </a:moveTo>
                  <a:lnTo>
                    <a:pt x="5638" y="10"/>
                  </a:lnTo>
                </a:path>
              </a:pathLst>
            </a:custGeom>
            <a:noFill/>
            <a:ln w="12700" cap="flat">
              <a:solidFill>
                <a:srgbClr val="E3B69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92" name="path 2192"/>
            <p:cNvSpPr/>
            <p:nvPr/>
          </p:nvSpPr>
          <p:spPr>
            <a:xfrm>
              <a:off x="124409" y="1562570"/>
              <a:ext cx="3580142" cy="12700"/>
            </a:xfrm>
            <a:custGeom>
              <a:avLst/>
              <a:gdLst/>
              <a:ahLst/>
              <a:cxnLst/>
              <a:rect l="0" t="0" r="0" b="0"/>
              <a:pathLst>
                <a:path w="5638" h="20">
                  <a:moveTo>
                    <a:pt x="5638" y="10"/>
                  </a:moveTo>
                  <a:lnTo>
                    <a:pt x="0" y="10"/>
                  </a:lnTo>
                </a:path>
              </a:pathLst>
            </a:custGeom>
            <a:noFill/>
            <a:ln w="12700" cap="flat">
              <a:solidFill>
                <a:srgbClr val="E3B69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94" name="path 2194"/>
            <p:cNvSpPr/>
            <p:nvPr/>
          </p:nvSpPr>
          <p:spPr>
            <a:xfrm>
              <a:off x="0" y="124409"/>
              <a:ext cx="12700" cy="1326451"/>
            </a:xfrm>
            <a:custGeom>
              <a:avLst/>
              <a:gdLst/>
              <a:ahLst/>
              <a:cxnLst/>
              <a:rect l="0" t="0" r="0" b="0"/>
              <a:pathLst>
                <a:path w="20" h="2088">
                  <a:moveTo>
                    <a:pt x="10" y="2088"/>
                  </a:moveTo>
                  <a:lnTo>
                    <a:pt x="10" y="0"/>
                  </a:lnTo>
                </a:path>
              </a:pathLst>
            </a:custGeom>
            <a:noFill/>
            <a:ln w="12700" cap="flat">
              <a:solidFill>
                <a:srgbClr val="E3B69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196" name="table 2196"/>
          <p:cNvGraphicFramePr>
            <a:graphicFrameLocks noGrp="1"/>
          </p:cNvGraphicFramePr>
          <p:nvPr/>
        </p:nvGraphicFramePr>
        <p:xfrm>
          <a:off x="7880404" y="3544349"/>
          <a:ext cx="3828415" cy="1545590"/>
        </p:xfrm>
        <a:graphic>
          <a:graphicData uri="http://schemas.openxmlformats.org/drawingml/2006/table">
            <a:tbl>
              <a:tblPr/>
              <a:tblGrid>
                <a:gridCol w="3828415"/>
              </a:tblGrid>
              <a:tr h="15328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60020" indent="287655" algn="l" rtl="0" eaLnBrk="0">
                        <a:lnSpc>
                          <a:spcPct val="120000"/>
                        </a:lnSpc>
                      </a:pPr>
                      <a:r>
                        <a:rPr sz="11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同时，麦某怀被公安机关列</a:t>
                      </a:r>
                      <a:r>
                        <a:rPr sz="11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为惩戒对象，2年惩戒期内，</a:t>
                      </a:r>
                      <a:r>
                        <a:rPr sz="11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在金融方面，限制其</a:t>
                      </a:r>
                      <a:r>
                        <a:rPr sz="11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名下的银行账户、数字人民币钱包的非</a:t>
                      </a:r>
                      <a:r>
                        <a:rPr sz="11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柜面出金功能，限制</a:t>
                      </a:r>
                      <a:r>
                        <a:rPr sz="11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其支付账户、实名数字人民币钱包等功</a:t>
                      </a:r>
                      <a:r>
                        <a:rPr sz="11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6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能。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61925" indent="279400" algn="l" rtl="0" eaLnBrk="0">
                        <a:lnSpc>
                          <a:spcPct val="119000"/>
                        </a:lnSpc>
                        <a:spcBef>
                          <a:spcPts val="70"/>
                        </a:spcBef>
                      </a:pPr>
                      <a:r>
                        <a:rPr sz="11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在电信网络方面，限制其名下的电话卡、物联网卡</a:t>
                      </a:r>
                      <a:r>
                        <a:rPr sz="11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、固</a:t>
                      </a:r>
                      <a:r>
                        <a:rPr sz="11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定电话，以及使用电话卡注册的互联网账号等功能。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E3B6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3B6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B6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98" name="table 2198"/>
          <p:cNvGraphicFramePr>
            <a:graphicFrameLocks noGrp="1"/>
          </p:cNvGraphicFramePr>
          <p:nvPr/>
        </p:nvGraphicFramePr>
        <p:xfrm>
          <a:off x="1836860" y="5467649"/>
          <a:ext cx="3824604" cy="1401445"/>
        </p:xfrm>
        <a:graphic>
          <a:graphicData uri="http://schemas.openxmlformats.org/drawingml/2006/table">
            <a:tbl>
              <a:tblPr/>
              <a:tblGrid>
                <a:gridCol w="3824604"/>
              </a:tblGrid>
              <a:tr h="13887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6855" indent="-8255" algn="l" rtl="0" eaLnBrk="0">
                        <a:lnSpc>
                          <a:spcPct val="121000"/>
                        </a:lnSpc>
                        <a:spcBef>
                          <a:spcPts val="5"/>
                        </a:spcBef>
                        <a:tabLst>
                          <a:tab pos="523875" algn="l"/>
                        </a:tabLst>
                      </a:pPr>
                      <a:r>
                        <a:rPr sz="11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	</a:t>
                      </a:r>
                      <a:r>
                        <a:rPr sz="11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	</a:t>
                      </a:r>
                      <a:r>
                        <a:rPr sz="11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陈某、李某、赵某等</a:t>
                      </a:r>
                      <a:r>
                        <a:rPr sz="11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7人为非法获利，将邵某拉入介绍</a:t>
                      </a:r>
                      <a:r>
                        <a:rPr sz="11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跨境电商项目的投资理财</a:t>
                      </a:r>
                      <a:r>
                        <a:rPr sz="11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微信群中，帮助境外诈骗分子与</a:t>
                      </a:r>
                      <a:r>
                        <a:rPr sz="11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4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邵某建立联系，最终造成邵某被骗。经查，陈某等7人每</a:t>
                      </a:r>
                      <a:r>
                        <a:rPr sz="1100" kern="0" spc="-5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组</a:t>
                      </a:r>
                      <a:r>
                        <a:rPr sz="11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建一个群聊即可获利4至6元，共计获利4万余元。陈某等7</a:t>
                      </a:r>
                      <a:r>
                        <a:rPr sz="11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人在明知他人实施电信网络诈骗犯罪的情况下仍积极</a:t>
                      </a:r>
                      <a:r>
                        <a:rPr sz="1100" kern="0" spc="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参</a:t>
                      </a:r>
                      <a:r>
                        <a:rPr sz="1100" kern="0" spc="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与，因涉嫌诈骗罪已</a:t>
                      </a:r>
                      <a:r>
                        <a:rPr sz="1100" kern="0" spc="-30" dirty="0">
                          <a:solidFill>
                            <a:srgbClr val="3E3E3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被公安机关采取刑事强制措施。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E3B6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B6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B6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200" name="picture 22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53397" y="5594889"/>
            <a:ext cx="112648" cy="104165"/>
          </a:xfrm>
          <a:prstGeom prst="rect">
            <a:avLst/>
          </a:prstGeom>
        </p:spPr>
      </p:pic>
      <p:sp>
        <p:nvSpPr>
          <p:cNvPr id="2202" name="textbox 2202"/>
          <p:cNvSpPr/>
          <p:nvPr/>
        </p:nvSpPr>
        <p:spPr>
          <a:xfrm>
            <a:off x="893087" y="1823882"/>
            <a:ext cx="4775200" cy="1029969"/>
          </a:xfrm>
          <a:prstGeom prst="roundRect">
            <a:avLst>
              <a:gd name="adj" fmla="val 10100"/>
            </a:avLst>
          </a:prstGeom>
          <a:noFill/>
          <a:ln w="12700" cap="flat">
            <a:solidFill>
              <a:srgbClr val="E3B690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3825" indent="278765" algn="l" rtl="0" eaLnBrk="0">
              <a:lnSpc>
                <a:spcPct val="119000"/>
              </a:lnSpc>
              <a:spcBef>
                <a:spcPts val="5"/>
              </a:spcBef>
            </a:pPr>
            <a:r>
              <a:rPr sz="11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康某伙同侯某在明知诈骗分子</a:t>
            </a: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正在实施电诈犯罪活动的情况下，仍通过</a:t>
            </a:r>
            <a:r>
              <a:rPr sz="11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搭建“手机口”的方式为其提供</a:t>
            </a:r>
            <a:r>
              <a:rPr sz="11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通讯传输，关联全国3起电信网络诈骗案件，</a:t>
            </a:r>
            <a:r>
              <a:rPr sz="11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两人非法获利共计59338元，构成帮助信息网络犯罪活动罪被法院分别判</a:t>
            </a:r>
            <a:r>
              <a:rPr sz="11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处有期徒刑十一个月和有期</a:t>
            </a:r>
            <a:r>
              <a:rPr sz="11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徒刑九个月。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204" name="picture 22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579724" y="3544349"/>
            <a:ext cx="1316614" cy="1529804"/>
          </a:xfrm>
          <a:prstGeom prst="rect">
            <a:avLst/>
          </a:prstGeom>
        </p:spPr>
      </p:pic>
      <p:pic>
        <p:nvPicPr>
          <p:cNvPr id="2206" name="picture 22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69117" y="5273323"/>
            <a:ext cx="1275324" cy="1495085"/>
          </a:xfrm>
          <a:prstGeom prst="rect">
            <a:avLst/>
          </a:prstGeom>
        </p:spPr>
      </p:pic>
      <p:pic>
        <p:nvPicPr>
          <p:cNvPr id="2208" name="picture 22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594728" y="3085476"/>
            <a:ext cx="1205733" cy="1450860"/>
          </a:xfrm>
          <a:prstGeom prst="rect">
            <a:avLst/>
          </a:prstGeom>
        </p:spPr>
      </p:pic>
      <p:grpSp>
        <p:nvGrpSpPr>
          <p:cNvPr id="206" name="group 206"/>
          <p:cNvGrpSpPr/>
          <p:nvPr/>
        </p:nvGrpSpPr>
        <p:grpSpPr>
          <a:xfrm rot="21600000">
            <a:off x="7626769" y="1299514"/>
            <a:ext cx="5225239" cy="293471"/>
            <a:chOff x="0" y="0"/>
            <a:chExt cx="5225239" cy="293471"/>
          </a:xfrm>
        </p:grpSpPr>
        <p:pic>
          <p:nvPicPr>
            <p:cNvPr id="2210" name="picture 22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225239" cy="293471"/>
            </a:xfrm>
            <a:prstGeom prst="rect">
              <a:avLst/>
            </a:prstGeom>
          </p:spPr>
        </p:pic>
        <p:sp>
          <p:nvSpPr>
            <p:cNvPr id="2212" name="textbox 2212"/>
            <p:cNvSpPr/>
            <p:nvPr/>
          </p:nvSpPr>
          <p:spPr>
            <a:xfrm>
              <a:off x="-12700" y="-12700"/>
              <a:ext cx="5250815" cy="3194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1140" algn="l" rtl="0" eaLnBrk="0">
                <a:lnSpc>
                  <a:spcPts val="1510"/>
                </a:lnSpc>
                <a:spcBef>
                  <a:spcPts val="5"/>
                </a:spcBef>
              </a:pPr>
              <a:r>
                <a:rPr sz="1800" b="1" kern="0" spc="0" baseline="1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案例5</a:t>
              </a:r>
              <a:r>
                <a:rPr sz="1100" b="1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sz="1200" b="1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利用自己及家人支付宝账户帮助诈骗团伙实施</a:t>
              </a:r>
              <a:r>
                <a:rPr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诈骗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08" name="group 208"/>
          <p:cNvGrpSpPr/>
          <p:nvPr/>
        </p:nvGrpSpPr>
        <p:grpSpPr>
          <a:xfrm rot="21600000">
            <a:off x="680453" y="1305800"/>
            <a:ext cx="5189228" cy="293484"/>
            <a:chOff x="0" y="0"/>
            <a:chExt cx="5189228" cy="293484"/>
          </a:xfrm>
        </p:grpSpPr>
        <p:pic>
          <p:nvPicPr>
            <p:cNvPr id="2214" name="picture 22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5189228" cy="293484"/>
            </a:xfrm>
            <a:prstGeom prst="rect">
              <a:avLst/>
            </a:prstGeom>
          </p:spPr>
        </p:pic>
        <p:sp>
          <p:nvSpPr>
            <p:cNvPr id="2216" name="textbox 2216"/>
            <p:cNvSpPr/>
            <p:nvPr/>
          </p:nvSpPr>
          <p:spPr>
            <a:xfrm>
              <a:off x="-12700" y="-12700"/>
              <a:ext cx="5215254" cy="3194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1140" algn="l" rtl="0" eaLnBrk="0">
                <a:lnSpc>
                  <a:spcPts val="1525"/>
                </a:lnSpc>
                <a:spcBef>
                  <a:spcPts val="5"/>
                </a:spcBef>
              </a:pPr>
              <a:r>
                <a:rPr sz="1800" b="1" kern="0" spc="0" baseline="1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案例3</a:t>
              </a:r>
              <a:r>
                <a:rPr sz="1100" b="1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sz="1200" b="1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架设手机口为诈骗分子提供通讯</a:t>
              </a:r>
              <a:r>
                <a:rPr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支持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10" name="group 210"/>
          <p:cNvGrpSpPr/>
          <p:nvPr/>
        </p:nvGrpSpPr>
        <p:grpSpPr>
          <a:xfrm rot="21600000">
            <a:off x="680453" y="4921630"/>
            <a:ext cx="5189228" cy="293471"/>
            <a:chOff x="0" y="0"/>
            <a:chExt cx="5189228" cy="293471"/>
          </a:xfrm>
        </p:grpSpPr>
        <p:pic>
          <p:nvPicPr>
            <p:cNvPr id="2218" name="picture 22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5189228" cy="293471"/>
            </a:xfrm>
            <a:prstGeom prst="rect">
              <a:avLst/>
            </a:prstGeom>
          </p:spPr>
        </p:pic>
        <p:sp>
          <p:nvSpPr>
            <p:cNvPr id="2220" name="textbox 2220"/>
            <p:cNvSpPr/>
            <p:nvPr/>
          </p:nvSpPr>
          <p:spPr>
            <a:xfrm>
              <a:off x="-12700" y="-12700"/>
              <a:ext cx="5215254" cy="3194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1140" algn="l" rtl="0" eaLnBrk="0">
                <a:lnSpc>
                  <a:spcPts val="1655"/>
                </a:lnSpc>
                <a:spcBef>
                  <a:spcPts val="5"/>
                </a:spcBef>
              </a:pPr>
              <a:r>
                <a:rPr sz="1800" b="1" kern="0" spc="-10" baseline="18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案例4</a:t>
              </a:r>
              <a:r>
                <a:rPr sz="1100" b="1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使用互联网社交App为诈骗团伙引流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2222" name="picture 22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38164" y="624678"/>
            <a:ext cx="15239" cy="38973"/>
          </a:xfrm>
          <a:prstGeom prst="rect">
            <a:avLst/>
          </a:prstGeom>
        </p:spPr>
      </p:pic>
      <p:sp>
        <p:nvSpPr>
          <p:cNvPr id="2224" name="rect 2224"/>
          <p:cNvSpPr/>
          <p:nvPr/>
        </p:nvSpPr>
        <p:spPr>
          <a:xfrm>
            <a:off x="757311" y="655246"/>
            <a:ext cx="3722103" cy="162128"/>
          </a:xfrm>
          <a:prstGeom prst="rect">
            <a:avLst/>
          </a:prstGeom>
          <a:solidFill>
            <a:srgbClr val="EFAA5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26" name="textbox 2226"/>
          <p:cNvSpPr/>
          <p:nvPr/>
        </p:nvSpPr>
        <p:spPr>
          <a:xfrm>
            <a:off x="613600" y="611975"/>
            <a:ext cx="438721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9395" algn="l" rtl="0" eaLnBrk="0">
              <a:lnSpc>
                <a:spcPct val="98000"/>
              </a:lnSpc>
              <a:spcBef>
                <a:spcPts val="5"/>
              </a:spcBef>
              <a:tabLst>
                <a:tab pos="3778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《电信网络诈骗及其关联违法犯罪联合惩戒办法》的三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种惩戒措施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228" name="picture 22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4442281" y="655242"/>
            <a:ext cx="526059" cy="162129"/>
          </a:xfrm>
          <a:prstGeom prst="rect">
            <a:avLst/>
          </a:prstGeom>
        </p:spPr>
      </p:pic>
      <p:pic>
        <p:nvPicPr>
          <p:cNvPr id="2230" name="picture 22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626300" y="624675"/>
            <a:ext cx="227101" cy="222147"/>
          </a:xfrm>
          <a:prstGeom prst="rect">
            <a:avLst/>
          </a:prstGeom>
        </p:spPr>
      </p:pic>
      <p:sp>
        <p:nvSpPr>
          <p:cNvPr id="2232" name="rect 2232"/>
          <p:cNvSpPr/>
          <p:nvPr/>
        </p:nvSpPr>
        <p:spPr>
          <a:xfrm>
            <a:off x="9009901" y="655246"/>
            <a:ext cx="3722103" cy="162128"/>
          </a:xfrm>
          <a:prstGeom prst="rect">
            <a:avLst/>
          </a:prstGeom>
          <a:solidFill>
            <a:srgbClr val="EFAA5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34" name="textbox 2234"/>
          <p:cNvSpPr/>
          <p:nvPr/>
        </p:nvSpPr>
        <p:spPr>
          <a:xfrm>
            <a:off x="8488527" y="611975"/>
            <a:ext cx="4387215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8000"/>
              </a:lnSpc>
              <a:spcBef>
                <a:spcPts val="5"/>
              </a:spcBef>
              <a:tabLst>
                <a:tab pos="73342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《电信网络诈骗及其关联违法犯罪联合惩戒办法》的</a:t>
            </a:r>
            <a:r>
              <a:rPr sz="800" b="1" kern="0" spc="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三种惩戒措施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236" name="picture 223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2615490" y="624675"/>
            <a:ext cx="227100" cy="222147"/>
          </a:xfrm>
          <a:prstGeom prst="rect">
            <a:avLst/>
          </a:prstGeom>
        </p:spPr>
      </p:pic>
      <p:pic>
        <p:nvPicPr>
          <p:cNvPr id="2238" name="picture 223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501227" y="655242"/>
            <a:ext cx="526059" cy="162129"/>
          </a:xfrm>
          <a:prstGeom prst="rect">
            <a:avLst/>
          </a:prstGeom>
        </p:spPr>
      </p:pic>
      <p:sp>
        <p:nvSpPr>
          <p:cNvPr id="2240" name="textbox 2240"/>
          <p:cNvSpPr/>
          <p:nvPr/>
        </p:nvSpPr>
        <p:spPr>
          <a:xfrm>
            <a:off x="3148445" y="8886787"/>
            <a:ext cx="7245984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⸺46⸺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                                                                                                                                                                        </a:t>
            </a: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⸺47⸺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242" name="picture 224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4602065" y="2726347"/>
            <a:ext cx="539324" cy="462763"/>
          </a:xfrm>
          <a:prstGeom prst="rect">
            <a:avLst/>
          </a:prstGeom>
        </p:spPr>
      </p:pic>
      <p:pic>
        <p:nvPicPr>
          <p:cNvPr id="2244" name="picture 224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4812182" y="2882823"/>
            <a:ext cx="220611" cy="206083"/>
          </a:xfrm>
          <a:prstGeom prst="rect">
            <a:avLst/>
          </a:prstGeom>
        </p:spPr>
      </p:pic>
      <p:pic>
        <p:nvPicPr>
          <p:cNvPr id="2246" name="picture 224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4691379" y="2779242"/>
            <a:ext cx="208940" cy="198272"/>
          </a:xfrm>
          <a:prstGeom prst="rect">
            <a:avLst/>
          </a:prstGeom>
        </p:spPr>
      </p:pic>
      <p:pic>
        <p:nvPicPr>
          <p:cNvPr id="2248" name="picture 224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12527970" y="8420132"/>
            <a:ext cx="335305" cy="24650"/>
          </a:xfrm>
          <a:prstGeom prst="rect">
            <a:avLst/>
          </a:prstGeom>
        </p:spPr>
      </p:pic>
      <p:pic>
        <p:nvPicPr>
          <p:cNvPr id="2250" name="picture 225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1970717" y="5481399"/>
            <a:ext cx="103466" cy="61493"/>
          </a:xfrm>
          <a:prstGeom prst="rect">
            <a:avLst/>
          </a:prstGeom>
        </p:spPr>
      </p:pic>
      <p:pic>
        <p:nvPicPr>
          <p:cNvPr id="2252" name="picture 225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12635913" y="624678"/>
            <a:ext cx="15240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4" name="picture 22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2"/>
            <a:ext cx="6767995" cy="9569869"/>
          </a:xfrm>
          <a:prstGeom prst="rect">
            <a:avLst/>
          </a:prstGeom>
        </p:spPr>
      </p:pic>
      <p:graphicFrame>
        <p:nvGraphicFramePr>
          <p:cNvPr id="2256" name="table 2256"/>
          <p:cNvGraphicFramePr>
            <a:graphicFrameLocks noGrp="1"/>
          </p:cNvGraphicFramePr>
          <p:nvPr/>
        </p:nvGraphicFramePr>
        <p:xfrm>
          <a:off x="8327326" y="7689635"/>
          <a:ext cx="4135755" cy="889635"/>
        </p:xfrm>
        <a:graphic>
          <a:graphicData uri="http://schemas.openxmlformats.org/drawingml/2006/table">
            <a:tbl>
              <a:tblPr/>
              <a:tblGrid>
                <a:gridCol w="4135755"/>
              </a:tblGrid>
              <a:tr h="8832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7815" indent="-2540" algn="l" rtl="0" eaLnBrk="0">
                        <a:lnSpc>
                          <a:spcPct val="118000"/>
                        </a:lnSpc>
                        <a:spcBef>
                          <a:spcPts val="5"/>
                        </a:spcBef>
                      </a:pPr>
                      <a:r>
                        <a:rPr sz="1200" kern="0" spc="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涉黄小广告，引诱受害</a:t>
                      </a:r>
                      <a:r>
                        <a:rPr sz="1200" kern="0" spc="2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人下载涉诈</a:t>
                      </a:r>
                      <a:r>
                        <a:rPr sz="1200" kern="0" spc="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</a:t>
                      </a:r>
                      <a:r>
                        <a:rPr sz="1200" kern="0" spc="2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实施诈骗的行</a:t>
                      </a:r>
                      <a:r>
                        <a:rPr sz="1200" kern="0" spc="-1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200" kern="0" spc="-8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为。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258" name="picture 22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27326" y="7751432"/>
            <a:ext cx="299897" cy="106426"/>
          </a:xfrm>
          <a:prstGeom prst="rect">
            <a:avLst/>
          </a:prstGeom>
        </p:spPr>
      </p:pic>
      <p:pic>
        <p:nvPicPr>
          <p:cNvPr id="2260" name="picture 22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87944" y="2202040"/>
            <a:ext cx="5188864" cy="5851753"/>
          </a:xfrm>
          <a:prstGeom prst="rect">
            <a:avLst/>
          </a:prstGeom>
        </p:spPr>
      </p:pic>
      <p:grpSp>
        <p:nvGrpSpPr>
          <p:cNvPr id="212" name="group 212"/>
          <p:cNvGrpSpPr/>
          <p:nvPr/>
        </p:nvGrpSpPr>
        <p:grpSpPr>
          <a:xfrm rot="21600000">
            <a:off x="883554" y="2874321"/>
            <a:ext cx="4406534" cy="6701681"/>
            <a:chOff x="0" y="0"/>
            <a:chExt cx="4406534" cy="6701681"/>
          </a:xfrm>
        </p:grpSpPr>
        <p:pic>
          <p:nvPicPr>
            <p:cNvPr id="2262" name="picture 22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406534" cy="6701681"/>
            </a:xfrm>
            <a:prstGeom prst="rect">
              <a:avLst/>
            </a:prstGeom>
          </p:spPr>
        </p:pic>
        <p:sp>
          <p:nvSpPr>
            <p:cNvPr id="2264" name="textbox 2264"/>
            <p:cNvSpPr/>
            <p:nvPr/>
          </p:nvSpPr>
          <p:spPr>
            <a:xfrm>
              <a:off x="296132" y="1892536"/>
              <a:ext cx="1637029" cy="8153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4625" indent="52070" algn="l" rtl="0" eaLnBrk="0">
                <a:lnSpc>
                  <a:spcPct val="110000"/>
                </a:lnSpc>
              </a:pPr>
              <a:r>
                <a:rPr sz="2500" kern="0" spc="-220" dirty="0">
                  <a:solidFill>
                    <a:srgbClr val="1FB0E6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别当电诈</a:t>
              </a:r>
              <a:r>
                <a:rPr sz="2200" kern="0" spc="-110" dirty="0">
                  <a:solidFill>
                    <a:srgbClr val="1FB0E6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“工具人</a:t>
              </a:r>
              <a:r>
                <a:rPr sz="2200" kern="0" spc="-290" dirty="0">
                  <a:solidFill>
                    <a:srgbClr val="1FB0E6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200" kern="0" spc="-110" dirty="0">
                  <a:solidFill>
                    <a:srgbClr val="1FB0E6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”!</a:t>
              </a:r>
              <a:endParaRPr sz="2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266" name="rect 2266"/>
          <p:cNvSpPr/>
          <p:nvPr/>
        </p:nvSpPr>
        <p:spPr>
          <a:xfrm>
            <a:off x="1368476" y="1315046"/>
            <a:ext cx="4786883" cy="1122438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68" name="textbox 2268"/>
          <p:cNvSpPr/>
          <p:nvPr/>
        </p:nvSpPr>
        <p:spPr>
          <a:xfrm>
            <a:off x="744501" y="1081335"/>
            <a:ext cx="5413375" cy="1337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0330"/>
              </a:lnSpc>
            </a:pPr>
            <a:r>
              <a:rPr sz="10500" kern="0" spc="-140" baseline="24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6700" kern="0" spc="-3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7100" kern="0" spc="-140" baseline="-600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</a:t>
            </a:r>
            <a:r>
              <a:rPr sz="4600" kern="0" spc="-14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sz="4600" kern="0" spc="-13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4600" kern="0" spc="-14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</a:t>
            </a:r>
            <a:r>
              <a:rPr sz="7100" kern="0" spc="-50" baseline="-600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endParaRPr sz="7100" baseline="-6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70" name="textbox 2270"/>
          <p:cNvSpPr/>
          <p:nvPr/>
        </p:nvSpPr>
        <p:spPr>
          <a:xfrm>
            <a:off x="1927009" y="1883238"/>
            <a:ext cx="3705859" cy="535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4500" kern="0" spc="-40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现形式及法</a:t>
            </a:r>
            <a:r>
              <a:rPr sz="4500" kern="0" spc="-39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律</a:t>
            </a:r>
            <a:r>
              <a:rPr sz="4500" kern="0" spc="-20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</a:t>
            </a:r>
            <a:endParaRPr sz="4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72" name="textbox 2272"/>
          <p:cNvSpPr/>
          <p:nvPr/>
        </p:nvSpPr>
        <p:spPr>
          <a:xfrm>
            <a:off x="1980867" y="1328629"/>
            <a:ext cx="3705859" cy="535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4500" kern="0" spc="-41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</a:t>
            </a:r>
            <a:r>
              <a:rPr sz="4500" kern="0" spc="-40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</a:t>
            </a:r>
            <a:r>
              <a:rPr sz="4500" kern="0" spc="-17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endParaRPr sz="4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14" name="group 214"/>
          <p:cNvGrpSpPr/>
          <p:nvPr/>
        </p:nvGrpSpPr>
        <p:grpSpPr>
          <a:xfrm rot="21600000">
            <a:off x="7687944" y="1262106"/>
            <a:ext cx="5163414" cy="607815"/>
            <a:chOff x="0" y="0"/>
            <a:chExt cx="5163414" cy="607815"/>
          </a:xfrm>
        </p:grpSpPr>
        <p:pic>
          <p:nvPicPr>
            <p:cNvPr id="2274" name="picture 227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163414" cy="607815"/>
            </a:xfrm>
            <a:prstGeom prst="rect">
              <a:avLst/>
            </a:prstGeom>
          </p:spPr>
        </p:pic>
        <p:sp>
          <p:nvSpPr>
            <p:cNvPr id="2276" name="textbox 2276"/>
            <p:cNvSpPr/>
            <p:nvPr/>
          </p:nvSpPr>
          <p:spPr>
            <a:xfrm>
              <a:off x="-12700" y="-12700"/>
              <a:ext cx="5189220" cy="654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7134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电诈工具人常见形式①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5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8879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900" b="1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地推式诈骗引流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278" name="textbox 2278"/>
          <p:cNvSpPr/>
          <p:nvPr/>
        </p:nvSpPr>
        <p:spPr>
          <a:xfrm>
            <a:off x="1368476" y="2515006"/>
            <a:ext cx="4787265" cy="34290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3840" algn="l" rtl="0" eaLnBrk="0">
              <a:lnSpc>
                <a:spcPct val="87000"/>
              </a:lnSpc>
              <a:spcBef>
                <a:spcPts val="5"/>
              </a:spcBef>
            </a:pPr>
            <a:r>
              <a:rPr sz="2000" kern="0" spc="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不听不信不贪恋，构筑反诈“</a:t>
            </a:r>
            <a:r>
              <a:rPr sz="2000" kern="0" spc="-44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</a:t>
            </a:r>
            <a:r>
              <a:rPr sz="2000" kern="0" spc="-34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1FB0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”防线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16" name="group 216"/>
          <p:cNvGrpSpPr/>
          <p:nvPr/>
        </p:nvGrpSpPr>
        <p:grpSpPr>
          <a:xfrm rot="21600000">
            <a:off x="10249407" y="705433"/>
            <a:ext cx="2638590" cy="222148"/>
            <a:chOff x="0" y="0"/>
            <a:chExt cx="2638590" cy="222148"/>
          </a:xfrm>
        </p:grpSpPr>
        <p:pic>
          <p:nvPicPr>
            <p:cNvPr id="2280" name="picture 228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282" name="textbox 2282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2961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284" name="textbox 2284"/>
          <p:cNvSpPr/>
          <p:nvPr/>
        </p:nvSpPr>
        <p:spPr>
          <a:xfrm>
            <a:off x="8688698" y="1874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86" name="textbox 2286"/>
          <p:cNvSpPr/>
          <p:nvPr/>
        </p:nvSpPr>
        <p:spPr>
          <a:xfrm>
            <a:off x="8914479" y="7810293"/>
            <a:ext cx="3292475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2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诈骗分子雇佣地推人</a:t>
            </a:r>
            <a:r>
              <a:rPr sz="12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员</a:t>
            </a:r>
            <a:r>
              <a:rPr sz="1200" kern="0" spc="-15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，印刷张贴带有二维码的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88" name="textbox 2288"/>
          <p:cNvSpPr/>
          <p:nvPr/>
        </p:nvSpPr>
        <p:spPr>
          <a:xfrm>
            <a:off x="9808459" y="8884957"/>
            <a:ext cx="586105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-49-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290" name="picture 22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2660900" y="705440"/>
            <a:ext cx="15240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roup 218"/>
          <p:cNvGrpSpPr/>
          <p:nvPr/>
        </p:nvGrpSpPr>
        <p:grpSpPr>
          <a:xfrm rot="21600000">
            <a:off x="1203508" y="1874619"/>
            <a:ext cx="4262308" cy="6704815"/>
            <a:chOff x="0" y="0"/>
            <a:chExt cx="4262308" cy="6704815"/>
          </a:xfrm>
        </p:grpSpPr>
        <p:pic>
          <p:nvPicPr>
            <p:cNvPr id="2292" name="picture 229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262308" cy="6704815"/>
            </a:xfrm>
            <a:prstGeom prst="rect">
              <a:avLst/>
            </a:prstGeom>
          </p:spPr>
        </p:pic>
        <p:sp>
          <p:nvSpPr>
            <p:cNvPr id="2294" name="textbox 2294"/>
            <p:cNvSpPr/>
            <p:nvPr/>
          </p:nvSpPr>
          <p:spPr>
            <a:xfrm>
              <a:off x="408115" y="5935831"/>
              <a:ext cx="3596640" cy="6489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3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04800" algn="l" rtl="0" eaLnBrk="0">
                <a:lnSpc>
                  <a:spcPct val="115000"/>
                </a:lnSpc>
              </a:pPr>
              <a:r>
                <a:rPr sz="1200" kern="0" spc="-3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通过传播虚假广告信息链接到</a:t>
              </a:r>
              <a:r>
                <a:rPr sz="1200" kern="0" spc="-4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微信群、朋友圈等</a:t>
              </a:r>
              <a:r>
                <a:rPr sz="1200" kern="0" spc="-21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4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1200" kern="0" spc="1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或是发送诈骗短信给指定电话</a:t>
              </a:r>
              <a:r>
                <a:rPr sz="1200" kern="0" spc="-9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1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，帮助诈骗分子引流实</a:t>
              </a:r>
              <a:r>
                <a:rPr sz="1200" kern="0" spc="-1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施诈骗的行为。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96" name="textbox 2296"/>
            <p:cNvSpPr/>
            <p:nvPr/>
          </p:nvSpPr>
          <p:spPr>
            <a:xfrm>
              <a:off x="999408" y="-2575"/>
              <a:ext cx="2144395" cy="1708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100" kern="0" spc="2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警惕诈骗新手法   不做</a:t>
              </a:r>
              <a:r>
                <a:rPr sz="1100" kern="0" spc="1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电诈工具人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20" name="group 220"/>
          <p:cNvGrpSpPr/>
          <p:nvPr/>
        </p:nvGrpSpPr>
        <p:grpSpPr>
          <a:xfrm rot="21600000">
            <a:off x="8024914" y="2202040"/>
            <a:ext cx="4439401" cy="6377395"/>
            <a:chOff x="0" y="0"/>
            <a:chExt cx="4439401" cy="6377395"/>
          </a:xfrm>
        </p:grpSpPr>
        <p:pic>
          <p:nvPicPr>
            <p:cNvPr id="2298" name="picture 229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439401" cy="6377395"/>
            </a:xfrm>
            <a:prstGeom prst="rect">
              <a:avLst/>
            </a:prstGeom>
          </p:spPr>
        </p:pic>
        <p:sp>
          <p:nvSpPr>
            <p:cNvPr id="2300" name="textbox 2300"/>
            <p:cNvSpPr/>
            <p:nvPr/>
          </p:nvSpPr>
          <p:spPr>
            <a:xfrm>
              <a:off x="585520" y="5607649"/>
              <a:ext cx="3598545" cy="6496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242" rIns="0" bIns="0"/>
            <a:lstStyle/>
            <a:p>
              <a:pPr marL="12700" indent="304800" algn="l" rtl="0" eaLnBrk="0">
                <a:lnSpc>
                  <a:spcPct val="116000"/>
                </a:lnSpc>
                <a:spcBef>
                  <a:spcPts val="0"/>
                </a:spcBef>
              </a:pPr>
              <a:r>
                <a:rPr sz="1200" kern="0" spc="-3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诈骗分子招募兼职“话务员”，要求以固定</a:t>
              </a:r>
              <a:r>
                <a:rPr sz="1200" kern="0" spc="-4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话术剧</a:t>
              </a:r>
              <a:r>
                <a:rPr sz="1200" kern="0" spc="-3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本</a:t>
              </a:r>
              <a:r>
                <a:rPr sz="1200" kern="0" spc="-21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3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，冒充客服人员拨打指定</a:t>
              </a:r>
              <a:r>
                <a:rPr sz="1200" kern="0" spc="-4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电话，并将受害者引流给诈</a:t>
              </a:r>
              <a:r>
                <a:rPr sz="1200" kern="0" spc="-50" dirty="0">
                  <a:solidFill>
                    <a:srgbClr val="0084C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骗分子的行为。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22" name="group 222"/>
          <p:cNvGrpSpPr/>
          <p:nvPr/>
        </p:nvGrpSpPr>
        <p:grpSpPr>
          <a:xfrm rot="21600000">
            <a:off x="690511" y="1262106"/>
            <a:ext cx="5163400" cy="607815"/>
            <a:chOff x="0" y="0"/>
            <a:chExt cx="5163400" cy="607815"/>
          </a:xfrm>
        </p:grpSpPr>
        <p:pic>
          <p:nvPicPr>
            <p:cNvPr id="2302" name="picture 230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63400" cy="607815"/>
            </a:xfrm>
            <a:prstGeom prst="rect">
              <a:avLst/>
            </a:prstGeom>
          </p:spPr>
        </p:pic>
        <p:sp>
          <p:nvSpPr>
            <p:cNvPr id="2304" name="textbox 2304"/>
            <p:cNvSpPr/>
            <p:nvPr/>
          </p:nvSpPr>
          <p:spPr>
            <a:xfrm>
              <a:off x="-12700" y="-12700"/>
              <a:ext cx="5189220" cy="6546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642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电诈工具人常见形式②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6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1836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9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短信引流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24" name="group 224"/>
          <p:cNvGrpSpPr/>
          <p:nvPr/>
        </p:nvGrpSpPr>
        <p:grpSpPr>
          <a:xfrm rot="21600000">
            <a:off x="7702347" y="1262106"/>
            <a:ext cx="5163399" cy="607815"/>
            <a:chOff x="0" y="0"/>
            <a:chExt cx="5163399" cy="607815"/>
          </a:xfrm>
        </p:grpSpPr>
        <p:pic>
          <p:nvPicPr>
            <p:cNvPr id="2306" name="picture 23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163399" cy="607815"/>
            </a:xfrm>
            <a:prstGeom prst="rect">
              <a:avLst/>
            </a:prstGeom>
          </p:spPr>
        </p:pic>
        <p:sp>
          <p:nvSpPr>
            <p:cNvPr id="2308" name="textbox 2308"/>
            <p:cNvSpPr/>
            <p:nvPr/>
          </p:nvSpPr>
          <p:spPr>
            <a:xfrm>
              <a:off x="-12700" y="-12700"/>
              <a:ext cx="5189220" cy="6521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7134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电诈工具人常见形式③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3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5544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900" b="1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冒充客服电话引流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310" name="textbox 2310"/>
          <p:cNvSpPr/>
          <p:nvPr/>
        </p:nvSpPr>
        <p:spPr>
          <a:xfrm>
            <a:off x="3148451" y="8884957"/>
            <a:ext cx="7245984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-50-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-51-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6" name="group 226"/>
          <p:cNvGrpSpPr/>
          <p:nvPr/>
        </p:nvGrpSpPr>
        <p:grpSpPr>
          <a:xfrm rot="21600000">
            <a:off x="646341" y="704735"/>
            <a:ext cx="2638590" cy="222148"/>
            <a:chOff x="0" y="0"/>
            <a:chExt cx="2638590" cy="222148"/>
          </a:xfrm>
        </p:grpSpPr>
        <p:pic>
          <p:nvPicPr>
            <p:cNvPr id="2312" name="picture 23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314" name="textbox 2314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0205" algn="l" rtl="0" eaLnBrk="0">
                <a:lnSpc>
                  <a:spcPts val="1065"/>
                </a:lnSpc>
                <a:spcBef>
                  <a:spcPts val="5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28" name="group 228"/>
          <p:cNvGrpSpPr/>
          <p:nvPr/>
        </p:nvGrpSpPr>
        <p:grpSpPr>
          <a:xfrm rot="21600000">
            <a:off x="10249407" y="705433"/>
            <a:ext cx="2638590" cy="222148"/>
            <a:chOff x="0" y="0"/>
            <a:chExt cx="2638590" cy="222148"/>
          </a:xfrm>
        </p:grpSpPr>
        <p:pic>
          <p:nvPicPr>
            <p:cNvPr id="2316" name="picture 23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318" name="textbox 2318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2961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320" name="textbox 2320"/>
          <p:cNvSpPr/>
          <p:nvPr/>
        </p:nvSpPr>
        <p:spPr>
          <a:xfrm>
            <a:off x="8703099" y="1874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322" name="picture 23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2660900" y="705440"/>
            <a:ext cx="15240" cy="30568"/>
          </a:xfrm>
          <a:prstGeom prst="rect">
            <a:avLst/>
          </a:prstGeom>
        </p:spPr>
      </p:pic>
      <p:pic>
        <p:nvPicPr>
          <p:cNvPr id="2324" name="picture 23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58198" y="704737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6" name="picture 23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14476" y="2202040"/>
            <a:ext cx="4688271" cy="5851753"/>
          </a:xfrm>
          <a:prstGeom prst="rect">
            <a:avLst/>
          </a:prstGeom>
        </p:spPr>
      </p:pic>
      <p:pic>
        <p:nvPicPr>
          <p:cNvPr id="2328" name="picture 23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467856" y="2202040"/>
            <a:ext cx="4310743" cy="5851753"/>
          </a:xfrm>
          <a:prstGeom prst="rect">
            <a:avLst/>
          </a:prstGeom>
        </p:spPr>
      </p:pic>
      <p:graphicFrame>
        <p:nvGraphicFramePr>
          <p:cNvPr id="2330" name="table 2330"/>
          <p:cNvGraphicFramePr>
            <a:graphicFrameLocks noGrp="1"/>
          </p:cNvGraphicFramePr>
          <p:nvPr/>
        </p:nvGraphicFramePr>
        <p:xfrm>
          <a:off x="1353684" y="7689635"/>
          <a:ext cx="4111625" cy="889635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4111625"/>
              </a:tblGrid>
              <a:tr h="8832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9875" algn="l" rtl="0" eaLnBrk="0">
                        <a:lnSpc>
                          <a:spcPct val="122000"/>
                        </a:lnSpc>
                      </a:pPr>
                      <a:r>
                        <a:rPr sz="1200" kern="0" spc="-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件接通诈骗分子，另一部手机拨打指定电话，帮助诈骗</a:t>
                      </a:r>
                      <a:r>
                        <a:rPr sz="1200" kern="0" spc="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200" kern="0" spc="-5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分子完成电话转接的行为。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32" name="table 2332"/>
          <p:cNvGraphicFramePr>
            <a:graphicFrameLocks noGrp="1"/>
          </p:cNvGraphicFramePr>
          <p:nvPr/>
        </p:nvGraphicFramePr>
        <p:xfrm>
          <a:off x="8323037" y="7689635"/>
          <a:ext cx="4111625" cy="889635"/>
        </p:xfrm>
        <a:graphic>
          <a:graphicData uri="http://schemas.openxmlformats.org/drawingml/2006/table">
            <a:tbl>
              <a:tblPr/>
              <a:tblGrid>
                <a:gridCol w="4111625"/>
              </a:tblGrid>
              <a:tr h="8832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1780" indent="305435" algn="l" rtl="0" eaLnBrk="0">
                        <a:lnSpc>
                          <a:spcPct val="122000"/>
                        </a:lnSpc>
                      </a:pPr>
                      <a:r>
                        <a:rPr sz="1200" kern="0" spc="-2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非法购买、使用GOIP、VOIP等虚拟拨</a:t>
                      </a:r>
                      <a:r>
                        <a:rPr sz="1200" kern="0" spc="-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号设备，为</a:t>
                      </a:r>
                      <a:r>
                        <a:rPr sz="1200" kern="0" spc="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7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境外诈骗分子搭设通话转接通道的行为。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30" name="group 230"/>
          <p:cNvGrpSpPr/>
          <p:nvPr/>
        </p:nvGrpSpPr>
        <p:grpSpPr>
          <a:xfrm rot="21600000">
            <a:off x="7659865" y="1262106"/>
            <a:ext cx="5163401" cy="607815"/>
            <a:chOff x="0" y="0"/>
            <a:chExt cx="5163401" cy="607815"/>
          </a:xfrm>
        </p:grpSpPr>
        <p:pic>
          <p:nvPicPr>
            <p:cNvPr id="2334" name="picture 23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63401" cy="607815"/>
            </a:xfrm>
            <a:prstGeom prst="rect">
              <a:avLst/>
            </a:prstGeom>
          </p:spPr>
        </p:pic>
        <p:sp>
          <p:nvSpPr>
            <p:cNvPr id="2336" name="textbox 2336"/>
            <p:cNvSpPr/>
            <p:nvPr/>
          </p:nvSpPr>
          <p:spPr>
            <a:xfrm>
              <a:off x="-12700" y="-12700"/>
              <a:ext cx="5189220" cy="6521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642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电诈工具人常见形式⑤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6868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900" b="1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架设GOIP、VOIP等虚拟</a:t>
              </a:r>
              <a:r>
                <a:rPr sz="1900" b="1" kern="0" spc="-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拨号设备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32" name="group 232"/>
          <p:cNvGrpSpPr/>
          <p:nvPr/>
        </p:nvGrpSpPr>
        <p:grpSpPr>
          <a:xfrm rot="21600000">
            <a:off x="690511" y="1262106"/>
            <a:ext cx="5163400" cy="607815"/>
            <a:chOff x="0" y="0"/>
            <a:chExt cx="5163400" cy="607815"/>
          </a:xfrm>
        </p:grpSpPr>
        <p:pic>
          <p:nvPicPr>
            <p:cNvPr id="2338" name="picture 23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163400" cy="607815"/>
            </a:xfrm>
            <a:prstGeom prst="rect">
              <a:avLst/>
            </a:prstGeom>
          </p:spPr>
        </p:pic>
        <p:sp>
          <p:nvSpPr>
            <p:cNvPr id="2340" name="textbox 2340"/>
            <p:cNvSpPr/>
            <p:nvPr/>
          </p:nvSpPr>
          <p:spPr>
            <a:xfrm>
              <a:off x="-12700" y="-12700"/>
              <a:ext cx="5189220" cy="6534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7134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电诈工具人常见形式④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2374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900" b="1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搭建手机口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342" name="textbox 2342"/>
          <p:cNvSpPr/>
          <p:nvPr/>
        </p:nvSpPr>
        <p:spPr>
          <a:xfrm>
            <a:off x="3148451" y="8884957"/>
            <a:ext cx="7245984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-52-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-53-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34" name="group 234"/>
          <p:cNvGrpSpPr/>
          <p:nvPr/>
        </p:nvGrpSpPr>
        <p:grpSpPr>
          <a:xfrm rot="21600000">
            <a:off x="646341" y="704735"/>
            <a:ext cx="2638590" cy="222148"/>
            <a:chOff x="0" y="0"/>
            <a:chExt cx="2638590" cy="222148"/>
          </a:xfrm>
        </p:grpSpPr>
        <p:pic>
          <p:nvPicPr>
            <p:cNvPr id="2344" name="picture 234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346" name="textbox 2346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020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36" name="group 236"/>
          <p:cNvGrpSpPr/>
          <p:nvPr/>
        </p:nvGrpSpPr>
        <p:grpSpPr>
          <a:xfrm rot="21600000">
            <a:off x="10249407" y="705433"/>
            <a:ext cx="2638590" cy="222148"/>
            <a:chOff x="0" y="0"/>
            <a:chExt cx="2638590" cy="222148"/>
          </a:xfrm>
        </p:grpSpPr>
        <p:pic>
          <p:nvPicPr>
            <p:cNvPr id="2348" name="picture 234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350" name="textbox 2350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2961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352" name="textbox 2352"/>
          <p:cNvSpPr/>
          <p:nvPr/>
        </p:nvSpPr>
        <p:spPr>
          <a:xfrm>
            <a:off x="1691257" y="1874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54" name="textbox 2354"/>
          <p:cNvSpPr/>
          <p:nvPr/>
        </p:nvSpPr>
        <p:spPr>
          <a:xfrm>
            <a:off x="8660610" y="1874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56" name="textbox 2356"/>
          <p:cNvSpPr/>
          <p:nvPr/>
        </p:nvSpPr>
        <p:spPr>
          <a:xfrm>
            <a:off x="1927707" y="7810293"/>
            <a:ext cx="3281679" cy="185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2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同时打开两部手机扬声器</a:t>
            </a:r>
            <a:r>
              <a:rPr sz="1200" kern="0" spc="-15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，一部手机通过网络软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358" name="picture 23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242365" y="7451411"/>
            <a:ext cx="356767" cy="406447"/>
          </a:xfrm>
          <a:prstGeom prst="rect">
            <a:avLst/>
          </a:prstGeom>
        </p:spPr>
      </p:pic>
      <p:pic>
        <p:nvPicPr>
          <p:cNvPr id="2360" name="picture 23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660900" y="705440"/>
            <a:ext cx="15240" cy="30568"/>
          </a:xfrm>
          <a:prstGeom prst="rect">
            <a:avLst/>
          </a:prstGeom>
        </p:spPr>
      </p:pic>
      <p:pic>
        <p:nvPicPr>
          <p:cNvPr id="2362" name="picture 23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58198" y="704737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4" name="table 2364"/>
          <p:cNvGraphicFramePr>
            <a:graphicFrameLocks noGrp="1"/>
          </p:cNvGraphicFramePr>
          <p:nvPr/>
        </p:nvGraphicFramePr>
        <p:xfrm>
          <a:off x="8315464" y="7545633"/>
          <a:ext cx="4135755" cy="1125855"/>
        </p:xfrm>
        <a:graphic>
          <a:graphicData uri="http://schemas.openxmlformats.org/drawingml/2006/table">
            <a:tbl>
              <a:tblPr/>
              <a:tblGrid>
                <a:gridCol w="4135755"/>
              </a:tblGrid>
              <a:tr h="11195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4640" indent="304165" algn="l" rtl="0" eaLnBrk="0">
                        <a:lnSpc>
                          <a:spcPct val="124000"/>
                        </a:lnSpc>
                        <a:spcBef>
                          <a:spcPts val="5"/>
                        </a:spcBef>
                      </a:pPr>
                      <a:r>
                        <a:rPr sz="1200" kern="0" spc="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诈骗分子为躲避公安</a:t>
                      </a:r>
                      <a:r>
                        <a:rPr sz="1200" kern="0" spc="2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机关对涉诈资金的拦截和追</a:t>
                      </a:r>
                      <a:r>
                        <a:rPr sz="1200" kern="0" spc="-1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2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查，以各种理由要求“工具人”购买黄金，随后交给</a:t>
                      </a:r>
                      <a:r>
                        <a:rPr sz="1200" kern="0" spc="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2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指定人员，或将其藏匿在辣椒酱、电饭煲等物品中进</a:t>
                      </a:r>
                      <a:r>
                        <a:rPr sz="1200" kern="0" spc="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2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行伪装，再邮寄转运的行为。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366" name="picture 23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315464" y="7607427"/>
            <a:ext cx="299885" cy="106425"/>
          </a:xfrm>
          <a:prstGeom prst="rect">
            <a:avLst/>
          </a:prstGeom>
        </p:spPr>
      </p:pic>
      <p:pic>
        <p:nvPicPr>
          <p:cNvPr id="2368" name="picture 23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91521" y="2202040"/>
            <a:ext cx="4929839" cy="5851753"/>
          </a:xfrm>
          <a:prstGeom prst="rect">
            <a:avLst/>
          </a:prstGeom>
        </p:spPr>
      </p:pic>
      <p:graphicFrame>
        <p:nvGraphicFramePr>
          <p:cNvPr id="2370" name="table 2370"/>
          <p:cNvGraphicFramePr>
            <a:graphicFrameLocks noGrp="1"/>
          </p:cNvGraphicFramePr>
          <p:nvPr/>
        </p:nvGraphicFramePr>
        <p:xfrm>
          <a:off x="1316545" y="7689635"/>
          <a:ext cx="4135755" cy="889635"/>
        </p:xfrm>
        <a:graphic>
          <a:graphicData uri="http://schemas.openxmlformats.org/drawingml/2006/table">
            <a:tbl>
              <a:tblPr/>
              <a:tblGrid>
                <a:gridCol w="4135755"/>
              </a:tblGrid>
              <a:tr h="8832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4005" indent="306705" algn="l" rtl="0" eaLnBrk="0">
                        <a:lnSpc>
                          <a:spcPct val="122000"/>
                        </a:lnSpc>
                      </a:pPr>
                      <a:r>
                        <a:rPr sz="1200" kern="0" spc="-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非法买卖、出租、出借电话卡、银行账户</a:t>
                      </a:r>
                      <a:r>
                        <a:rPr sz="1200" kern="0" spc="-4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、支付账</a:t>
                      </a:r>
                      <a:r>
                        <a:rPr sz="1200" kern="0" spc="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7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户和互联网账号等，并以此牟利的行为。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372" name="picture 23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16545" y="7751432"/>
            <a:ext cx="299885" cy="106426"/>
          </a:xfrm>
          <a:prstGeom prst="rect">
            <a:avLst/>
          </a:prstGeom>
        </p:spPr>
      </p:pic>
      <p:pic>
        <p:nvPicPr>
          <p:cNvPr id="2374" name="picture 23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24953" y="2202040"/>
            <a:ext cx="4319992" cy="5851753"/>
          </a:xfrm>
          <a:prstGeom prst="rect">
            <a:avLst/>
          </a:prstGeom>
        </p:spPr>
      </p:pic>
      <p:grpSp>
        <p:nvGrpSpPr>
          <p:cNvPr id="238" name="group 238"/>
          <p:cNvGrpSpPr/>
          <p:nvPr/>
        </p:nvGrpSpPr>
        <p:grpSpPr>
          <a:xfrm rot="21600000">
            <a:off x="7676083" y="1262106"/>
            <a:ext cx="5163414" cy="607815"/>
            <a:chOff x="0" y="0"/>
            <a:chExt cx="5163414" cy="607815"/>
          </a:xfrm>
        </p:grpSpPr>
        <p:pic>
          <p:nvPicPr>
            <p:cNvPr id="2376" name="picture 237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163414" cy="607815"/>
            </a:xfrm>
            <a:prstGeom prst="rect">
              <a:avLst/>
            </a:prstGeom>
          </p:spPr>
        </p:pic>
        <p:sp>
          <p:nvSpPr>
            <p:cNvPr id="2378" name="textbox 2378"/>
            <p:cNvSpPr/>
            <p:nvPr/>
          </p:nvSpPr>
          <p:spPr>
            <a:xfrm>
              <a:off x="-12700" y="-12700"/>
              <a:ext cx="5189220" cy="6496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642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电诈工具人常见形式⑦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5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5704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9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购买并寄送黄金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40" name="group 240"/>
          <p:cNvGrpSpPr/>
          <p:nvPr/>
        </p:nvGrpSpPr>
        <p:grpSpPr>
          <a:xfrm rot="21600000">
            <a:off x="690511" y="1262106"/>
            <a:ext cx="4805184" cy="607815"/>
            <a:chOff x="0" y="0"/>
            <a:chExt cx="4805184" cy="607815"/>
          </a:xfrm>
        </p:grpSpPr>
        <p:pic>
          <p:nvPicPr>
            <p:cNvPr id="2380" name="picture 238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4805184" cy="607815"/>
            </a:xfrm>
            <a:prstGeom prst="rect">
              <a:avLst/>
            </a:prstGeom>
          </p:spPr>
        </p:pic>
        <p:sp>
          <p:nvSpPr>
            <p:cNvPr id="2382" name="textbox 2382"/>
            <p:cNvSpPr/>
            <p:nvPr/>
          </p:nvSpPr>
          <p:spPr>
            <a:xfrm>
              <a:off x="-12700" y="-12700"/>
              <a:ext cx="4831079" cy="6553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7134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电诈工具人常见形式⑥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0680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900" b="1" kern="0" spc="-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出租出售出借银行卡、电话卡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384" name="textbox 2384"/>
          <p:cNvSpPr/>
          <p:nvPr/>
        </p:nvSpPr>
        <p:spPr>
          <a:xfrm>
            <a:off x="3148451" y="8886729"/>
            <a:ext cx="7245984" cy="142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-54-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-55-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42" name="group 242"/>
          <p:cNvGrpSpPr/>
          <p:nvPr/>
        </p:nvGrpSpPr>
        <p:grpSpPr>
          <a:xfrm rot="21600000">
            <a:off x="646341" y="704735"/>
            <a:ext cx="2638590" cy="222148"/>
            <a:chOff x="0" y="0"/>
            <a:chExt cx="2638590" cy="222148"/>
          </a:xfrm>
        </p:grpSpPr>
        <p:pic>
          <p:nvPicPr>
            <p:cNvPr id="2386" name="picture 238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388" name="textbox 2388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020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44" name="group 244"/>
          <p:cNvGrpSpPr/>
          <p:nvPr/>
        </p:nvGrpSpPr>
        <p:grpSpPr>
          <a:xfrm rot="21600000">
            <a:off x="10249407" y="705433"/>
            <a:ext cx="2638590" cy="222148"/>
            <a:chOff x="0" y="0"/>
            <a:chExt cx="2638590" cy="222148"/>
          </a:xfrm>
        </p:grpSpPr>
        <p:pic>
          <p:nvPicPr>
            <p:cNvPr id="2390" name="picture 239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392" name="textbox 2392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2961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394" name="textbox 2394"/>
          <p:cNvSpPr/>
          <p:nvPr/>
        </p:nvSpPr>
        <p:spPr>
          <a:xfrm>
            <a:off x="1691257" y="1874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96" name="textbox 2396"/>
          <p:cNvSpPr/>
          <p:nvPr/>
        </p:nvSpPr>
        <p:spPr>
          <a:xfrm>
            <a:off x="8676832" y="1874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398" name="picture 239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346407" y="1489861"/>
            <a:ext cx="507504" cy="380060"/>
          </a:xfrm>
          <a:prstGeom prst="rect">
            <a:avLst/>
          </a:prstGeom>
        </p:spPr>
      </p:pic>
      <p:pic>
        <p:nvPicPr>
          <p:cNvPr id="2400" name="picture 240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2660900" y="705440"/>
            <a:ext cx="15240" cy="30568"/>
          </a:xfrm>
          <a:prstGeom prst="rect">
            <a:avLst/>
          </a:prstGeom>
        </p:spPr>
      </p:pic>
      <p:pic>
        <p:nvPicPr>
          <p:cNvPr id="2402" name="picture 240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58198" y="704737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04" name="table 2404"/>
          <p:cNvGraphicFramePr>
            <a:graphicFrameLocks noGrp="1"/>
          </p:cNvGraphicFramePr>
          <p:nvPr/>
        </p:nvGraphicFramePr>
        <p:xfrm>
          <a:off x="1310551" y="7797634"/>
          <a:ext cx="4135754" cy="889635"/>
        </p:xfrm>
        <a:graphic>
          <a:graphicData uri="http://schemas.openxmlformats.org/drawingml/2006/table">
            <a:tbl>
              <a:tblPr/>
              <a:tblGrid>
                <a:gridCol w="4135754"/>
              </a:tblGrid>
              <a:tr h="8832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0990" indent="-6350" algn="l" rtl="0" eaLnBrk="0">
                        <a:lnSpc>
                          <a:spcPct val="122000"/>
                        </a:lnSpc>
                      </a:pPr>
                      <a:r>
                        <a:rPr sz="1200" kern="0" spc="-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通过跑腿、网约车、快递等方式把现金交付给指定人员</a:t>
                      </a:r>
                      <a:r>
                        <a:rPr sz="1200" kern="0" spc="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200" kern="0" spc="-10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的行为。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06" name="picture 24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10551" y="7859420"/>
            <a:ext cx="299897" cy="106426"/>
          </a:xfrm>
          <a:prstGeom prst="rect">
            <a:avLst/>
          </a:prstGeom>
        </p:spPr>
      </p:pic>
      <p:pic>
        <p:nvPicPr>
          <p:cNvPr id="2408" name="picture 24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12749" y="2310041"/>
            <a:ext cx="4319999" cy="5851753"/>
          </a:xfrm>
          <a:prstGeom prst="rect">
            <a:avLst/>
          </a:prstGeom>
        </p:spPr>
      </p:pic>
      <p:graphicFrame>
        <p:nvGraphicFramePr>
          <p:cNvPr id="2410" name="table 2410"/>
          <p:cNvGraphicFramePr>
            <a:graphicFrameLocks noGrp="1"/>
          </p:cNvGraphicFramePr>
          <p:nvPr/>
        </p:nvGraphicFramePr>
        <p:xfrm>
          <a:off x="8294357" y="7689635"/>
          <a:ext cx="4135755" cy="889635"/>
        </p:xfrm>
        <a:graphic>
          <a:graphicData uri="http://schemas.openxmlformats.org/drawingml/2006/table">
            <a:tbl>
              <a:tblPr/>
              <a:tblGrid>
                <a:gridCol w="4135755"/>
              </a:tblGrid>
              <a:tr h="8832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5275" indent="-635" algn="l" rtl="0" eaLnBrk="0">
                        <a:lnSpc>
                          <a:spcPct val="122000"/>
                        </a:lnSpc>
                      </a:pPr>
                      <a:r>
                        <a:rPr sz="1200" kern="0" spc="-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大额消费套现，或在实体商户下单购买粮食、货物等大</a:t>
                      </a:r>
                      <a:r>
                        <a:rPr sz="1200" kern="0" spc="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200" kern="0" spc="-7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宗商品，以达到洗钱目的的行为。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12" name="picture 24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94357" y="7751432"/>
            <a:ext cx="299885" cy="106426"/>
          </a:xfrm>
          <a:prstGeom prst="rect">
            <a:avLst/>
          </a:prstGeom>
        </p:spPr>
      </p:pic>
      <p:pic>
        <p:nvPicPr>
          <p:cNvPr id="2414" name="picture 24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193722" y="2202040"/>
            <a:ext cx="4319993" cy="5851753"/>
          </a:xfrm>
          <a:prstGeom prst="rect">
            <a:avLst/>
          </a:prstGeom>
        </p:spPr>
      </p:pic>
      <p:grpSp>
        <p:nvGrpSpPr>
          <p:cNvPr id="246" name="group 246"/>
          <p:cNvGrpSpPr/>
          <p:nvPr/>
        </p:nvGrpSpPr>
        <p:grpSpPr>
          <a:xfrm rot="21600000">
            <a:off x="684517" y="1370105"/>
            <a:ext cx="5163401" cy="607817"/>
            <a:chOff x="0" y="0"/>
            <a:chExt cx="5163401" cy="607817"/>
          </a:xfrm>
        </p:grpSpPr>
        <p:pic>
          <p:nvPicPr>
            <p:cNvPr id="2416" name="picture 24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163401" cy="607817"/>
            </a:xfrm>
            <a:prstGeom prst="rect">
              <a:avLst/>
            </a:prstGeom>
          </p:spPr>
        </p:pic>
        <p:sp>
          <p:nvSpPr>
            <p:cNvPr id="2418" name="textbox 2418"/>
            <p:cNvSpPr/>
            <p:nvPr/>
          </p:nvSpPr>
          <p:spPr>
            <a:xfrm>
              <a:off x="-12700" y="-12700"/>
              <a:ext cx="5189220" cy="6521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642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电诈工具人常见形式⑧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6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2026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9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取现寄递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48" name="group 248"/>
          <p:cNvGrpSpPr/>
          <p:nvPr/>
        </p:nvGrpSpPr>
        <p:grpSpPr>
          <a:xfrm rot="21600000">
            <a:off x="7654976" y="1262106"/>
            <a:ext cx="5163400" cy="607815"/>
            <a:chOff x="0" y="0"/>
            <a:chExt cx="5163400" cy="607815"/>
          </a:xfrm>
        </p:grpSpPr>
        <p:pic>
          <p:nvPicPr>
            <p:cNvPr id="2420" name="picture 24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163400" cy="607815"/>
            </a:xfrm>
            <a:prstGeom prst="rect">
              <a:avLst/>
            </a:prstGeom>
          </p:spPr>
        </p:pic>
        <p:sp>
          <p:nvSpPr>
            <p:cNvPr id="2422" name="textbox 2422"/>
            <p:cNvSpPr/>
            <p:nvPr/>
          </p:nvSpPr>
          <p:spPr>
            <a:xfrm>
              <a:off x="-12700" y="-12700"/>
              <a:ext cx="5189220" cy="6521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642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电诈工具人常见形式⑨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5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28520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900" b="1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实物洗钱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424" name="textbox 2424"/>
          <p:cNvSpPr/>
          <p:nvPr/>
        </p:nvSpPr>
        <p:spPr>
          <a:xfrm>
            <a:off x="3148445" y="8884951"/>
            <a:ext cx="7245984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-56-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-57-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50" name="group 250"/>
          <p:cNvGrpSpPr/>
          <p:nvPr/>
        </p:nvGrpSpPr>
        <p:grpSpPr>
          <a:xfrm rot="21600000">
            <a:off x="646341" y="704735"/>
            <a:ext cx="2638590" cy="222148"/>
            <a:chOff x="0" y="0"/>
            <a:chExt cx="2638590" cy="222148"/>
          </a:xfrm>
        </p:grpSpPr>
        <p:pic>
          <p:nvPicPr>
            <p:cNvPr id="2426" name="picture 24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428" name="textbox 2428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020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52" name="group 252"/>
          <p:cNvGrpSpPr/>
          <p:nvPr/>
        </p:nvGrpSpPr>
        <p:grpSpPr>
          <a:xfrm rot="21600000">
            <a:off x="10249407" y="705433"/>
            <a:ext cx="2638590" cy="222148"/>
            <a:chOff x="0" y="0"/>
            <a:chExt cx="2638590" cy="222148"/>
          </a:xfrm>
        </p:grpSpPr>
        <p:pic>
          <p:nvPicPr>
            <p:cNvPr id="2430" name="picture 243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432" name="textbox 2432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2961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434" name="textbox 2434"/>
          <p:cNvSpPr/>
          <p:nvPr/>
        </p:nvSpPr>
        <p:spPr>
          <a:xfrm>
            <a:off x="1685268" y="1982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36" name="textbox 2436"/>
          <p:cNvSpPr/>
          <p:nvPr/>
        </p:nvSpPr>
        <p:spPr>
          <a:xfrm>
            <a:off x="8655725" y="1874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38" name="textbox 2438"/>
          <p:cNvSpPr/>
          <p:nvPr/>
        </p:nvSpPr>
        <p:spPr>
          <a:xfrm>
            <a:off x="1901050" y="7918279"/>
            <a:ext cx="3289934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200" kern="0" spc="-3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帮助诈骗分子取现后，按要求放置到指定地</a:t>
            </a:r>
            <a:r>
              <a:rPr sz="1200" kern="0" spc="-4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点，或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40" name="textbox 2440"/>
          <p:cNvSpPr/>
          <p:nvPr/>
        </p:nvSpPr>
        <p:spPr>
          <a:xfrm>
            <a:off x="8881348" y="7810279"/>
            <a:ext cx="3293745" cy="185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200" kern="0" spc="-3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通过购买电脑、手机、手表、烟酒等贵重物品进行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42" name="picture 24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660900" y="705440"/>
            <a:ext cx="15240" cy="30568"/>
          </a:xfrm>
          <a:prstGeom prst="rect">
            <a:avLst/>
          </a:prstGeom>
        </p:spPr>
      </p:pic>
      <p:pic>
        <p:nvPicPr>
          <p:cNvPr id="2444" name="picture 24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58198" y="704737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46" name="table 2446"/>
          <p:cNvGraphicFramePr>
            <a:graphicFrameLocks noGrp="1"/>
          </p:cNvGraphicFramePr>
          <p:nvPr/>
        </p:nvGraphicFramePr>
        <p:xfrm>
          <a:off x="1312138" y="7581635"/>
          <a:ext cx="4135755" cy="889635"/>
        </p:xfrm>
        <a:graphic>
          <a:graphicData uri="http://schemas.openxmlformats.org/drawingml/2006/table">
            <a:tbl>
              <a:tblPr/>
              <a:tblGrid>
                <a:gridCol w="4135755"/>
              </a:tblGrid>
              <a:tr h="8832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5275" indent="2540" algn="l" rtl="0" eaLnBrk="0">
                        <a:lnSpc>
                          <a:spcPct val="122000"/>
                        </a:lnSpc>
                      </a:pPr>
                      <a:r>
                        <a:rPr sz="1200" kern="0" spc="-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为由，要求贷款者出借或邮寄银行账户和密码，甚至帮</a:t>
                      </a:r>
                      <a:r>
                        <a:rPr sz="1200" kern="0" spc="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200" kern="0" spc="-7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助刷脸辅助验证来转移非法资金的行为。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48" name="picture 24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312138" y="7643431"/>
            <a:ext cx="299884" cy="106426"/>
          </a:xfrm>
          <a:prstGeom prst="rect">
            <a:avLst/>
          </a:prstGeom>
        </p:spPr>
      </p:pic>
      <p:pic>
        <p:nvPicPr>
          <p:cNvPr id="2450" name="picture 24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07798" y="2094039"/>
            <a:ext cx="4319999" cy="5851753"/>
          </a:xfrm>
          <a:prstGeom prst="rect">
            <a:avLst/>
          </a:prstGeom>
        </p:spPr>
      </p:pic>
      <p:graphicFrame>
        <p:nvGraphicFramePr>
          <p:cNvPr id="2452" name="table 2452"/>
          <p:cNvGraphicFramePr>
            <a:graphicFrameLocks noGrp="1"/>
          </p:cNvGraphicFramePr>
          <p:nvPr/>
        </p:nvGraphicFramePr>
        <p:xfrm>
          <a:off x="8307082" y="7689635"/>
          <a:ext cx="4135755" cy="889635"/>
        </p:xfrm>
        <a:graphic>
          <a:graphicData uri="http://schemas.openxmlformats.org/drawingml/2006/table">
            <a:tbl>
              <a:tblPr/>
              <a:tblGrid>
                <a:gridCol w="4135755"/>
              </a:tblGrid>
              <a:tr h="8832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4640" algn="l" rtl="0" eaLnBrk="0">
                        <a:lnSpc>
                          <a:spcPct val="122000"/>
                        </a:lnSpc>
                      </a:pPr>
                      <a:r>
                        <a:rPr sz="1200" kern="0" spc="-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燃气费时，诈骗分子会修改充值链接，将充值订单与涉</a:t>
                      </a:r>
                      <a:r>
                        <a:rPr sz="1200" kern="0" spc="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200" kern="0" spc="-6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诈充值订单进行替换</a:t>
                      </a:r>
                      <a:r>
                        <a:rPr sz="1200" kern="0" spc="-7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，从而转移非法资金的行为。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54" name="picture 24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07082" y="7751432"/>
            <a:ext cx="299886" cy="106426"/>
          </a:xfrm>
          <a:prstGeom prst="rect">
            <a:avLst/>
          </a:prstGeom>
        </p:spPr>
      </p:pic>
      <p:pic>
        <p:nvPicPr>
          <p:cNvPr id="2456" name="picture 24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243743" y="2202040"/>
            <a:ext cx="4319998" cy="5851753"/>
          </a:xfrm>
          <a:prstGeom prst="rect">
            <a:avLst/>
          </a:prstGeom>
        </p:spPr>
      </p:pic>
      <p:grpSp>
        <p:nvGrpSpPr>
          <p:cNvPr id="254" name="group 254"/>
          <p:cNvGrpSpPr/>
          <p:nvPr/>
        </p:nvGrpSpPr>
        <p:grpSpPr>
          <a:xfrm rot="21600000">
            <a:off x="7667700" y="1262106"/>
            <a:ext cx="5163401" cy="607815"/>
            <a:chOff x="0" y="0"/>
            <a:chExt cx="5163401" cy="607815"/>
          </a:xfrm>
        </p:grpSpPr>
        <p:pic>
          <p:nvPicPr>
            <p:cNvPr id="2458" name="picture 245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361987" y="0"/>
              <a:ext cx="4801413" cy="607815"/>
            </a:xfrm>
            <a:prstGeom prst="rect">
              <a:avLst/>
            </a:prstGeom>
          </p:spPr>
        </p:pic>
        <p:sp>
          <p:nvSpPr>
            <p:cNvPr id="2460" name="textbox 2460"/>
            <p:cNvSpPr/>
            <p:nvPr/>
          </p:nvSpPr>
          <p:spPr>
            <a:xfrm>
              <a:off x="1371434" y="15729"/>
              <a:ext cx="2429510" cy="5295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52120" algn="l" rtl="0" eaLnBrk="0">
                <a:lnSpc>
                  <a:spcPct val="87000"/>
                </a:lnSpc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电诈工具人常见形式⑪</a:t>
              </a:r>
              <a:endParaRPr sz="1200" dirty="0"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</a:pPr>
              <a:r>
                <a:rPr sz="1800" b="1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话费、电费、燃气费充</a:t>
              </a:r>
              <a:r>
                <a:rPr sz="1800" b="1" kern="0" spc="-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值</a:t>
              </a:r>
              <a:endParaRPr sz="1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462" name="picture 246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227755"/>
              <a:ext cx="507505" cy="380060"/>
            </a:xfrm>
            <a:prstGeom prst="rect">
              <a:avLst/>
            </a:prstGeom>
          </p:spPr>
        </p:pic>
      </p:grpSp>
      <p:grpSp>
        <p:nvGrpSpPr>
          <p:cNvPr id="256" name="group 256"/>
          <p:cNvGrpSpPr/>
          <p:nvPr/>
        </p:nvGrpSpPr>
        <p:grpSpPr>
          <a:xfrm rot="21600000">
            <a:off x="686092" y="1154105"/>
            <a:ext cx="5163400" cy="607815"/>
            <a:chOff x="0" y="0"/>
            <a:chExt cx="5163400" cy="607815"/>
          </a:xfrm>
        </p:grpSpPr>
        <p:pic>
          <p:nvPicPr>
            <p:cNvPr id="2464" name="picture 246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163400" cy="607815"/>
            </a:xfrm>
            <a:prstGeom prst="rect">
              <a:avLst/>
            </a:prstGeom>
          </p:spPr>
        </p:pic>
        <p:sp>
          <p:nvSpPr>
            <p:cNvPr id="2466" name="textbox 2466"/>
            <p:cNvSpPr/>
            <p:nvPr/>
          </p:nvSpPr>
          <p:spPr>
            <a:xfrm>
              <a:off x="-12700" y="-12700"/>
              <a:ext cx="5189220" cy="6527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7134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电诈工具人常见形式⑩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5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7579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9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办贷款刷流水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468" name="textbox 2468"/>
          <p:cNvSpPr/>
          <p:nvPr/>
        </p:nvSpPr>
        <p:spPr>
          <a:xfrm>
            <a:off x="3148445" y="8884951"/>
            <a:ext cx="7245984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-58-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-59-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58" name="group 258"/>
          <p:cNvGrpSpPr/>
          <p:nvPr/>
        </p:nvGrpSpPr>
        <p:grpSpPr>
          <a:xfrm rot="21600000">
            <a:off x="646341" y="704735"/>
            <a:ext cx="2638590" cy="222148"/>
            <a:chOff x="0" y="0"/>
            <a:chExt cx="2638590" cy="222148"/>
          </a:xfrm>
        </p:grpSpPr>
        <p:pic>
          <p:nvPicPr>
            <p:cNvPr id="2470" name="picture 247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472" name="textbox 2472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020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60" name="group 260"/>
          <p:cNvGrpSpPr/>
          <p:nvPr/>
        </p:nvGrpSpPr>
        <p:grpSpPr>
          <a:xfrm rot="21600000">
            <a:off x="10249407" y="705433"/>
            <a:ext cx="2638590" cy="222148"/>
            <a:chOff x="0" y="0"/>
            <a:chExt cx="2638590" cy="222148"/>
          </a:xfrm>
        </p:grpSpPr>
        <p:pic>
          <p:nvPicPr>
            <p:cNvPr id="2474" name="picture 247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476" name="textbox 2476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2961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478" name="textbox 2478"/>
          <p:cNvSpPr/>
          <p:nvPr/>
        </p:nvSpPr>
        <p:spPr>
          <a:xfrm>
            <a:off x="1686848" y="1766620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80" name="textbox 2480"/>
          <p:cNvSpPr/>
          <p:nvPr/>
        </p:nvSpPr>
        <p:spPr>
          <a:xfrm>
            <a:off x="8668448" y="1874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82" name="textbox 2482"/>
          <p:cNvSpPr/>
          <p:nvPr/>
        </p:nvSpPr>
        <p:spPr>
          <a:xfrm>
            <a:off x="1899280" y="7700909"/>
            <a:ext cx="3293109" cy="186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200" kern="0" spc="-3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诈骗分子以贷款账户需要刷流水包装账户才能放款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84" name="textbox 2484"/>
          <p:cNvSpPr/>
          <p:nvPr/>
        </p:nvSpPr>
        <p:spPr>
          <a:xfrm>
            <a:off x="8895597" y="7809670"/>
            <a:ext cx="3261995" cy="185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</a:pPr>
            <a:r>
              <a:rPr sz="1200" kern="0" spc="-7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用户通过非官方平台的慢充方式充值话费、电费、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486" name="picture 248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2660900" y="705440"/>
            <a:ext cx="15240" cy="30568"/>
          </a:xfrm>
          <a:prstGeom prst="rect">
            <a:avLst/>
          </a:prstGeom>
        </p:spPr>
      </p:pic>
      <p:pic>
        <p:nvPicPr>
          <p:cNvPr id="2488" name="picture 248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58198" y="704737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90" name="table 2490"/>
          <p:cNvGraphicFramePr>
            <a:graphicFrameLocks noGrp="1"/>
          </p:cNvGraphicFramePr>
          <p:nvPr/>
        </p:nvGraphicFramePr>
        <p:xfrm>
          <a:off x="8281009" y="7077636"/>
          <a:ext cx="4135755" cy="1573530"/>
        </p:xfrm>
        <a:graphic>
          <a:graphicData uri="http://schemas.openxmlformats.org/drawingml/2006/table">
            <a:tbl>
              <a:tblPr>
                <a:solidFill>
                  <a:srgbClr val="FAFAFA"/>
                </a:solidFill>
              </a:tblPr>
              <a:tblGrid>
                <a:gridCol w="4135755"/>
              </a:tblGrid>
              <a:tr h="15671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pic>
        <p:nvPicPr>
          <p:cNvPr id="2492" name="picture 24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281009" y="7117930"/>
            <a:ext cx="299897" cy="106425"/>
          </a:xfrm>
          <a:prstGeom prst="rect">
            <a:avLst/>
          </a:prstGeom>
        </p:spPr>
      </p:pic>
      <p:pic>
        <p:nvPicPr>
          <p:cNvPr id="2494" name="picture 24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00875" y="2202040"/>
            <a:ext cx="4319999" cy="5851753"/>
          </a:xfrm>
          <a:prstGeom prst="rect">
            <a:avLst/>
          </a:prstGeom>
        </p:spPr>
      </p:pic>
      <p:graphicFrame>
        <p:nvGraphicFramePr>
          <p:cNvPr id="2496" name="table 2496"/>
          <p:cNvGraphicFramePr>
            <a:graphicFrameLocks noGrp="1"/>
          </p:cNvGraphicFramePr>
          <p:nvPr/>
        </p:nvGraphicFramePr>
        <p:xfrm>
          <a:off x="1329893" y="7689635"/>
          <a:ext cx="4135754" cy="889635"/>
        </p:xfrm>
        <a:graphic>
          <a:graphicData uri="http://schemas.openxmlformats.org/drawingml/2006/table">
            <a:tbl>
              <a:tblPr/>
              <a:tblGrid>
                <a:gridCol w="4135754"/>
              </a:tblGrid>
              <a:tr h="8832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4640" indent="304800" algn="l" rtl="0" eaLnBrk="0">
                        <a:lnSpc>
                          <a:spcPct val="122000"/>
                        </a:lnSpc>
                      </a:pPr>
                      <a:r>
                        <a:rPr sz="1200" kern="0" spc="-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使用自己或他人银行账户、第三方支付账户</a:t>
                      </a:r>
                      <a:r>
                        <a:rPr sz="1200" kern="0" spc="-4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，为诈</a:t>
                      </a:r>
                      <a:r>
                        <a:rPr sz="1200" kern="0" spc="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kern="0" spc="-7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骗分子提供非法资金转移的“跑分”洗钱行为。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98" name="picture 24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29893" y="7751432"/>
            <a:ext cx="299885" cy="106426"/>
          </a:xfrm>
          <a:prstGeom prst="rect">
            <a:avLst/>
          </a:prstGeom>
        </p:spPr>
      </p:pic>
      <p:pic>
        <p:nvPicPr>
          <p:cNvPr id="2500" name="picture 25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51369" y="2202040"/>
            <a:ext cx="4319993" cy="5851753"/>
          </a:xfrm>
          <a:prstGeom prst="rect">
            <a:avLst/>
          </a:prstGeom>
        </p:spPr>
      </p:pic>
      <p:sp>
        <p:nvSpPr>
          <p:cNvPr id="2502" name="textbox 2502"/>
          <p:cNvSpPr/>
          <p:nvPr/>
        </p:nvSpPr>
        <p:spPr>
          <a:xfrm>
            <a:off x="8525079" y="7210148"/>
            <a:ext cx="3674745" cy="13360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04800" algn="l" rtl="0" eaLnBrk="0">
              <a:lnSpc>
                <a:spcPct val="120000"/>
              </a:lnSpc>
            </a:pPr>
            <a:r>
              <a:rPr sz="1200" kern="0" spc="-6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诈骗分子以“刷流水、提升信用卡额度”“养卡、代</a:t>
            </a:r>
            <a:r>
              <a:rPr sz="1200" kern="0" spc="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还信用卡赚佣金”的幌子，吸引“工</a:t>
            </a:r>
            <a:r>
              <a:rPr sz="1200" kern="0" spc="-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具人”申领POS机</a:t>
            </a:r>
            <a:r>
              <a:rPr sz="1200" kern="0" spc="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并绑定账户，或是声称“高价收购”</a:t>
            </a:r>
            <a:r>
              <a:rPr sz="1200" kern="0" spc="-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“轻松获利”，引</a:t>
            </a:r>
            <a:r>
              <a:rPr sz="1200" kern="0" spc="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诱“工具人”办理营业执照并开通对</a:t>
            </a:r>
            <a:r>
              <a:rPr sz="1200" kern="0" spc="-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公账户，最终通过</a:t>
            </a:r>
            <a:r>
              <a:rPr sz="1200" kern="0" spc="-5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POS机虚假交易、利用对公账户转账，将赃款“洗白”的</a:t>
            </a:r>
            <a:r>
              <a:rPr sz="1200" kern="0" spc="-3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行为。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2" name="group 262"/>
          <p:cNvGrpSpPr/>
          <p:nvPr/>
        </p:nvGrpSpPr>
        <p:grpSpPr>
          <a:xfrm rot="21600000">
            <a:off x="690511" y="1262106"/>
            <a:ext cx="5163400" cy="607815"/>
            <a:chOff x="0" y="0"/>
            <a:chExt cx="5163400" cy="607815"/>
          </a:xfrm>
        </p:grpSpPr>
        <p:pic>
          <p:nvPicPr>
            <p:cNvPr id="2504" name="picture 250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163400" cy="607815"/>
            </a:xfrm>
            <a:prstGeom prst="rect">
              <a:avLst/>
            </a:prstGeom>
          </p:spPr>
        </p:pic>
        <p:sp>
          <p:nvSpPr>
            <p:cNvPr id="2506" name="textbox 2506"/>
            <p:cNvSpPr/>
            <p:nvPr/>
          </p:nvSpPr>
          <p:spPr>
            <a:xfrm>
              <a:off x="-12700" y="-12700"/>
              <a:ext cx="5189220" cy="6534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3642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电诈工具人常见形式⑫</a:t>
              </a:r>
              <a:endParaRPr sz="1200" dirty="0"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58390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9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跑分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64" name="group 264"/>
          <p:cNvGrpSpPr/>
          <p:nvPr/>
        </p:nvGrpSpPr>
        <p:grpSpPr>
          <a:xfrm rot="21600000">
            <a:off x="7654976" y="1262106"/>
            <a:ext cx="5163400" cy="607815"/>
            <a:chOff x="0" y="0"/>
            <a:chExt cx="5163400" cy="607815"/>
          </a:xfrm>
        </p:grpSpPr>
        <p:pic>
          <p:nvPicPr>
            <p:cNvPr id="2508" name="picture 250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163400" cy="607815"/>
            </a:xfrm>
            <a:prstGeom prst="rect">
              <a:avLst/>
            </a:prstGeom>
          </p:spPr>
        </p:pic>
        <p:sp>
          <p:nvSpPr>
            <p:cNvPr id="2510" name="textbox 2510"/>
            <p:cNvSpPr/>
            <p:nvPr/>
          </p:nvSpPr>
          <p:spPr>
            <a:xfrm>
              <a:off x="-12700" y="-12700"/>
              <a:ext cx="5189220" cy="6521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71345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Arial Unicode MS" panose="020B0604020202020204" charset="-122"/>
                  <a:ea typeface="Arial Unicode MS" panose="020B0604020202020204" charset="-122"/>
                  <a:cs typeface="Arial Unicode MS" panose="020B0604020202020204" charset="-122"/>
                </a:rPr>
                <a:t>电诈工具人常见形式⑬</a:t>
              </a:r>
              <a:endParaRPr sz="1200" dirty="0">
                <a:latin typeface="Arial Unicode MS" panose="020B0604020202020204" charset="-122"/>
                <a:ea typeface="Arial Unicode MS" panose="020B0604020202020204" charset="-122"/>
                <a:cs typeface="Arial Unicode MS" panose="020B0604020202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60780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9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POS机套现和对公账户转账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512" name="textbox 2512"/>
          <p:cNvSpPr/>
          <p:nvPr/>
        </p:nvSpPr>
        <p:spPr>
          <a:xfrm>
            <a:off x="3148458" y="8884951"/>
            <a:ext cx="7245984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-60-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-61-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66" name="group 266"/>
          <p:cNvGrpSpPr/>
          <p:nvPr/>
        </p:nvGrpSpPr>
        <p:grpSpPr>
          <a:xfrm rot="21600000">
            <a:off x="646341" y="704735"/>
            <a:ext cx="2638590" cy="222148"/>
            <a:chOff x="0" y="0"/>
            <a:chExt cx="2638590" cy="222148"/>
          </a:xfrm>
        </p:grpSpPr>
        <p:pic>
          <p:nvPicPr>
            <p:cNvPr id="2514" name="picture 25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516" name="textbox 2516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020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68" name="group 268"/>
          <p:cNvGrpSpPr/>
          <p:nvPr/>
        </p:nvGrpSpPr>
        <p:grpSpPr>
          <a:xfrm rot="21600000">
            <a:off x="10249407" y="705433"/>
            <a:ext cx="2638590" cy="222148"/>
            <a:chOff x="0" y="0"/>
            <a:chExt cx="2638590" cy="222148"/>
          </a:xfrm>
        </p:grpSpPr>
        <p:pic>
          <p:nvPicPr>
            <p:cNvPr id="2518" name="picture 25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520" name="textbox 2520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2961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522" name="textbox 2522"/>
          <p:cNvSpPr/>
          <p:nvPr/>
        </p:nvSpPr>
        <p:spPr>
          <a:xfrm>
            <a:off x="1691257" y="1874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24" name="textbox 2524"/>
          <p:cNvSpPr/>
          <p:nvPr/>
        </p:nvSpPr>
        <p:spPr>
          <a:xfrm>
            <a:off x="8655725" y="1874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526" name="picture 25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660900" y="705440"/>
            <a:ext cx="15240" cy="30568"/>
          </a:xfrm>
          <a:prstGeom prst="rect">
            <a:avLst/>
          </a:prstGeom>
        </p:spPr>
      </p:pic>
      <p:pic>
        <p:nvPicPr>
          <p:cNvPr id="2528" name="picture 25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58198" y="704737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roup 270"/>
          <p:cNvGrpSpPr/>
          <p:nvPr/>
        </p:nvGrpSpPr>
        <p:grpSpPr>
          <a:xfrm rot="21600000">
            <a:off x="1364631" y="5293227"/>
            <a:ext cx="4046963" cy="3434062"/>
            <a:chOff x="0" y="0"/>
            <a:chExt cx="4046963" cy="3434062"/>
          </a:xfrm>
        </p:grpSpPr>
        <p:pic>
          <p:nvPicPr>
            <p:cNvPr id="2530" name="picture 253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046963" cy="3434062"/>
            </a:xfrm>
            <a:prstGeom prst="rect">
              <a:avLst/>
            </a:prstGeom>
          </p:spPr>
        </p:pic>
        <p:sp>
          <p:nvSpPr>
            <p:cNvPr id="2532" name="textbox 2532"/>
            <p:cNvSpPr/>
            <p:nvPr/>
          </p:nvSpPr>
          <p:spPr>
            <a:xfrm>
              <a:off x="2660638" y="202622"/>
              <a:ext cx="981710" cy="2241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</a:pPr>
              <a:r>
                <a:rPr sz="1500" b="1" kern="0" spc="3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悔不当初...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72" name="group 272"/>
          <p:cNvGrpSpPr/>
          <p:nvPr/>
        </p:nvGrpSpPr>
        <p:grpSpPr>
          <a:xfrm rot="21600000">
            <a:off x="7792263" y="1489861"/>
            <a:ext cx="4791468" cy="1505032"/>
            <a:chOff x="0" y="0"/>
            <a:chExt cx="4791468" cy="1505032"/>
          </a:xfrm>
        </p:grpSpPr>
        <p:sp>
          <p:nvSpPr>
            <p:cNvPr id="2534" name="rect 2534"/>
            <p:cNvSpPr/>
            <p:nvPr/>
          </p:nvSpPr>
          <p:spPr>
            <a:xfrm>
              <a:off x="0" y="137725"/>
              <a:ext cx="4791468" cy="1367307"/>
            </a:xfrm>
            <a:prstGeom prst="rect">
              <a:avLst/>
            </a:prstGeom>
            <a:solidFill>
              <a:srgbClr val="D4EFF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536" name="picture 25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264476" y="0"/>
              <a:ext cx="2401773" cy="275450"/>
            </a:xfrm>
            <a:prstGeom prst="rect">
              <a:avLst/>
            </a:prstGeom>
          </p:spPr>
        </p:pic>
        <p:sp>
          <p:nvSpPr>
            <p:cNvPr id="2538" name="textbox 2538"/>
            <p:cNvSpPr/>
            <p:nvPr/>
          </p:nvSpPr>
          <p:spPr>
            <a:xfrm>
              <a:off x="255430" y="27756"/>
              <a:ext cx="4284979" cy="12884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7970" algn="l" rtl="0" eaLnBrk="0">
                <a:lnSpc>
                  <a:spcPct val="86000"/>
                </a:lnSpc>
              </a:pPr>
              <a:r>
                <a:rPr sz="14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尚不构成犯罪的法律后果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2000"/>
                </a:lnSpc>
              </a:pP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20040" algn="l" rtl="0" eaLnBrk="0">
                <a:lnSpc>
                  <a:spcPct val="124000"/>
                </a:lnSpc>
                <a:spcBef>
                  <a:spcPts val="5"/>
                </a:spcBef>
              </a:pPr>
              <a:r>
                <a:rPr sz="1200" kern="0" spc="-5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尚不构成犯罪的，依据《中华人民共和</a:t>
              </a:r>
              <a:r>
                <a:rPr sz="1200" kern="0" spc="-6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国反电信网络诈骗法》</a:t>
              </a:r>
              <a:r>
                <a:rPr sz="1200" kern="0" spc="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第十四条、第二十五条、第三十一条、第三十</a:t>
              </a:r>
              <a:r>
                <a:rPr sz="1200" kern="0" spc="-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八条、第四十四条</a:t>
              </a:r>
              <a:r>
                <a:rPr sz="1200" kern="0" spc="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等规定，由公安机关依法给予行政拘留、没收</a:t>
              </a:r>
              <a:r>
                <a:rPr sz="1200" kern="0" spc="-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违法所得、罚款等</a:t>
              </a:r>
              <a:r>
                <a:rPr sz="1200" kern="0" spc="-5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行政处罚。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2540" name="picture 25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43088" y="4581677"/>
            <a:ext cx="1480463" cy="275437"/>
          </a:xfrm>
          <a:prstGeom prst="rect">
            <a:avLst/>
          </a:prstGeom>
        </p:spPr>
      </p:pic>
      <p:pic>
        <p:nvPicPr>
          <p:cNvPr id="2542" name="picture 25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870037" y="4758093"/>
            <a:ext cx="299887" cy="106428"/>
          </a:xfrm>
          <a:prstGeom prst="rect">
            <a:avLst/>
          </a:prstGeom>
        </p:spPr>
      </p:pic>
      <p:graphicFrame>
        <p:nvGraphicFramePr>
          <p:cNvPr id="2544" name="table 2544"/>
          <p:cNvGraphicFramePr>
            <a:graphicFrameLocks noGrp="1"/>
          </p:cNvGraphicFramePr>
          <p:nvPr/>
        </p:nvGraphicFramePr>
        <p:xfrm>
          <a:off x="7785913" y="4752028"/>
          <a:ext cx="4803775" cy="1368425"/>
        </p:xfrm>
        <a:graphic>
          <a:graphicData uri="http://schemas.openxmlformats.org/drawingml/2006/table">
            <a:tbl>
              <a:tblPr/>
              <a:tblGrid>
                <a:gridCol w="4803775"/>
              </a:tblGrid>
              <a:tr h="1358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15595" indent="303530" algn="l" rtl="0" eaLnBrk="0">
                        <a:lnSpc>
                          <a:spcPct val="123000"/>
                        </a:lnSpc>
                      </a:pPr>
                      <a:r>
                        <a:rPr sz="1200" b="1" kern="0" spc="4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任何为电信网络诈骗活动</a:t>
                      </a:r>
                      <a:r>
                        <a:rPr sz="1200" b="1" kern="0" spc="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提供帮助的“工具人”行为，均</a:t>
                      </a:r>
                      <a:r>
                        <a:rPr sz="1200" b="1" kern="0" spc="-1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b="1" kern="0" spc="-1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是违法犯罪链条的重要环节，公安机关将予以严厉打击。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03860" indent="217805" algn="l" rtl="0" eaLnBrk="0">
                        <a:lnSpc>
                          <a:spcPct val="122000"/>
                        </a:lnSpc>
                        <a:spcBef>
                          <a:spcPts val="85"/>
                        </a:spcBef>
                      </a:pPr>
                      <a:r>
                        <a:rPr sz="1200" b="1" kern="0" spc="3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请广大人民群众增强法律意识，切勿贪图小利，避免沦为</a:t>
                      </a:r>
                      <a:r>
                        <a:rPr sz="1200" b="1" kern="0" spc="1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200" b="1" kern="0" spc="-4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“电诈工具人”，以防遭受惩戒甚至牢狱</a:t>
                      </a:r>
                      <a:r>
                        <a:rPr sz="1200" b="1" kern="0" spc="-50" dirty="0">
                          <a:solidFill>
                            <a:srgbClr val="0084C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之灾。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B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46" name="textbox 2546"/>
          <p:cNvSpPr/>
          <p:nvPr/>
        </p:nvSpPr>
        <p:spPr>
          <a:xfrm>
            <a:off x="867759" y="2281917"/>
            <a:ext cx="4791709" cy="1170305"/>
          </a:xfrm>
          <a:prstGeom prst="rect">
            <a:avLst/>
          </a:prstGeom>
          <a:solidFill>
            <a:srgbClr val="D4EFF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9400" indent="305435" algn="l" rtl="0" eaLnBrk="0">
              <a:lnSpc>
                <a:spcPct val="123000"/>
              </a:lnSpc>
              <a:spcBef>
                <a:spcPts val="5"/>
              </a:spcBef>
            </a:pP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上述为电信网络诈骗犯罪活动提供帮助的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行为，依据《中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华人民共和国刑法》第二百六十六条、第二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百八十七条之二、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第三百一十二条规定。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74" name="group 274"/>
          <p:cNvGrpSpPr/>
          <p:nvPr/>
        </p:nvGrpSpPr>
        <p:grpSpPr>
          <a:xfrm rot="21600000">
            <a:off x="867756" y="3756558"/>
            <a:ext cx="4791468" cy="1114507"/>
            <a:chOff x="0" y="0"/>
            <a:chExt cx="4791468" cy="1114507"/>
          </a:xfrm>
        </p:grpSpPr>
        <p:sp>
          <p:nvSpPr>
            <p:cNvPr id="2548" name="rect 2548"/>
            <p:cNvSpPr/>
            <p:nvPr/>
          </p:nvSpPr>
          <p:spPr>
            <a:xfrm>
              <a:off x="0" y="137725"/>
              <a:ext cx="4791468" cy="976782"/>
            </a:xfrm>
            <a:prstGeom prst="rect">
              <a:avLst/>
            </a:prstGeom>
            <a:solidFill>
              <a:srgbClr val="D4EFF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2550" name="picture 255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264486" y="0"/>
              <a:ext cx="2044865" cy="275450"/>
            </a:xfrm>
            <a:prstGeom prst="rect">
              <a:avLst/>
            </a:prstGeom>
          </p:spPr>
        </p:pic>
        <p:sp>
          <p:nvSpPr>
            <p:cNvPr id="2552" name="textbox 2552"/>
            <p:cNvSpPr/>
            <p:nvPr/>
          </p:nvSpPr>
          <p:spPr>
            <a:xfrm>
              <a:off x="267434" y="27749"/>
              <a:ext cx="4263390" cy="8020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1300" algn="l" rtl="0" eaLnBrk="0">
                <a:lnSpc>
                  <a:spcPct val="86000"/>
                </a:lnSpc>
              </a:pPr>
              <a:r>
                <a:rPr sz="14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构成犯罪的法律后果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306070" algn="l" rtl="0" eaLnBrk="0">
                <a:lnSpc>
                  <a:spcPct val="124000"/>
                </a:lnSpc>
                <a:spcBef>
                  <a:spcPts val="5"/>
                </a:spcBef>
              </a:pPr>
              <a:r>
                <a:rPr sz="1200" kern="0" spc="4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涉嫌构成诈骗罪、帮助信息网络犯罪活动罪</a:t>
              </a:r>
              <a:r>
                <a:rPr sz="1200" kern="0" spc="3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、掩饰、隐瞒</a:t>
              </a:r>
              <a:r>
                <a:rPr sz="1200" kern="0" spc="-10" dirty="0">
                  <a:solidFill>
                    <a:srgbClr val="231F2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犯罪所得、犯罪所得收益罪，将被依法追究刑事责任。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554" name="textbox 2554"/>
          <p:cNvSpPr/>
          <p:nvPr/>
        </p:nvSpPr>
        <p:spPr>
          <a:xfrm>
            <a:off x="7792260" y="3211083"/>
            <a:ext cx="4791709" cy="974089"/>
          </a:xfrm>
          <a:prstGeom prst="rect">
            <a:avLst/>
          </a:prstGeom>
          <a:solidFill>
            <a:srgbClr val="D4EFF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9240" indent="309245" algn="l" rtl="0" eaLnBrk="0">
              <a:lnSpc>
                <a:spcPct val="123000"/>
              </a:lnSpc>
            </a:pPr>
            <a:r>
              <a:rPr sz="1200" kern="0" spc="-2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亦可依据《电信网络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诈骗及其关联违法犯罪联合惩戒办法》，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相关违法犯罪人员将被列为惩戒对象，实施金融惩戒、电信网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络惩戒、信用惩戒。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556" name="picture 25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715569" y="6667776"/>
            <a:ext cx="2693734" cy="1673974"/>
          </a:xfrm>
          <a:prstGeom prst="rect">
            <a:avLst/>
          </a:prstGeom>
        </p:spPr>
      </p:pic>
      <p:pic>
        <p:nvPicPr>
          <p:cNvPr id="2558" name="picture 25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588535" y="6928719"/>
            <a:ext cx="2095774" cy="1444349"/>
          </a:xfrm>
          <a:prstGeom prst="rect">
            <a:avLst/>
          </a:prstGeom>
        </p:spPr>
      </p:pic>
      <p:grpSp>
        <p:nvGrpSpPr>
          <p:cNvPr id="276" name="group 276"/>
          <p:cNvGrpSpPr/>
          <p:nvPr/>
        </p:nvGrpSpPr>
        <p:grpSpPr>
          <a:xfrm rot="21600000">
            <a:off x="681786" y="1489861"/>
            <a:ext cx="5163401" cy="380060"/>
            <a:chOff x="0" y="0"/>
            <a:chExt cx="5163401" cy="380060"/>
          </a:xfrm>
        </p:grpSpPr>
        <p:pic>
          <p:nvPicPr>
            <p:cNvPr id="2560" name="picture 256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361988" y="0"/>
              <a:ext cx="4443196" cy="380060"/>
            </a:xfrm>
            <a:prstGeom prst="rect">
              <a:avLst/>
            </a:prstGeom>
          </p:spPr>
        </p:pic>
        <p:sp>
          <p:nvSpPr>
            <p:cNvPr id="2562" name="textbox 2562"/>
            <p:cNvSpPr/>
            <p:nvPr/>
          </p:nvSpPr>
          <p:spPr>
            <a:xfrm>
              <a:off x="2095350" y="53880"/>
              <a:ext cx="981710" cy="2755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9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法律后果</a:t>
              </a:r>
              <a:endParaRPr sz="1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564" name="picture 256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4655896" y="0"/>
              <a:ext cx="507504" cy="380060"/>
            </a:xfrm>
            <a:prstGeom prst="rect">
              <a:avLst/>
            </a:prstGeom>
          </p:spPr>
        </p:pic>
        <p:pic>
          <p:nvPicPr>
            <p:cNvPr id="2566" name="picture 256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507504" cy="380060"/>
            </a:xfrm>
            <a:prstGeom prst="rect">
              <a:avLst/>
            </a:prstGeom>
          </p:spPr>
        </p:pic>
      </p:grpSp>
      <p:sp>
        <p:nvSpPr>
          <p:cNvPr id="2568" name="textbox 2568"/>
          <p:cNvSpPr/>
          <p:nvPr/>
        </p:nvSpPr>
        <p:spPr>
          <a:xfrm>
            <a:off x="3148451" y="8884951"/>
            <a:ext cx="7245984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-62-</a:t>
            </a:r>
            <a:r>
              <a:rPr sz="1000" kern="0" spc="1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000" kern="0" spc="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                                                                                              </a:t>
            </a:r>
            <a:r>
              <a:rPr sz="1000" kern="0" spc="580" dirty="0">
                <a:solidFill>
                  <a:srgbClr val="4546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-63-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78" name="group 278"/>
          <p:cNvGrpSpPr/>
          <p:nvPr/>
        </p:nvGrpSpPr>
        <p:grpSpPr>
          <a:xfrm rot="21600000">
            <a:off x="646341" y="704735"/>
            <a:ext cx="2638590" cy="222148"/>
            <a:chOff x="0" y="0"/>
            <a:chExt cx="2638590" cy="222148"/>
          </a:xfrm>
        </p:grpSpPr>
        <p:pic>
          <p:nvPicPr>
            <p:cNvPr id="2570" name="picture 257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572" name="textbox 2572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7020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80" name="group 280"/>
          <p:cNvGrpSpPr/>
          <p:nvPr/>
        </p:nvGrpSpPr>
        <p:grpSpPr>
          <a:xfrm rot="21600000">
            <a:off x="10249407" y="705433"/>
            <a:ext cx="2638590" cy="222148"/>
            <a:chOff x="0" y="0"/>
            <a:chExt cx="2638590" cy="222148"/>
          </a:xfrm>
        </p:grpSpPr>
        <p:pic>
          <p:nvPicPr>
            <p:cNvPr id="2574" name="picture 257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638590" cy="222148"/>
            </a:xfrm>
            <a:prstGeom prst="rect">
              <a:avLst/>
            </a:prstGeom>
          </p:spPr>
        </p:pic>
        <p:sp>
          <p:nvSpPr>
            <p:cNvPr id="2576" name="textbox 2576"/>
            <p:cNvSpPr/>
            <p:nvPr/>
          </p:nvSpPr>
          <p:spPr>
            <a:xfrm>
              <a:off x="-12700" y="-12700"/>
              <a:ext cx="2664460" cy="2616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29615" algn="l" rtl="0" eaLnBrk="0">
                <a:lnSpc>
                  <a:spcPts val="1065"/>
                </a:lnSpc>
                <a:spcBef>
                  <a:spcPts val="0"/>
                </a:spcBef>
              </a:pPr>
              <a:r>
                <a:rPr sz="800" b="1" kern="0" spc="9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常见电诈工具人形式及法</a:t>
              </a:r>
              <a:r>
                <a:rPr sz="800" b="1" kern="0" spc="8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律后果</a:t>
              </a:r>
              <a:endParaRPr sz="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578" name="textbox 2578"/>
          <p:cNvSpPr/>
          <p:nvPr/>
        </p:nvSpPr>
        <p:spPr>
          <a:xfrm>
            <a:off x="1682540" y="1874619"/>
            <a:ext cx="3162300" cy="167639"/>
          </a:xfrm>
          <a:prstGeom prst="rect">
            <a:avLst/>
          </a:prstGeom>
          <a:solidFill>
            <a:srgbClr val="D5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3875" algn="l" rtl="0" eaLnBrk="0">
              <a:lnSpc>
                <a:spcPct val="86000"/>
              </a:lnSpc>
            </a:pPr>
            <a:r>
              <a:rPr sz="1100" kern="0" spc="2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警惕诈骗新手法   不做</a:t>
            </a:r>
            <a:r>
              <a:rPr sz="1100" kern="0" spc="10" dirty="0">
                <a:solidFill>
                  <a:srgbClr val="0084C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电诈工具人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80" name="textbox 2580"/>
          <p:cNvSpPr/>
          <p:nvPr/>
        </p:nvSpPr>
        <p:spPr>
          <a:xfrm>
            <a:off x="7902520" y="4562710"/>
            <a:ext cx="1427480" cy="269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7805" algn="l" rtl="0" eaLnBrk="0">
              <a:lnSpc>
                <a:spcPct val="87000"/>
              </a:lnSpc>
              <a:spcBef>
                <a:spcPts val="0"/>
              </a:spcBef>
              <a:tabLst>
                <a:tab pos="349250" algn="l"/>
              </a:tabLst>
            </a:pP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公安机关提醒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582" name="picture 258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7915220" y="4575410"/>
            <a:ext cx="205626" cy="234106"/>
          </a:xfrm>
          <a:prstGeom prst="rect">
            <a:avLst/>
          </a:prstGeom>
        </p:spPr>
      </p:pic>
      <p:pic>
        <p:nvPicPr>
          <p:cNvPr id="2584" name="picture 258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813158" y="4506307"/>
            <a:ext cx="413653" cy="152279"/>
          </a:xfrm>
          <a:prstGeom prst="rect">
            <a:avLst/>
          </a:prstGeom>
        </p:spPr>
      </p:pic>
      <p:pic>
        <p:nvPicPr>
          <p:cNvPr id="2586" name="picture 258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8011871" y="4458077"/>
            <a:ext cx="16205" cy="63792"/>
          </a:xfrm>
          <a:prstGeom prst="rect">
            <a:avLst/>
          </a:prstGeom>
        </p:spPr>
      </p:pic>
      <p:pic>
        <p:nvPicPr>
          <p:cNvPr id="2588" name="picture 258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12660900" y="705440"/>
            <a:ext cx="15240" cy="30568"/>
          </a:xfrm>
          <a:prstGeom prst="rect">
            <a:avLst/>
          </a:prstGeom>
        </p:spPr>
      </p:pic>
      <p:pic>
        <p:nvPicPr>
          <p:cNvPr id="2590" name="picture 259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858198" y="704737"/>
            <a:ext cx="15239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roup 282"/>
          <p:cNvGrpSpPr/>
          <p:nvPr/>
        </p:nvGrpSpPr>
        <p:grpSpPr>
          <a:xfrm rot="21600000">
            <a:off x="0" y="11"/>
            <a:ext cx="6767639" cy="9575991"/>
            <a:chOff x="0" y="0"/>
            <a:chExt cx="6767639" cy="9575991"/>
          </a:xfrm>
        </p:grpSpPr>
        <p:pic>
          <p:nvPicPr>
            <p:cNvPr id="2592" name="picture 259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6767639" cy="9575991"/>
            </a:xfrm>
            <a:prstGeom prst="rect">
              <a:avLst/>
            </a:prstGeom>
          </p:spPr>
        </p:pic>
        <p:sp>
          <p:nvSpPr>
            <p:cNvPr id="2594" name="textbox 2594"/>
            <p:cNvSpPr/>
            <p:nvPr/>
          </p:nvSpPr>
          <p:spPr>
            <a:xfrm>
              <a:off x="1828098" y="1321264"/>
              <a:ext cx="3879215" cy="15297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4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51510" indent="-633095" algn="l" rtl="0" eaLnBrk="0">
                <a:lnSpc>
                  <a:spcPct val="74000"/>
                </a:lnSpc>
              </a:pPr>
              <a:r>
                <a:rPr sz="5500" kern="0" spc="-510" dirty="0">
                  <a:solidFill>
                    <a:srgbClr val="93406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警惕境</a:t>
              </a:r>
              <a:r>
                <a:rPr sz="5500" kern="0" spc="-500" dirty="0">
                  <a:solidFill>
                    <a:srgbClr val="93406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外高</a:t>
              </a:r>
              <a:r>
                <a:rPr sz="5500" kern="0" spc="-230" dirty="0">
                  <a:solidFill>
                    <a:srgbClr val="93406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薪</a:t>
              </a:r>
              <a:r>
                <a:rPr sz="5500" kern="0" spc="-340" dirty="0">
                  <a:solidFill>
                    <a:srgbClr val="93406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招聘陷阱</a:t>
              </a:r>
              <a:endParaRPr sz="5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87000"/>
                </a:lnSpc>
                <a:spcBef>
                  <a:spcPts val="35"/>
                </a:spcBef>
              </a:pPr>
              <a:r>
                <a:rPr sz="2000" kern="0" spc="-170" dirty="0">
                  <a:solidFill>
                    <a:srgbClr val="93406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不听不信不贪恋  </a:t>
              </a:r>
              <a:r>
                <a:rPr sz="2000" kern="0" spc="-160" dirty="0">
                  <a:solidFill>
                    <a:srgbClr val="93406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构筑反诈“心”防</a:t>
              </a:r>
              <a:r>
                <a:rPr sz="2000" kern="0" spc="-70" dirty="0">
                  <a:solidFill>
                    <a:srgbClr val="93406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线</a:t>
              </a:r>
              <a:endParaRPr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96" name="textbox 2596"/>
            <p:cNvSpPr/>
            <p:nvPr/>
          </p:nvSpPr>
          <p:spPr>
            <a:xfrm>
              <a:off x="4017551" y="4177830"/>
              <a:ext cx="1790064" cy="819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3975" indent="-41275" algn="l" rtl="0" eaLnBrk="0">
                <a:lnSpc>
                  <a:spcPct val="108000"/>
                </a:lnSpc>
              </a:pPr>
              <a:r>
                <a:rPr sz="2500" kern="0" spc="-200" dirty="0">
                  <a:solidFill>
                    <a:srgbClr val="93406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海外高薪</a:t>
              </a:r>
              <a:r>
                <a:rPr sz="2500" kern="0" spc="-190" dirty="0">
                  <a:solidFill>
                    <a:srgbClr val="93406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工</a:t>
              </a:r>
              <a:r>
                <a:rPr sz="2500" kern="0" spc="-150" dirty="0">
                  <a:solidFill>
                    <a:srgbClr val="93406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作</a:t>
              </a:r>
              <a:r>
                <a:rPr sz="2300" kern="0" spc="-180" dirty="0">
                  <a:solidFill>
                    <a:srgbClr val="93406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有这种好事？</a:t>
              </a:r>
              <a:endParaRPr sz="2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98" name="textbox 2598"/>
            <p:cNvSpPr/>
            <p:nvPr/>
          </p:nvSpPr>
          <p:spPr>
            <a:xfrm>
              <a:off x="1189166" y="1086210"/>
              <a:ext cx="488950" cy="12147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9360"/>
                </a:lnSpc>
              </a:pPr>
              <a:r>
                <a:rPr sz="7200" kern="0" spc="-3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sz="7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284" name="group 284"/>
          <p:cNvGrpSpPr/>
          <p:nvPr/>
        </p:nvGrpSpPr>
        <p:grpSpPr>
          <a:xfrm rot="21600000">
            <a:off x="7677532" y="2021861"/>
            <a:ext cx="5116842" cy="3455943"/>
            <a:chOff x="0" y="0"/>
            <a:chExt cx="5116842" cy="3455943"/>
          </a:xfrm>
        </p:grpSpPr>
        <p:sp>
          <p:nvSpPr>
            <p:cNvPr id="2600" name="rect 2600"/>
            <p:cNvSpPr/>
            <p:nvPr/>
          </p:nvSpPr>
          <p:spPr>
            <a:xfrm>
              <a:off x="0" y="0"/>
              <a:ext cx="5031282" cy="3022651"/>
            </a:xfrm>
            <a:prstGeom prst="rect">
              <a:avLst/>
            </a:prstGeom>
            <a:solidFill>
              <a:srgbClr val="EEE4F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02" name="textbox 2602"/>
            <p:cNvSpPr/>
            <p:nvPr/>
          </p:nvSpPr>
          <p:spPr>
            <a:xfrm>
              <a:off x="161899" y="170305"/>
              <a:ext cx="4695825" cy="26720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1120" indent="319405" algn="l" rtl="0" eaLnBrk="0">
                <a:lnSpc>
                  <a:spcPct val="117000"/>
                </a:lnSpc>
              </a:pPr>
              <a:r>
                <a:rPr sz="1200" kern="0" spc="-10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当前，在公安机关的</a:t>
              </a:r>
              <a:r>
                <a:rPr sz="1200" kern="0" spc="-1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严厉打击之下，境外电诈团伙出现了“用人荒”，</a:t>
              </a:r>
              <a:r>
                <a:rPr sz="1200" kern="0" spc="-2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他们瞄准想挣快钱的人群以高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薪工作为诱饵，声称到境外打工、带货、</a:t>
              </a:r>
              <a:r>
                <a:rPr sz="1200" kern="0" spc="-8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当主播就能获得高额报酬“月薪过万”，并谎称可以提供食宿、包办机票</a:t>
              </a:r>
              <a:r>
                <a:rPr sz="1200" kern="0" spc="-3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签证。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73025" indent="305435" algn="l" rtl="0" eaLnBrk="0">
                <a:lnSpc>
                  <a:spcPct val="123000"/>
                </a:lnSpc>
                <a:spcBef>
                  <a:spcPts val="550"/>
                </a:spcBef>
              </a:pPr>
              <a:r>
                <a:rPr sz="12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有些人轻信了这些话术，一</a:t>
              </a:r>
              <a:r>
                <a:rPr sz="1200" kern="0" spc="-5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步步被诱骗出境，一旦出境，将被立即</a:t>
              </a:r>
              <a:r>
                <a:rPr sz="1200" kern="0" spc="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没收护照和手机、限制人身自由，强迫从事</a:t>
              </a: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电信网络诈骗等违法犯罪</a:t>
              </a:r>
              <a:r>
                <a:rPr sz="1200" kern="0" spc="-8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活动。“业绩”不达标或试图逃跑者，会遭殴打虐待，甚至被绑架向家属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74295" algn="l" rtl="0" eaLnBrk="0">
                <a:lnSpc>
                  <a:spcPct val="87000"/>
                </a:lnSpc>
                <a:spcBef>
                  <a:spcPts val="525"/>
                </a:spcBef>
              </a:pPr>
              <a:r>
                <a:rPr sz="1200" kern="0" spc="-1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勒索高额赎金。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86080" algn="l" rtl="0" eaLnBrk="0">
                <a:lnSpc>
                  <a:spcPct val="80000"/>
                </a:lnSpc>
                <a:spcBef>
                  <a:spcPts val="365"/>
                </a:spcBef>
              </a:pPr>
              <a:r>
                <a:rPr sz="1200" kern="0" spc="-7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国家持续加强国际执法合作，境外并非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88900" algn="l" rtl="0" eaLnBrk="0">
                <a:lnSpc>
                  <a:spcPts val="1800"/>
                </a:lnSpc>
              </a:pPr>
              <a:r>
                <a:rPr sz="1100" kern="0" spc="-7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“法外之地”，偷越国</a:t>
              </a:r>
              <a:r>
                <a:rPr sz="1100" kern="0" spc="-8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（边）境、参与电诈活动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73660" algn="l" rtl="0" eaLnBrk="0">
                <a:lnSpc>
                  <a:spcPts val="1800"/>
                </a:lnSpc>
              </a:pPr>
              <a:r>
                <a:rPr sz="1200" kern="0" spc="-40" dirty="0">
                  <a:solidFill>
                    <a:srgbClr val="3E3E3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均属违法犯罪，将承担相应的法律责任。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604" name="picture 260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040516" y="1986105"/>
              <a:ext cx="2076325" cy="1469837"/>
            </a:xfrm>
            <a:prstGeom prst="rect">
              <a:avLst/>
            </a:prstGeom>
          </p:spPr>
        </p:pic>
      </p:grpSp>
      <p:sp>
        <p:nvSpPr>
          <p:cNvPr id="2606" name="textbox 2606"/>
          <p:cNvSpPr/>
          <p:nvPr/>
        </p:nvSpPr>
        <p:spPr>
          <a:xfrm>
            <a:off x="7677532" y="5362803"/>
            <a:ext cx="5031740" cy="1891029"/>
          </a:xfrm>
          <a:prstGeom prst="rect">
            <a:avLst/>
          </a:prstGeom>
          <a:solidFill>
            <a:srgbClr val="EEE4F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6855" indent="304165" algn="l" rtl="0" eaLnBrk="0">
              <a:lnSpc>
                <a:spcPct val="123000"/>
              </a:lnSpc>
            </a:pPr>
            <a:r>
              <a:rPr sz="1200" kern="0" spc="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求职过程中，对境外高薪招聘应保持高度警惕，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有境外务工意向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的，一定要确定用工企业资质及招聘真实性、签订劳动合同、办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理正规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4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工作签证、查询入境国家对外劳务合作企业名录等，切勿听信招</a:t>
            </a:r>
            <a:r>
              <a:rPr sz="1200" kern="0" spc="-5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募方的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一面之词。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7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0" indent="306705" algn="l" rtl="0" eaLnBrk="0">
              <a:lnSpc>
                <a:spcPct val="122000"/>
              </a:lnSpc>
              <a:spcBef>
                <a:spcPts val="0"/>
              </a:spcBef>
            </a:pP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如果身边有人突然要前往境外务工，</a:t>
            </a:r>
            <a:r>
              <a:rPr sz="1200" kern="0" spc="-3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一定要多加留意、帮助分辨，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必要时及时报警求助。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08" name="textbox 2608"/>
          <p:cNvSpPr/>
          <p:nvPr/>
        </p:nvSpPr>
        <p:spPr>
          <a:xfrm>
            <a:off x="8274228" y="7418985"/>
            <a:ext cx="3660140" cy="1156335"/>
          </a:xfrm>
          <a:prstGeom prst="rect">
            <a:avLst/>
          </a:prstGeom>
          <a:solidFill>
            <a:srgbClr val="93406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0" indent="306070" algn="l" rtl="0" eaLnBrk="0">
              <a:lnSpc>
                <a:spcPct val="122000"/>
              </a:lnSpc>
              <a:spcBef>
                <a:spcPts val="5"/>
              </a:spcBef>
            </a:pPr>
            <a:r>
              <a:rPr sz="12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特别是对于涉世未深的未成年人</a:t>
            </a:r>
            <a:r>
              <a:rPr sz="1200" b="1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及学生群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体，</a:t>
            </a:r>
            <a:r>
              <a:rPr sz="1200" b="1" kern="0" spc="-2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学校和家长要尽到教育监管责任，严防被骗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200" b="1" kern="0" spc="-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出境、落入险境。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10" name="textbox 2610"/>
          <p:cNvSpPr/>
          <p:nvPr/>
        </p:nvSpPr>
        <p:spPr>
          <a:xfrm>
            <a:off x="7674787" y="1267599"/>
            <a:ext cx="5196204" cy="516890"/>
          </a:xfrm>
          <a:prstGeom prst="rect">
            <a:avLst/>
          </a:prstGeom>
          <a:solidFill>
            <a:srgbClr val="93406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5580" algn="l" rtl="0" eaLnBrk="0">
              <a:lnSpc>
                <a:spcPct val="88000"/>
              </a:lnSpc>
              <a:spcBef>
                <a:spcPts val="0"/>
              </a:spcBef>
            </a:pPr>
            <a:r>
              <a:rPr sz="22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警惕境外高薪招聘陷阱</a:t>
            </a:r>
            <a:r>
              <a:rPr sz="22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</a:t>
            </a:r>
            <a:endParaRPr sz="2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612" name="picture 26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191025" y="1385802"/>
            <a:ext cx="466297" cy="216648"/>
          </a:xfrm>
          <a:prstGeom prst="rect">
            <a:avLst/>
          </a:prstGeom>
        </p:spPr>
      </p:pic>
      <p:pic>
        <p:nvPicPr>
          <p:cNvPr id="2614" name="picture 26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134762" y="7291274"/>
            <a:ext cx="594369" cy="1597050"/>
          </a:xfrm>
          <a:prstGeom prst="rect">
            <a:avLst/>
          </a:prstGeom>
        </p:spPr>
      </p:pic>
      <p:sp>
        <p:nvSpPr>
          <p:cNvPr id="2616" name="rect 2616"/>
          <p:cNvSpPr/>
          <p:nvPr/>
        </p:nvSpPr>
        <p:spPr>
          <a:xfrm>
            <a:off x="11315993" y="737251"/>
            <a:ext cx="1444015" cy="162128"/>
          </a:xfrm>
          <a:prstGeom prst="rect">
            <a:avLst/>
          </a:prstGeom>
          <a:solidFill>
            <a:srgbClr val="93406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18" name="textbox 2618"/>
          <p:cNvSpPr/>
          <p:nvPr/>
        </p:nvSpPr>
        <p:spPr>
          <a:xfrm>
            <a:off x="10815713" y="693991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2000"/>
              </a:lnSpc>
              <a:spcBef>
                <a:spcPts val="0"/>
              </a:spcBef>
              <a:tabLst>
                <a:tab pos="635635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警惕境外高薪招聘陷阱</a:t>
            </a:r>
            <a:r>
              <a:rPr sz="800" kern="0" spc="3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620" name="picture 26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646738" y="706691"/>
            <a:ext cx="227089" cy="222135"/>
          </a:xfrm>
          <a:prstGeom prst="rect">
            <a:avLst/>
          </a:prstGeom>
        </p:spPr>
      </p:pic>
      <p:pic>
        <p:nvPicPr>
          <p:cNvPr id="2622" name="picture 26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828413" y="737247"/>
            <a:ext cx="526059" cy="162141"/>
          </a:xfrm>
          <a:prstGeom prst="rect">
            <a:avLst/>
          </a:prstGeom>
        </p:spPr>
      </p:pic>
      <p:sp>
        <p:nvSpPr>
          <p:cNvPr id="2624" name="textbox 2624"/>
          <p:cNvSpPr/>
          <p:nvPr/>
        </p:nvSpPr>
        <p:spPr>
          <a:xfrm>
            <a:off x="9808459" y="8886192"/>
            <a:ext cx="586105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⸺65⸺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626" name="picture 26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2663916" y="706685"/>
            <a:ext cx="15240" cy="3056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roup 286"/>
          <p:cNvGrpSpPr/>
          <p:nvPr/>
        </p:nvGrpSpPr>
        <p:grpSpPr>
          <a:xfrm rot="21600000">
            <a:off x="0" y="0"/>
            <a:ext cx="6767995" cy="9576003"/>
            <a:chOff x="0" y="0"/>
            <a:chExt cx="6767995" cy="9576003"/>
          </a:xfrm>
        </p:grpSpPr>
        <p:pic>
          <p:nvPicPr>
            <p:cNvPr id="2628" name="picture 262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6767995" cy="9576003"/>
            </a:xfrm>
            <a:prstGeom prst="rect">
              <a:avLst/>
            </a:prstGeom>
          </p:spPr>
        </p:pic>
        <p:sp>
          <p:nvSpPr>
            <p:cNvPr id="2630" name="textbox 2630"/>
            <p:cNvSpPr/>
            <p:nvPr/>
          </p:nvSpPr>
          <p:spPr>
            <a:xfrm>
              <a:off x="1105940" y="1085360"/>
              <a:ext cx="4660900" cy="13392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0340"/>
                </a:lnSpc>
              </a:pPr>
              <a:r>
                <a:rPr sz="5100" kern="0" spc="9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r>
                <a:rPr sz="5100" kern="0" spc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 </a:t>
              </a:r>
              <a:r>
                <a:rPr sz="1900" kern="0" spc="-490" baseline="3000" dirty="0">
                  <a:solidFill>
                    <a:srgbClr val="00AABC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，构筑</a:t>
              </a:r>
              <a:endParaRPr sz="1900" baseline="3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632" name="picture 26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5155419" y="1372100"/>
              <a:ext cx="794386" cy="1033221"/>
            </a:xfrm>
            <a:prstGeom prst="rect">
              <a:avLst/>
            </a:prstGeom>
          </p:spPr>
        </p:pic>
        <p:pic>
          <p:nvPicPr>
            <p:cNvPr id="2634" name="picture 26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4374923" y="1355604"/>
              <a:ext cx="911855" cy="1050479"/>
            </a:xfrm>
            <a:prstGeom prst="rect">
              <a:avLst/>
            </a:prstGeom>
          </p:spPr>
        </p:pic>
        <p:pic>
          <p:nvPicPr>
            <p:cNvPr id="2636" name="picture 26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324974" y="1372968"/>
              <a:ext cx="829093" cy="1028034"/>
            </a:xfrm>
            <a:prstGeom prst="rect">
              <a:avLst/>
            </a:prstGeom>
          </p:spPr>
        </p:pic>
        <p:pic>
          <p:nvPicPr>
            <p:cNvPr id="2638" name="picture 263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2557894" y="1355604"/>
              <a:ext cx="797445" cy="1050225"/>
            </a:xfrm>
            <a:prstGeom prst="rect">
              <a:avLst/>
            </a:prstGeom>
          </p:spPr>
        </p:pic>
        <p:pic>
          <p:nvPicPr>
            <p:cNvPr id="2640" name="picture 264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768302" y="1372968"/>
              <a:ext cx="788309" cy="1031591"/>
            </a:xfrm>
            <a:prstGeom prst="rect">
              <a:avLst/>
            </a:prstGeom>
          </p:spPr>
        </p:pic>
      </p:grpSp>
      <p:pic>
        <p:nvPicPr>
          <p:cNvPr id="2642" name="picture 26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686222" y="4849914"/>
            <a:ext cx="2953965" cy="1886946"/>
          </a:xfrm>
          <a:prstGeom prst="rect">
            <a:avLst/>
          </a:prstGeom>
        </p:spPr>
      </p:pic>
      <p:pic>
        <p:nvPicPr>
          <p:cNvPr id="2644" name="picture 26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724463" y="4889406"/>
            <a:ext cx="5029182" cy="1923774"/>
          </a:xfrm>
          <a:prstGeom prst="rect">
            <a:avLst/>
          </a:prstGeom>
        </p:spPr>
      </p:pic>
      <p:sp>
        <p:nvSpPr>
          <p:cNvPr id="2646" name="textbox 2646"/>
          <p:cNvSpPr/>
          <p:nvPr/>
        </p:nvSpPr>
        <p:spPr>
          <a:xfrm>
            <a:off x="7667852" y="2145851"/>
            <a:ext cx="3649345" cy="1102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316230" algn="l" rtl="0" eaLnBrk="0">
              <a:lnSpc>
                <a:spcPct val="119000"/>
              </a:lnSpc>
            </a:pP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当前，电信网络诈骗犯罪形势依然复杂严峻，已经</a:t>
            </a:r>
            <a:r>
              <a:rPr sz="1200" kern="0" spc="-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成为刑事犯罪中占比最高的类型。电诈危</a:t>
            </a:r>
            <a:r>
              <a:rPr sz="1200" kern="0" spc="-2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害程度大、打</a:t>
            </a:r>
            <a:r>
              <a:rPr sz="1200" kern="0" spc="-6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击治理难、群众反应强烈。公安部刑侦局联合中央广播电</a:t>
            </a:r>
            <a:r>
              <a:rPr sz="1200" kern="0" spc="-10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视总台《法治在线》栏目，重磅推出反</a:t>
            </a:r>
            <a:r>
              <a:rPr sz="1200" kern="0" spc="-11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诈专题板块《反诈最</a:t>
            </a:r>
            <a:r>
              <a:rPr sz="1200" kern="0" spc="-90" dirty="0">
                <a:solidFill>
                  <a:srgbClr val="3E3E3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前沿》，带您直击反诈一线，拆穿最新电诈骗局。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648" name="picture 264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837589" y="3775887"/>
            <a:ext cx="661975" cy="697103"/>
          </a:xfrm>
          <a:prstGeom prst="rect">
            <a:avLst/>
          </a:prstGeom>
        </p:spPr>
      </p:pic>
      <p:graphicFrame>
        <p:nvGraphicFramePr>
          <p:cNvPr id="2650" name="table 2650"/>
          <p:cNvGraphicFramePr>
            <a:graphicFrameLocks noGrp="1"/>
          </p:cNvGraphicFramePr>
          <p:nvPr/>
        </p:nvGraphicFramePr>
        <p:xfrm>
          <a:off x="7831241" y="3769536"/>
          <a:ext cx="4723765" cy="709295"/>
        </p:xfrm>
        <a:graphic>
          <a:graphicData uri="http://schemas.openxmlformats.org/drawingml/2006/table">
            <a:tbl>
              <a:tblPr/>
              <a:tblGrid>
                <a:gridCol w="668019"/>
                <a:gridCol w="4055745"/>
              </a:tblGrid>
              <a:tr h="7092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6530" algn="l" rtl="0" eaLnBrk="0">
                        <a:lnSpc>
                          <a:spcPct val="80000"/>
                        </a:lnSpc>
                      </a:pP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播出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84150" algn="l" rtl="0" eaLnBrk="0">
                        <a:lnSpc>
                          <a:spcPts val="1695"/>
                        </a:lnSpc>
                      </a:pPr>
                      <a:r>
                        <a:rPr sz="14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时间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AA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AA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AA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416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30" dirty="0">
                          <a:solidFill>
                            <a:srgbClr val="00AAB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央视新闻频道CCT</a:t>
                      </a:r>
                      <a:r>
                        <a:rPr sz="1400" b="1" kern="0" spc="-40" dirty="0">
                          <a:solidFill>
                            <a:srgbClr val="00AABC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V13周一至周五中午12:35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AA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AA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AA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52" name="rect 2652"/>
          <p:cNvSpPr/>
          <p:nvPr/>
        </p:nvSpPr>
        <p:spPr>
          <a:xfrm>
            <a:off x="7671079" y="1250187"/>
            <a:ext cx="5040262" cy="453034"/>
          </a:xfrm>
          <a:prstGeom prst="rect">
            <a:avLst/>
          </a:prstGeom>
          <a:solidFill>
            <a:srgbClr val="00AAB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654" name="picture 265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8312191" y="7184872"/>
            <a:ext cx="1229980" cy="1243800"/>
          </a:xfrm>
          <a:prstGeom prst="rect">
            <a:avLst/>
          </a:prstGeom>
        </p:spPr>
      </p:pic>
      <p:pic>
        <p:nvPicPr>
          <p:cNvPr id="2656" name="picture 265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0841697" y="7189044"/>
            <a:ext cx="1235443" cy="1235448"/>
          </a:xfrm>
          <a:prstGeom prst="rect">
            <a:avLst/>
          </a:prstGeom>
        </p:spPr>
      </p:pic>
      <p:pic>
        <p:nvPicPr>
          <p:cNvPr id="2658" name="picture 265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1342255" y="2252205"/>
            <a:ext cx="1392948" cy="935704"/>
          </a:xfrm>
          <a:prstGeom prst="rect">
            <a:avLst/>
          </a:prstGeom>
        </p:spPr>
      </p:pic>
      <p:sp>
        <p:nvSpPr>
          <p:cNvPr id="2660" name="textbox 2660"/>
          <p:cNvSpPr/>
          <p:nvPr/>
        </p:nvSpPr>
        <p:spPr>
          <a:xfrm>
            <a:off x="8083597" y="8469662"/>
            <a:ext cx="4227195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央视法治在线微信视</a:t>
            </a:r>
            <a:r>
              <a:rPr sz="1200" kern="0" spc="-40" dirty="0">
                <a:solidFill>
                  <a:srgbClr val="231F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频号                    央视频《反诈最前沿》专栏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62" name="rect 2662"/>
          <p:cNvSpPr/>
          <p:nvPr/>
        </p:nvSpPr>
        <p:spPr>
          <a:xfrm>
            <a:off x="11312145" y="729275"/>
            <a:ext cx="1444015" cy="162128"/>
          </a:xfrm>
          <a:prstGeom prst="rect">
            <a:avLst/>
          </a:prstGeom>
          <a:solidFill>
            <a:srgbClr val="00AAB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64" name="textbox 2664"/>
          <p:cNvSpPr/>
          <p:nvPr/>
        </p:nvSpPr>
        <p:spPr>
          <a:xfrm>
            <a:off x="10811865" y="686003"/>
            <a:ext cx="2088514" cy="247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8480" algn="l" rtl="0" eaLnBrk="0">
              <a:lnSpc>
                <a:spcPct val="90000"/>
              </a:lnSpc>
              <a:spcBef>
                <a:spcPts val="0"/>
              </a:spcBef>
              <a:tabLst>
                <a:tab pos="920750" algn="l"/>
              </a:tabLst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800" b="1" kern="0" spc="8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反诈最前沿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666" name="picture 266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2652450" y="698703"/>
            <a:ext cx="227102" cy="222148"/>
          </a:xfrm>
          <a:prstGeom prst="rect">
            <a:avLst/>
          </a:prstGeom>
        </p:spPr>
      </p:pic>
      <p:pic>
        <p:nvPicPr>
          <p:cNvPr id="2668" name="picture 266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10824565" y="729271"/>
            <a:ext cx="526059" cy="162141"/>
          </a:xfrm>
          <a:prstGeom prst="rect">
            <a:avLst/>
          </a:prstGeom>
        </p:spPr>
      </p:pic>
      <p:sp>
        <p:nvSpPr>
          <p:cNvPr id="2670" name="textbox 2670"/>
          <p:cNvSpPr/>
          <p:nvPr/>
        </p:nvSpPr>
        <p:spPr>
          <a:xfrm>
            <a:off x="7858780" y="1323779"/>
            <a:ext cx="1454150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22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反诈最前沿</a:t>
            </a:r>
            <a:endParaRPr sz="2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672" name="picture 267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2038734" y="1368387"/>
            <a:ext cx="466294" cy="216648"/>
          </a:xfrm>
          <a:prstGeom prst="rect">
            <a:avLst/>
          </a:prstGeom>
        </p:spPr>
      </p:pic>
      <p:pic>
        <p:nvPicPr>
          <p:cNvPr id="2674" name="picture 267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7671079" y="1754161"/>
            <a:ext cx="5044440" cy="12700"/>
          </a:xfrm>
          <a:prstGeom prst="rect">
            <a:avLst/>
          </a:prstGeom>
        </p:spPr>
      </p:pic>
      <p:sp>
        <p:nvSpPr>
          <p:cNvPr id="2676" name="textbox 2676"/>
          <p:cNvSpPr/>
          <p:nvPr/>
        </p:nvSpPr>
        <p:spPr>
          <a:xfrm>
            <a:off x="9808459" y="8886432"/>
            <a:ext cx="586105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1000"/>
              </a:lnSpc>
            </a:pPr>
            <a:r>
              <a:rPr sz="1000" kern="0" spc="350" dirty="0">
                <a:solidFill>
                  <a:srgbClr val="45464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⸺67⸺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678" name="picture 267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12660068" y="698707"/>
            <a:ext cx="15240" cy="305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30009</Words>
  <Application>WPS 演示</Application>
  <PresentationFormat/>
  <Paragraphs>1660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7" baseType="lpstr">
      <vt:lpstr>Arial</vt:lpstr>
      <vt:lpstr>宋体</vt:lpstr>
      <vt:lpstr>Wingdings</vt:lpstr>
      <vt:lpstr>Arial</vt:lpstr>
      <vt:lpstr>微软雅黑</vt:lpstr>
      <vt:lpstr>Times New Roman</vt:lpstr>
      <vt:lpstr>Arial Unicode MS</vt:lpstr>
      <vt:lpstr>Calibri</vt:lpstr>
      <vt:lpstr>Swis721 BlkCn BT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反诈宣传手册</dc:title>
  <dc:creator/>
  <cp:lastModifiedBy>匠芯逐梦</cp:lastModifiedBy>
  <cp:revision>1</cp:revision>
  <dcterms:created xsi:type="dcterms:W3CDTF">2026-09-10T10:01:56Z</dcterms:created>
  <dcterms:modified xsi:type="dcterms:W3CDTF">2026-09-10T10:01:56Z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wqlLaW5nc29mdCBQREYgdG8gV1BTIDEyMA</vt:lpwstr>
  </property>
  <property fmtid="{D5CDD505-2E9C-101B-9397-08002B2CF9AE}" pid="3" name="Created">
    <vt:filetime>2026-09-10T18:01:21Z</vt:filetime>
  </property>
  <property fmtid="{D5CDD505-2E9C-101B-9397-08002B2CF9AE}" pid="4" name="ICV">
    <vt:lpwstr>BABCB1F9B87249028C0F1903CCF76FB1_13</vt:lpwstr>
  </property>
  <property fmtid="{D5CDD505-2E9C-101B-9397-08002B2CF9AE}" pid="5" name="KSOProductBuildVer">
    <vt:lpwstr>2052-12.1.0.28505</vt:lpwstr>
  </property>
</Properties>
</file>